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2" r:id="rId3"/>
    <p:sldId id="391" r:id="rId4"/>
    <p:sldId id="380" r:id="rId5"/>
    <p:sldId id="308" r:id="rId6"/>
    <p:sldId id="448" r:id="rId7"/>
    <p:sldId id="449" r:id="rId8"/>
    <p:sldId id="444" r:id="rId9"/>
    <p:sldId id="445" r:id="rId10"/>
    <p:sldId id="446" r:id="rId11"/>
    <p:sldId id="451" r:id="rId12"/>
    <p:sldId id="452" r:id="rId13"/>
    <p:sldId id="447" r:id="rId14"/>
    <p:sldId id="436" r:id="rId15"/>
    <p:sldId id="439" r:id="rId16"/>
    <p:sldId id="440" r:id="rId17"/>
    <p:sldId id="442" r:id="rId18"/>
    <p:sldId id="453" r:id="rId19"/>
    <p:sldId id="454" r:id="rId20"/>
    <p:sldId id="456" r:id="rId21"/>
    <p:sldId id="455" r:id="rId22"/>
    <p:sldId id="457" r:id="rId23"/>
    <p:sldId id="458" r:id="rId24"/>
    <p:sldId id="459" r:id="rId25"/>
    <p:sldId id="460" r:id="rId26"/>
    <p:sldId id="461" r:id="rId27"/>
    <p:sldId id="462" r:id="rId28"/>
    <p:sldId id="443" r:id="rId29"/>
  </p:sldIdLst>
  <p:sldSz cx="12192000" cy="6858000"/>
  <p:notesSz cx="6769100" cy="9906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5050"/>
    <a:srgbClr val="FF8585"/>
    <a:srgbClr val="FF3300"/>
    <a:srgbClr val="86F011"/>
    <a:srgbClr val="F47BFD"/>
    <a:srgbClr val="33CCFF"/>
    <a:srgbClr val="23E148"/>
    <a:srgbClr val="75DB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89" autoAdjust="0"/>
    <p:restoredTop sz="94639" autoAdjust="0"/>
  </p:normalViewPr>
  <p:slideViewPr>
    <p:cSldViewPr snapToGrid="0">
      <p:cViewPr varScale="1">
        <p:scale>
          <a:sx n="109" d="100"/>
          <a:sy n="109" d="100"/>
        </p:scale>
        <p:origin x="8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י"ח/אב/תשפ"ב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il/BlobFolder/dynamiccollectorresultitem/dg-d06/he/DG_DG-DirectiveChapterD-D06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v.il/blobFolder/generalpage/links-to-hanit-specifications/he/hanit1.3.0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\\mapi_shares\MNCDB\&#1510;&#1493;&#1493;&#1514;%20&#1502;&#1497;&#1491;&#1506;\&#1488;&#1493;&#1508;&#1497;&#1512;\border%20points\data" TargetMode="External"/><Relationship Id="rId3" Type="http://schemas.openxmlformats.org/officeDocument/2006/relationships/slide" Target="slide6.xml"/><Relationship Id="rId7" Type="http://schemas.openxmlformats.org/officeDocument/2006/relationships/hyperlink" Target="file:///\\mapi_shares\MNCDB\&#1510;&#1493;&#1493;&#1514;%20&#1502;&#1497;&#1491;&#1506;\&#1488;&#1493;&#1508;&#1497;&#1512;\border%20points\data\cbc" TargetMode="External"/><Relationship Id="rId2" Type="http://schemas.openxmlformats.org/officeDocument/2006/relationships/hyperlink" Target="data/fromEran/gpkg/coverage_points.gpkg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hyperlink" Target="data/blocks2016-2022" TargetMode="External"/><Relationship Id="rId4" Type="http://schemas.openxmlformats.org/officeDocument/2006/relationships/hyperlink" Target="file:///\\mapi_shares\MNCDB\&#1510;&#1493;&#1493;&#1514;%20&#1502;&#1497;&#1491;&#1506;\&#1488;&#1493;&#1508;&#1497;&#1512;\border%20points\data\inprocess_points\points_in_process_LIGHT.gpk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mapi_shares\MNCDB\&#1510;&#1493;&#1493;&#1514;%20&#1502;&#1497;&#1491;&#1506;\&#1488;&#1493;&#1508;&#1497;&#1512;\border%20points\data\points_in_talar_borders(2m)\3%20-%20spatial%20join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mapi_shares\MNCDB\&#1510;&#1493;&#1493;&#1514;%20&#1502;&#1497;&#1491;&#1506;\&#1488;&#1493;&#1508;&#1497;&#1512;\border%20points\data\points_in_talar_borders(2m)\2-select%20by%20location.PNG" TargetMode="External"/><Relationship Id="rId5" Type="http://schemas.openxmlformats.org/officeDocument/2006/relationships/hyperlink" Target="file:///\\mapi_shares\MNCDB\&#1510;&#1493;&#1493;&#1514;%20&#1502;&#1497;&#1491;&#1506;\&#1488;&#1493;&#1508;&#1497;&#1512;\border%20points\data\points_in_talar_borders(2m)\1-buffer.PNG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il/blobFolder/generalpage/links-to-hanit-specifications/he/hanit1.3.0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il/blobFolder/generalpage/links-to-hanit-specifications/he/hanit1.3.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נקודות גבול החלקות - סכמה חדשה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"/>
          <p:cNvSpPr/>
          <p:nvPr/>
        </p:nvSpPr>
        <p:spPr>
          <a:xfrm>
            <a:off x="3087274" y="136942"/>
            <a:ext cx="5473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2800" b="1" dirty="0" smtClean="0">
                <a:solidFill>
                  <a:srgbClr val="000000"/>
                </a:solidFill>
              </a:rPr>
              <a:t>מיפוי ערכי </a:t>
            </a:r>
            <a:r>
              <a:rPr lang="en-US" sz="2800" b="1" dirty="0" smtClean="0">
                <a:solidFill>
                  <a:srgbClr val="000000"/>
                </a:solidFill>
              </a:rPr>
              <a:t>Class</a:t>
            </a:r>
            <a:endParaRPr lang="he-IL" sz="2800" b="1" dirty="0">
              <a:solidFill>
                <a:srgbClr val="000000"/>
              </a:solidFill>
            </a:endParaRPr>
          </a:p>
          <a:p>
            <a:pPr algn="ctr" rtl="1"/>
            <a:r>
              <a:rPr lang="he-IL" sz="2800" dirty="0" smtClean="0">
                <a:solidFill>
                  <a:srgbClr val="000000"/>
                </a:solidFill>
              </a:rPr>
              <a:t> חלק א' - נקודות בתהליך</a:t>
            </a:r>
            <a:endParaRPr lang="en-US" sz="28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12327"/>
              </p:ext>
            </p:extLst>
          </p:nvPr>
        </p:nvGraphicFramePr>
        <p:xfrm>
          <a:off x="6948552" y="1091049"/>
          <a:ext cx="4953873" cy="4557040"/>
        </p:xfrm>
        <a:graphic>
          <a:graphicData uri="http://schemas.openxmlformats.org/drawingml/2006/table">
            <a:tbl>
              <a:tblPr rtl="1"/>
              <a:tblGrid>
                <a:gridCol w="875845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760551">
                  <a:extLst>
                    <a:ext uri="{9D8B030D-6E8A-4147-A177-3AD203B41FA5}">
                      <a16:colId xmlns:a16="http://schemas.microsoft.com/office/drawing/2014/main" val="1691920724"/>
                    </a:ext>
                  </a:extLst>
                </a:gridCol>
                <a:gridCol w="760551">
                  <a:extLst>
                    <a:ext uri="{9D8B030D-6E8A-4147-A177-3AD203B41FA5}">
                      <a16:colId xmlns:a16="http://schemas.microsoft.com/office/drawing/2014/main" val="1134553615"/>
                    </a:ext>
                  </a:extLst>
                </a:gridCol>
                <a:gridCol w="1796526">
                  <a:extLst>
                    <a:ext uri="{9D8B030D-6E8A-4147-A177-3AD203B41FA5}">
                      <a16:colId xmlns:a16="http://schemas.microsoft.com/office/drawing/2014/main" val="672773059"/>
                    </a:ext>
                  </a:extLst>
                </a:gridCol>
                <a:gridCol w="760400">
                  <a:extLst>
                    <a:ext uri="{9D8B030D-6E8A-4147-A177-3AD203B41FA5}">
                      <a16:colId xmlns:a16="http://schemas.microsoft.com/office/drawing/2014/main" val="1449963995"/>
                    </a:ext>
                  </a:extLst>
                </a:gridCol>
              </a:tblGrid>
              <a:tr h="299640">
                <a:tc gridSpan="5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נקודות גבול בתהליך (לפי</a:t>
                      </a:r>
                      <a:r>
                        <a:rPr lang="he-IL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שדה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ACCURACY</a:t>
                      </a:r>
                      <a:r>
                        <a:rPr lang="he-IL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he-IL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92697"/>
                  </a:ext>
                </a:extLst>
              </a:tr>
              <a:tr h="409868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ישן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כמות</a:t>
                      </a:r>
                      <a:endParaRPr lang="he-IL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חדש</a:t>
                      </a:r>
                      <a:endParaRPr lang="he-IL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תיאור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52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5,116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הנקודה קשורה רק </a:t>
                      </a:r>
                    </a:p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לנקודות בסיווג 1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5,116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0658"/>
                  </a:ext>
                </a:extLst>
              </a:tr>
              <a:tr h="324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283,217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איתור ומדידת נקודה מקורית או תואמת בשטח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324,336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324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41,119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257823"/>
                  </a:ext>
                </a:extLst>
              </a:tr>
              <a:tr h="258142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499,453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1" fontAlgn="ctr"/>
                      <a:r>
                        <a:rPr lang="he-IL" sz="1200" u="none" strike="noStrike" dirty="0" smtClean="0">
                          <a:effectLst/>
                        </a:rPr>
                        <a:t>שחזור נקודה שלא</a:t>
                      </a:r>
                    </a:p>
                    <a:p>
                      <a:pPr algn="ctr" rtl="1" fontAlgn="ctr"/>
                      <a:r>
                        <a:rPr lang="he-IL" sz="1200" u="none" strike="noStrike" dirty="0" smtClean="0">
                          <a:effectLst/>
                        </a:rPr>
                        <a:t> נמצאה בשטח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814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255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197,247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72733"/>
                  </a:ext>
                </a:extLst>
              </a:tr>
              <a:tr h="256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67,029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16290"/>
                  </a:ext>
                </a:extLst>
              </a:tr>
              <a:tr h="256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339,085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ctr"/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67992"/>
                  </a:ext>
                </a:extLst>
              </a:tr>
              <a:tr h="256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שחזור חלקי, </a:t>
                      </a:r>
                    </a:p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נתונים </a:t>
                      </a:r>
                      <a:r>
                        <a:rPr lang="he-IL" sz="1200" u="none" strike="noStrike" dirty="0" err="1" smtClean="0">
                          <a:effectLst/>
                        </a:rPr>
                        <a:t>מהבנק"ל</a:t>
                      </a:r>
                      <a:r>
                        <a:rPr lang="he-IL" sz="1200" u="none" strike="noStrike" dirty="0" smtClean="0"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או גרפיים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290,461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25568"/>
                  </a:ext>
                </a:extLst>
              </a:tr>
              <a:tr h="256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31,221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1389"/>
                  </a:ext>
                </a:extLst>
              </a:tr>
              <a:tr h="256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63,074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09124"/>
                  </a:ext>
                </a:extLst>
              </a:tr>
              <a:tr h="256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13,253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071753"/>
                  </a:ext>
                </a:extLst>
              </a:tr>
              <a:tr h="256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u="none" strike="noStrike" dirty="0" smtClean="0">
                          <a:effectLst/>
                        </a:rPr>
                        <a:t>107,809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63033"/>
                  </a:ext>
                </a:extLst>
              </a:tr>
              <a:tr h="256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99112"/>
                  </a:ext>
                </a:extLst>
              </a:tr>
              <a:tr h="2567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strike="noStrike" dirty="0" smtClean="0">
                          <a:effectLst/>
                        </a:rPr>
                        <a:t>74,875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12819"/>
                  </a:ext>
                </a:extLst>
              </a:tr>
            </a:tbl>
          </a:graphicData>
        </a:graphic>
      </p:graphicFrame>
      <p:sp>
        <p:nvSpPr>
          <p:cNvPr id="36" name="Rounded Rectangle 35"/>
          <p:cNvSpPr/>
          <p:nvPr/>
        </p:nvSpPr>
        <p:spPr>
          <a:xfrm>
            <a:off x="3576587" y="1636434"/>
            <a:ext cx="1881993" cy="528760"/>
          </a:xfrm>
          <a:prstGeom prst="roundRect">
            <a:avLst/>
          </a:prstGeom>
          <a:solidFill>
            <a:srgbClr val="F47B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tx1"/>
                </a:solidFill>
              </a:rPr>
              <a:t>נקודות גבול בתהליך בגושי קמ"ק = </a:t>
            </a:r>
            <a:r>
              <a:rPr lang="he-IL" sz="1400" b="1" dirty="0" smtClean="0">
                <a:solidFill>
                  <a:schemeClr val="tx1"/>
                </a:solidFill>
              </a:rPr>
              <a:t>13</a:t>
            </a:r>
            <a:endParaRPr lang="he-IL" sz="1400" b="1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94" idx="1"/>
            <a:endCxn id="36" idx="3"/>
          </p:cNvCxnSpPr>
          <p:nvPr/>
        </p:nvCxnSpPr>
        <p:spPr>
          <a:xfrm rot="10800000">
            <a:off x="5458580" y="1900815"/>
            <a:ext cx="1489972" cy="14687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8" idx="3"/>
            <a:endCxn id="36" idx="0"/>
          </p:cNvCxnSpPr>
          <p:nvPr/>
        </p:nvCxnSpPr>
        <p:spPr>
          <a:xfrm>
            <a:off x="3167569" y="1192578"/>
            <a:ext cx="1350015" cy="4438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37366"/>
              </p:ext>
            </p:extLst>
          </p:nvPr>
        </p:nvGraphicFramePr>
        <p:xfrm>
          <a:off x="736601" y="828409"/>
          <a:ext cx="2430968" cy="728338"/>
        </p:xfrm>
        <a:graphic>
          <a:graphicData uri="http://schemas.openxmlformats.org/drawingml/2006/table">
            <a:tbl>
              <a:tblPr rtl="1"/>
              <a:tblGrid>
                <a:gridCol w="1555065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875903">
                  <a:extLst>
                    <a:ext uri="{9D8B030D-6E8A-4147-A177-3AD203B41FA5}">
                      <a16:colId xmlns:a16="http://schemas.microsoft.com/office/drawing/2014/main" val="1691920724"/>
                    </a:ext>
                  </a:extLst>
                </a:gridCol>
              </a:tblGrid>
              <a:tr h="221532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נקודות בתהליך</a:t>
                      </a:r>
                      <a:r>
                        <a:rPr lang="he-IL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בגושי קמ"ק</a:t>
                      </a:r>
                      <a:endParaRPr lang="he-IL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BF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237939"/>
                  </a:ext>
                </a:extLst>
              </a:tr>
              <a:tr h="185742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סוג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כמות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נקודות בגוש</a:t>
                      </a:r>
                      <a:r>
                        <a:rPr lang="he-IL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קמ"ק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0658"/>
                  </a:ext>
                </a:extLst>
              </a:tr>
            </a:tbl>
          </a:graphicData>
        </a:graphic>
      </p:graphicFrame>
      <p:cxnSp>
        <p:nvCxnSpPr>
          <p:cNvPr id="106" name="Elbow Connector 105"/>
          <p:cNvCxnSpPr>
            <a:stCxn id="36" idx="2"/>
            <a:endCxn id="122" idx="0"/>
          </p:cNvCxnSpPr>
          <p:nvPr/>
        </p:nvCxnSpPr>
        <p:spPr>
          <a:xfrm rot="5400000">
            <a:off x="3146518" y="1807682"/>
            <a:ext cx="1013555" cy="17285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35816"/>
              </p:ext>
            </p:extLst>
          </p:nvPr>
        </p:nvGraphicFramePr>
        <p:xfrm>
          <a:off x="561510" y="3178749"/>
          <a:ext cx="4454990" cy="2451796"/>
        </p:xfrm>
        <a:graphic>
          <a:graphicData uri="http://schemas.openxmlformats.org/drawingml/2006/table">
            <a:tbl>
              <a:tblPr rtl="1"/>
              <a:tblGrid>
                <a:gridCol w="787642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683959">
                  <a:extLst>
                    <a:ext uri="{9D8B030D-6E8A-4147-A177-3AD203B41FA5}">
                      <a16:colId xmlns:a16="http://schemas.microsoft.com/office/drawing/2014/main" val="1691920724"/>
                    </a:ext>
                  </a:extLst>
                </a:gridCol>
                <a:gridCol w="683959">
                  <a:extLst>
                    <a:ext uri="{9D8B030D-6E8A-4147-A177-3AD203B41FA5}">
                      <a16:colId xmlns:a16="http://schemas.microsoft.com/office/drawing/2014/main" val="1134553615"/>
                    </a:ext>
                  </a:extLst>
                </a:gridCol>
                <a:gridCol w="1615606">
                  <a:extLst>
                    <a:ext uri="{9D8B030D-6E8A-4147-A177-3AD203B41FA5}">
                      <a16:colId xmlns:a16="http://schemas.microsoft.com/office/drawing/2014/main" val="672773059"/>
                    </a:ext>
                  </a:extLst>
                </a:gridCol>
                <a:gridCol w="683824">
                  <a:extLst>
                    <a:ext uri="{9D8B030D-6E8A-4147-A177-3AD203B41FA5}">
                      <a16:colId xmlns:a16="http://schemas.microsoft.com/office/drawing/2014/main" val="1449963995"/>
                    </a:ext>
                  </a:extLst>
                </a:gridCol>
              </a:tblGrid>
              <a:tr h="273453">
                <a:tc gridSpan="5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נקודות גבול בתהליך לאחר מיפוי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86298"/>
                  </a:ext>
                </a:extLst>
              </a:tr>
              <a:tr h="211045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ישן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כמות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חדש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תיאור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72142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5,116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הנקודה קשורה רק </a:t>
                      </a:r>
                    </a:p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לנקודות בסיווג 1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4,801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0658"/>
                  </a:ext>
                </a:extLst>
              </a:tr>
              <a:tr h="4565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324,336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איתור ומדידת נקודה מקורית או תואמת בשטח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305,951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6261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1,102,814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100" u="none" strike="noStrike" dirty="0" smtClean="0">
                          <a:effectLst/>
                        </a:rPr>
                        <a:t>שחזור נקודה שלא</a:t>
                      </a:r>
                    </a:p>
                    <a:p>
                      <a:pPr algn="ctr" rtl="1" fontAlgn="ctr"/>
                      <a:r>
                        <a:rPr lang="he-IL" sz="1100" u="none" strike="noStrike" dirty="0" smtClean="0">
                          <a:effectLst/>
                        </a:rPr>
                        <a:t> נמצאה בשטח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1,160,770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290,461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שחזור חלקי, </a:t>
                      </a:r>
                    </a:p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נתונים </a:t>
                      </a:r>
                      <a:r>
                        <a:rPr lang="he-IL" sz="1100" u="none" strike="noStrike" dirty="0" err="1" smtClean="0">
                          <a:effectLst/>
                        </a:rPr>
                        <a:t>מהבנק"ל</a:t>
                      </a:r>
                      <a:r>
                        <a:rPr lang="he-IL" sz="1100" u="none" strike="noStrike" dirty="0" smtClean="0"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או גרפיים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251,205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25568"/>
                  </a:ext>
                </a:extLst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5219700" y="5809378"/>
            <a:ext cx="663192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r" rtl="1">
              <a:buAutoNum type="arabicParenR"/>
            </a:pPr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מיפוי ערכי לפי שדה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ACCURACY</a:t>
            </a:r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אשר נמצא בשכבת נקודות גבול בתהליך</a:t>
            </a:r>
          </a:p>
          <a:p>
            <a:pPr marL="342900" indent="-342900" algn="r" rtl="1">
              <a:buAutoNum type="arabicParenR"/>
            </a:pPr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כל נקודות גבול בתהליך אשר נמצאת בתוך/על גבול גוש קמ"ק תקבל סיווג 13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434832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1"/>
          <p:cNvSpPr/>
          <p:nvPr/>
        </p:nvSpPr>
        <p:spPr>
          <a:xfrm>
            <a:off x="2073223" y="139431"/>
            <a:ext cx="8682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2800" b="1" dirty="0" smtClean="0">
                <a:solidFill>
                  <a:srgbClr val="000000"/>
                </a:solidFill>
              </a:rPr>
              <a:t>מיפוי ערכי </a:t>
            </a:r>
            <a:r>
              <a:rPr lang="en-US" sz="2800" b="1" dirty="0">
                <a:solidFill>
                  <a:srgbClr val="000000"/>
                </a:solidFill>
              </a:rPr>
              <a:t>accuracy</a:t>
            </a:r>
            <a:endParaRPr lang="he-IL" sz="2800" b="1" dirty="0">
              <a:solidFill>
                <a:srgbClr val="000000"/>
              </a:solidFill>
            </a:endParaRPr>
          </a:p>
          <a:p>
            <a:pPr algn="ctr" rtl="1"/>
            <a:r>
              <a:rPr lang="he-IL" sz="2800" dirty="0" smtClean="0">
                <a:solidFill>
                  <a:srgbClr val="000000"/>
                </a:solidFill>
              </a:rPr>
              <a:t> חלק ב' - נקודות גבול חלקות</a:t>
            </a:r>
            <a:endParaRPr 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20213"/>
              </p:ext>
            </p:extLst>
          </p:nvPr>
        </p:nvGraphicFramePr>
        <p:xfrm>
          <a:off x="6855760" y="1373722"/>
          <a:ext cx="4671479" cy="3966211"/>
        </p:xfrm>
        <a:graphic>
          <a:graphicData uri="http://schemas.openxmlformats.org/drawingml/2006/table">
            <a:tbl>
              <a:tblPr rtl="1"/>
              <a:tblGrid>
                <a:gridCol w="837193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755368">
                  <a:extLst>
                    <a:ext uri="{9D8B030D-6E8A-4147-A177-3AD203B41FA5}">
                      <a16:colId xmlns:a16="http://schemas.microsoft.com/office/drawing/2014/main" val="876056183"/>
                    </a:ext>
                  </a:extLst>
                </a:gridCol>
                <a:gridCol w="920187">
                  <a:extLst>
                    <a:ext uri="{9D8B030D-6E8A-4147-A177-3AD203B41FA5}">
                      <a16:colId xmlns:a16="http://schemas.microsoft.com/office/drawing/2014/main" val="1134553615"/>
                    </a:ext>
                  </a:extLst>
                </a:gridCol>
                <a:gridCol w="1443985">
                  <a:extLst>
                    <a:ext uri="{9D8B030D-6E8A-4147-A177-3AD203B41FA5}">
                      <a16:colId xmlns:a16="http://schemas.microsoft.com/office/drawing/2014/main" val="672773059"/>
                    </a:ext>
                  </a:extLst>
                </a:gridCol>
                <a:gridCol w="714746">
                  <a:extLst>
                    <a:ext uri="{9D8B030D-6E8A-4147-A177-3AD203B41FA5}">
                      <a16:colId xmlns:a16="http://schemas.microsoft.com/office/drawing/2014/main" val="1449963995"/>
                    </a:ext>
                  </a:extLst>
                </a:gridCol>
              </a:tblGrid>
              <a:tr h="374232">
                <a:tc gridSpan="5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נקודות גבול חלקות (לפי</a:t>
                      </a:r>
                      <a:r>
                        <a:rPr lang="he-IL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שדה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REG_STATUS</a:t>
                      </a:r>
                      <a:r>
                        <a:rPr lang="he-IL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he-IL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50357"/>
                  </a:ext>
                </a:extLst>
              </a:tr>
              <a:tr h="374232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ישן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כמות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חדש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תיאור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438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37,789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he-IL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שחזור חלקי, נתונים </a:t>
                      </a:r>
                      <a:r>
                        <a:rPr lang="he-IL" sz="1100" u="none" strike="noStrike" dirty="0" err="1" smtClean="0">
                          <a:effectLst/>
                        </a:rPr>
                        <a:t>מהבנק"ל</a:t>
                      </a:r>
                      <a:r>
                        <a:rPr lang="he-IL" sz="1100" u="none" strike="noStrike" dirty="0" smtClean="0">
                          <a:effectLst/>
                        </a:rPr>
                        <a:t> או גרפיים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he-IL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4,778,869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0658"/>
                  </a:ext>
                </a:extLst>
              </a:tr>
              <a:tr h="337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3,118,918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2144"/>
                  </a:ext>
                </a:extLst>
              </a:tr>
              <a:tr h="309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he-I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1,243,667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18013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he-I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320,905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99596"/>
                  </a:ext>
                </a:extLst>
              </a:tr>
              <a:tr h="315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00707"/>
                  </a:ext>
                </a:extLst>
              </a:tr>
              <a:tr h="332769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120366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57,402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408722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63092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408733"/>
                  </a:ext>
                </a:extLst>
              </a:tr>
              <a:tr h="397711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468,489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he-IL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שחזור נקודה שלא נמצאה בשטח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468,489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25568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3881387" y="1784803"/>
            <a:ext cx="1881993" cy="528760"/>
          </a:xfrm>
          <a:prstGeom prst="roundRect">
            <a:avLst/>
          </a:prstGeom>
          <a:solidFill>
            <a:srgbClr val="F47B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tx1"/>
                </a:solidFill>
              </a:rPr>
              <a:t>נקודות גבול חלקות בגושי קמ"ק = </a:t>
            </a:r>
            <a:r>
              <a:rPr lang="he-IL" sz="1400" b="1" dirty="0" smtClean="0">
                <a:solidFill>
                  <a:schemeClr val="tx1"/>
                </a:solidFill>
              </a:rPr>
              <a:t>13</a:t>
            </a:r>
            <a:endParaRPr lang="he-IL" sz="1400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21" idx="3"/>
            <a:endCxn id="18" idx="0"/>
          </p:cNvCxnSpPr>
          <p:nvPr/>
        </p:nvCxnSpPr>
        <p:spPr>
          <a:xfrm>
            <a:off x="3167569" y="1192578"/>
            <a:ext cx="1654815" cy="5922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22994"/>
              </p:ext>
            </p:extLst>
          </p:nvPr>
        </p:nvGraphicFramePr>
        <p:xfrm>
          <a:off x="736601" y="828409"/>
          <a:ext cx="2430968" cy="728338"/>
        </p:xfrm>
        <a:graphic>
          <a:graphicData uri="http://schemas.openxmlformats.org/drawingml/2006/table">
            <a:tbl>
              <a:tblPr rtl="1"/>
              <a:tblGrid>
                <a:gridCol w="1555065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875903">
                  <a:extLst>
                    <a:ext uri="{9D8B030D-6E8A-4147-A177-3AD203B41FA5}">
                      <a16:colId xmlns:a16="http://schemas.microsoft.com/office/drawing/2014/main" val="1691920724"/>
                    </a:ext>
                  </a:extLst>
                </a:gridCol>
              </a:tblGrid>
              <a:tr h="221532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נקודות גבול</a:t>
                      </a:r>
                      <a:r>
                        <a:rPr lang="he-IL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בגושי קמ"ק</a:t>
                      </a:r>
                      <a:endParaRPr lang="he-IL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BF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237939"/>
                  </a:ext>
                </a:extLst>
              </a:tr>
              <a:tr h="185742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סוג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כמות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13048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נקודות בגוש</a:t>
                      </a:r>
                      <a:r>
                        <a:rPr lang="he-IL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קמ"ק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386,147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0658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>
            <a:stCxn id="18" idx="2"/>
            <a:endCxn id="23" idx="0"/>
          </p:cNvCxnSpPr>
          <p:nvPr/>
        </p:nvCxnSpPr>
        <p:spPr>
          <a:xfrm rot="5400000">
            <a:off x="3344052" y="1758517"/>
            <a:ext cx="923287" cy="20333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84080"/>
              </p:ext>
            </p:extLst>
          </p:nvPr>
        </p:nvGraphicFramePr>
        <p:xfrm>
          <a:off x="561510" y="3236850"/>
          <a:ext cx="4454990" cy="2576894"/>
        </p:xfrm>
        <a:graphic>
          <a:graphicData uri="http://schemas.openxmlformats.org/drawingml/2006/table">
            <a:tbl>
              <a:tblPr rtl="1"/>
              <a:tblGrid>
                <a:gridCol w="787642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683959">
                  <a:extLst>
                    <a:ext uri="{9D8B030D-6E8A-4147-A177-3AD203B41FA5}">
                      <a16:colId xmlns:a16="http://schemas.microsoft.com/office/drawing/2014/main" val="1691920724"/>
                    </a:ext>
                  </a:extLst>
                </a:gridCol>
                <a:gridCol w="683959">
                  <a:extLst>
                    <a:ext uri="{9D8B030D-6E8A-4147-A177-3AD203B41FA5}">
                      <a16:colId xmlns:a16="http://schemas.microsoft.com/office/drawing/2014/main" val="1134553615"/>
                    </a:ext>
                  </a:extLst>
                </a:gridCol>
                <a:gridCol w="1615606">
                  <a:extLst>
                    <a:ext uri="{9D8B030D-6E8A-4147-A177-3AD203B41FA5}">
                      <a16:colId xmlns:a16="http://schemas.microsoft.com/office/drawing/2014/main" val="672773059"/>
                    </a:ext>
                  </a:extLst>
                </a:gridCol>
                <a:gridCol w="683824">
                  <a:extLst>
                    <a:ext uri="{9D8B030D-6E8A-4147-A177-3AD203B41FA5}">
                      <a16:colId xmlns:a16="http://schemas.microsoft.com/office/drawing/2014/main" val="1449963995"/>
                    </a:ext>
                  </a:extLst>
                </a:gridCol>
              </a:tblGrid>
              <a:tr h="273453">
                <a:tc gridSpan="5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נקודות גבול חלקות לאחר מיפוי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endParaRPr lang="he-IL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86298"/>
                  </a:ext>
                </a:extLst>
              </a:tr>
              <a:tr h="211045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ישן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כמות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חדש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תיאור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72142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הנקודה קשורה רק </a:t>
                      </a:r>
                    </a:p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לנקודות בסיווג 1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0658"/>
                  </a:ext>
                </a:extLst>
              </a:tr>
              <a:tr h="4565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איתור ומדידת נקודה מקורית או תואמת בשטח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568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468,489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100" u="none" strike="noStrike" dirty="0" smtClean="0">
                          <a:effectLst/>
                        </a:rPr>
                        <a:t>שחזור נקודה שלא</a:t>
                      </a:r>
                    </a:p>
                    <a:p>
                      <a:pPr algn="ctr" rtl="1" fontAlgn="ctr"/>
                      <a:r>
                        <a:rPr lang="he-IL" sz="1100" u="none" strike="noStrike" dirty="0" smtClean="0">
                          <a:effectLst/>
                        </a:rPr>
                        <a:t> נמצאה בשטח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569,105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6956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4,778,869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שחזור חלקי, </a:t>
                      </a:r>
                    </a:p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נתונים </a:t>
                      </a:r>
                      <a:r>
                        <a:rPr lang="he-IL" sz="1100" u="none" strike="noStrike" dirty="0" err="1" smtClean="0">
                          <a:effectLst/>
                        </a:rPr>
                        <a:t>מהבנק"ל</a:t>
                      </a:r>
                      <a:r>
                        <a:rPr lang="he-IL" sz="1100" u="none" strike="noStrike" dirty="0" smtClean="0"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u="none" strike="noStrike" dirty="0" smtClean="0">
                          <a:effectLst/>
                        </a:rPr>
                        <a:t>או גרפיים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4,678,253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25568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5219700" y="5809378"/>
            <a:ext cx="663192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r" rtl="1">
              <a:buAutoNum type="arabicParenR"/>
            </a:pPr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מיפוי ערכי לפי שדה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STATUS</a:t>
            </a:r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_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REG</a:t>
            </a:r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אשר נמצא בשכבת נקודות גבול חלקות</a:t>
            </a:r>
          </a:p>
          <a:p>
            <a:pPr marL="342900" indent="-342900" algn="r" rtl="1">
              <a:buAutoNum type="arabicParenR"/>
            </a:pPr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כל נקודות גבול חלקה אשר נמצאת בתוך/על גבול גוש קמ"ק תקבל סיווג 13</a:t>
            </a:r>
            <a:endParaRPr lang="he-IL" sz="1600" dirty="0"/>
          </a:p>
        </p:txBody>
      </p:sp>
      <p:cxnSp>
        <p:nvCxnSpPr>
          <p:cNvPr id="27" name="Elbow Connector 26"/>
          <p:cNvCxnSpPr>
            <a:stCxn id="12" idx="1"/>
            <a:endCxn id="18" idx="3"/>
          </p:cNvCxnSpPr>
          <p:nvPr/>
        </p:nvCxnSpPr>
        <p:spPr>
          <a:xfrm rot="10800000">
            <a:off x="5763380" y="2049183"/>
            <a:ext cx="1092380" cy="13076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127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13846"/>
              </p:ext>
            </p:extLst>
          </p:nvPr>
        </p:nvGraphicFramePr>
        <p:xfrm>
          <a:off x="7834544" y="3987882"/>
          <a:ext cx="3096091" cy="1905047"/>
        </p:xfrm>
        <a:graphic>
          <a:graphicData uri="http://schemas.openxmlformats.org/drawingml/2006/table">
            <a:tbl>
              <a:tblPr rtl="1"/>
              <a:tblGrid>
                <a:gridCol w="1548198">
                  <a:extLst>
                    <a:ext uri="{9D8B030D-6E8A-4147-A177-3AD203B41FA5}">
                      <a16:colId xmlns:a16="http://schemas.microsoft.com/office/drawing/2014/main" val="1134553615"/>
                    </a:ext>
                  </a:extLst>
                </a:gridCol>
                <a:gridCol w="1547893">
                  <a:extLst>
                    <a:ext uri="{9D8B030D-6E8A-4147-A177-3AD203B41FA5}">
                      <a16:colId xmlns:a16="http://schemas.microsoft.com/office/drawing/2014/main" val="1449963995"/>
                    </a:ext>
                  </a:extLst>
                </a:gridCol>
              </a:tblGrid>
              <a:tr h="292595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נקודות גבול חלקות לאחר מיפוי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86298"/>
                  </a:ext>
                </a:extLst>
              </a:tr>
              <a:tr h="222196"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חדש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50549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0658"/>
                  </a:ext>
                </a:extLst>
              </a:tr>
              <a:tr h="332729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340318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504,888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4,742,470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255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23310"/>
              </p:ext>
            </p:extLst>
          </p:nvPr>
        </p:nvGraphicFramePr>
        <p:xfrm>
          <a:off x="7670800" y="1536574"/>
          <a:ext cx="3272535" cy="1968666"/>
        </p:xfrm>
        <a:graphic>
          <a:graphicData uri="http://schemas.openxmlformats.org/drawingml/2006/table">
            <a:tbl>
              <a:tblPr rtl="1"/>
              <a:tblGrid>
                <a:gridCol w="1636429">
                  <a:extLst>
                    <a:ext uri="{9D8B030D-6E8A-4147-A177-3AD203B41FA5}">
                      <a16:colId xmlns:a16="http://schemas.microsoft.com/office/drawing/2014/main" val="1134553615"/>
                    </a:ext>
                  </a:extLst>
                </a:gridCol>
                <a:gridCol w="1636106">
                  <a:extLst>
                    <a:ext uri="{9D8B030D-6E8A-4147-A177-3AD203B41FA5}">
                      <a16:colId xmlns:a16="http://schemas.microsoft.com/office/drawing/2014/main" val="1449963995"/>
                    </a:ext>
                  </a:extLst>
                </a:gridCol>
              </a:tblGrid>
              <a:tr h="32455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נקודות גבול בתהליך לאחר מיפוי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86298"/>
                  </a:ext>
                </a:extLst>
              </a:tr>
              <a:tr h="246463"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חדש</a:t>
                      </a:r>
                      <a:endParaRPr lang="he-IL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28443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4,801</a:t>
                      </a:r>
                      <a:endParaRPr lang="he-I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0658"/>
                  </a:ext>
                </a:extLst>
              </a:tr>
              <a:tr h="377268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305,951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1,160,770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251,205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2556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76400" y="24833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2400" b="1" dirty="0">
                <a:solidFill>
                  <a:srgbClr val="000000"/>
                </a:solidFill>
              </a:rPr>
              <a:t>מיפוי ערכי </a:t>
            </a:r>
            <a:r>
              <a:rPr lang="en-US" sz="2400" b="1" dirty="0">
                <a:solidFill>
                  <a:srgbClr val="000000"/>
                </a:solidFill>
              </a:rPr>
              <a:t>accuracy</a:t>
            </a:r>
            <a:endParaRPr lang="he-IL" sz="2400" b="1" dirty="0">
              <a:solidFill>
                <a:srgbClr val="000000"/>
              </a:solidFill>
            </a:endParaRPr>
          </a:p>
          <a:p>
            <a:pPr algn="ctr" rtl="1"/>
            <a:r>
              <a:rPr lang="he-IL" sz="2400" dirty="0">
                <a:solidFill>
                  <a:srgbClr val="000000"/>
                </a:solidFill>
              </a:rPr>
              <a:t> חלק </a:t>
            </a:r>
            <a:r>
              <a:rPr lang="he-IL" sz="2400" dirty="0" smtClean="0">
                <a:solidFill>
                  <a:srgbClr val="000000"/>
                </a:solidFill>
              </a:rPr>
              <a:t>ג' - מיזוג נקודות גבול בתהליך ונקודת גבול חלקות לאחר מיפוי ערכים</a:t>
            </a:r>
            <a:endParaRPr lang="en-US" sz="2400" dirty="0"/>
          </a:p>
        </p:txBody>
      </p:sp>
      <p:cxnSp>
        <p:nvCxnSpPr>
          <p:cNvPr id="7" name="Elbow Connector 6"/>
          <p:cNvCxnSpPr>
            <a:stCxn id="5" idx="1"/>
            <a:endCxn id="11" idx="3"/>
          </p:cNvCxnSpPr>
          <p:nvPr/>
        </p:nvCxnSpPr>
        <p:spPr>
          <a:xfrm rot="10800000" flipV="1">
            <a:off x="4635500" y="2520906"/>
            <a:ext cx="3035300" cy="730965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02379"/>
              </p:ext>
            </p:extLst>
          </p:nvPr>
        </p:nvGraphicFramePr>
        <p:xfrm>
          <a:off x="871066" y="2249245"/>
          <a:ext cx="3764434" cy="2005255"/>
        </p:xfrm>
        <a:graphic>
          <a:graphicData uri="http://schemas.openxmlformats.org/drawingml/2006/table">
            <a:tbl>
              <a:tblPr rtl="1"/>
              <a:tblGrid>
                <a:gridCol w="1634173">
                  <a:extLst>
                    <a:ext uri="{9D8B030D-6E8A-4147-A177-3AD203B41FA5}">
                      <a16:colId xmlns:a16="http://schemas.microsoft.com/office/drawing/2014/main" val="1134553615"/>
                    </a:ext>
                  </a:extLst>
                </a:gridCol>
                <a:gridCol w="2130261">
                  <a:extLst>
                    <a:ext uri="{9D8B030D-6E8A-4147-A177-3AD203B41FA5}">
                      <a16:colId xmlns:a16="http://schemas.microsoft.com/office/drawing/2014/main" val="1449963995"/>
                    </a:ext>
                  </a:extLst>
                </a:gridCol>
              </a:tblGrid>
              <a:tr h="273453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 סופי לנקודות גבול לאחר אפיון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86298"/>
                  </a:ext>
                </a:extLst>
              </a:tr>
              <a:tr h="211045">
                <a:tc>
                  <a:txBody>
                    <a:bodyPr/>
                    <a:lstStyle/>
                    <a:p>
                      <a:pPr marL="0" algn="ctr" defTabSz="914400" rtl="1" eaLnBrk="1" fontAlgn="ctr" latinLnBrk="0" hangingPunct="1"/>
                      <a:r>
                        <a:rPr lang="he-IL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סיווג</a:t>
                      </a:r>
                      <a:endParaRPr lang="he-IL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72142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0658"/>
                  </a:ext>
                </a:extLst>
              </a:tr>
              <a:tr h="341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84,451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799,976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4,362,557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25568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4" idx="1"/>
            <a:endCxn id="11" idx="3"/>
          </p:cNvCxnSpPr>
          <p:nvPr/>
        </p:nvCxnSpPr>
        <p:spPr>
          <a:xfrm rot="10800000">
            <a:off x="4635500" y="3251873"/>
            <a:ext cx="3199044" cy="1688533"/>
          </a:xfrm>
          <a:prstGeom prst="bentConnector3">
            <a:avLst>
              <a:gd name="adj1" fmla="val 519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58900" y="969399"/>
            <a:ext cx="930639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מיזוג הטבלאות מתבסס לפי עדיפות לנקודות בטבלת תהליך ומשלים במקרים חסרים לפי טבלת נקודות גבול חלקות.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5737758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62013" y="168640"/>
            <a:ext cx="4919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3200" b="1" dirty="0">
                <a:solidFill>
                  <a:srgbClr val="000000"/>
                </a:solidFill>
              </a:rPr>
              <a:t>מיפוי </a:t>
            </a:r>
            <a:r>
              <a:rPr lang="he-IL" sz="3200" b="1" dirty="0" smtClean="0">
                <a:solidFill>
                  <a:srgbClr val="000000"/>
                </a:solidFill>
              </a:rPr>
              <a:t>ערכי</a:t>
            </a:r>
            <a:r>
              <a:rPr lang="en-US" sz="3200" b="1" dirty="0" err="1" smtClean="0"/>
              <a:t>geodeticNetwork</a:t>
            </a:r>
            <a:r>
              <a:rPr lang="en-US" sz="3200" b="1" dirty="0" smtClean="0">
                <a:solidFill>
                  <a:srgbClr val="000000"/>
                </a:solidFill>
              </a:rPr>
              <a:t> </a:t>
            </a:r>
            <a:endParaRPr lang="en-US" sz="3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17528"/>
              </p:ext>
            </p:extLst>
          </p:nvPr>
        </p:nvGraphicFramePr>
        <p:xfrm>
          <a:off x="2896768" y="4039351"/>
          <a:ext cx="6822003" cy="2369237"/>
        </p:xfrm>
        <a:graphic>
          <a:graphicData uri="http://schemas.openxmlformats.org/drawingml/2006/table">
            <a:tbl>
              <a:tblPr rtl="1"/>
              <a:tblGrid>
                <a:gridCol w="1392539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1103146">
                  <a:extLst>
                    <a:ext uri="{9D8B030D-6E8A-4147-A177-3AD203B41FA5}">
                      <a16:colId xmlns:a16="http://schemas.microsoft.com/office/drawing/2014/main" val="1867240244"/>
                    </a:ext>
                  </a:extLst>
                </a:gridCol>
                <a:gridCol w="1103146">
                  <a:extLst>
                    <a:ext uri="{9D8B030D-6E8A-4147-A177-3AD203B41FA5}">
                      <a16:colId xmlns:a16="http://schemas.microsoft.com/office/drawing/2014/main" val="1134553615"/>
                    </a:ext>
                  </a:extLst>
                </a:gridCol>
                <a:gridCol w="3223172">
                  <a:extLst>
                    <a:ext uri="{9D8B030D-6E8A-4147-A177-3AD203B41FA5}">
                      <a16:colId xmlns:a16="http://schemas.microsoft.com/office/drawing/2014/main" val="672773059"/>
                    </a:ext>
                  </a:extLst>
                </a:gridCol>
              </a:tblGrid>
              <a:tr h="416911">
                <a:tc gridSpan="4">
                  <a:txBody>
                    <a:bodyPr/>
                    <a:lstStyle/>
                    <a:p>
                      <a:pPr algn="ctr" rtl="1" fontAlgn="ctr"/>
                      <a:r>
                        <a:rPr lang="he-IL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</a:t>
                      </a:r>
                      <a:r>
                        <a:rPr lang="he-IL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נקודות גבול חלקות לאחר אפיון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570507"/>
                  </a:ext>
                </a:extLst>
              </a:tr>
              <a:tr h="268138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שנים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חדש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72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0 - 1993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4,140,484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 ידוע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60167"/>
                  </a:ext>
                </a:extLst>
              </a:tr>
              <a:tr h="4268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1994 - 1998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278,513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הישנה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1999 - 2008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514,201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החדשה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he-IL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he-I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313,988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התקפה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72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13028"/>
              </p:ext>
            </p:extLst>
          </p:nvPr>
        </p:nvGraphicFramePr>
        <p:xfrm>
          <a:off x="8275586" y="1110834"/>
          <a:ext cx="3419508" cy="2065288"/>
        </p:xfrm>
        <a:graphic>
          <a:graphicData uri="http://schemas.openxmlformats.org/drawingml/2006/table">
            <a:tbl>
              <a:tblPr rtl="1"/>
              <a:tblGrid>
                <a:gridCol w="1187579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2231929">
                  <a:extLst>
                    <a:ext uri="{9D8B030D-6E8A-4147-A177-3AD203B41FA5}">
                      <a16:colId xmlns:a16="http://schemas.microsoft.com/office/drawing/2014/main" val="1867240244"/>
                    </a:ext>
                  </a:extLst>
                </a:gridCol>
              </a:tblGrid>
              <a:tr h="41691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 נקודות גבול לפי שנת </a:t>
                      </a:r>
                    </a:p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הסדר הגוש (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setteledDate</a:t>
                      </a:r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01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51616"/>
                  </a:ext>
                </a:extLst>
              </a:tr>
              <a:tr h="295338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53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0 - 1993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4,140,399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6016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1994 - 1998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278,513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300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1999 - 2008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514,201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he-IL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313,901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7297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stCxn id="17" idx="2"/>
            <a:endCxn id="7" idx="0"/>
          </p:cNvCxnSpPr>
          <p:nvPr/>
        </p:nvCxnSpPr>
        <p:spPr>
          <a:xfrm rot="5400000">
            <a:off x="7714941" y="1768951"/>
            <a:ext cx="863229" cy="3677571"/>
          </a:xfrm>
          <a:prstGeom prst="bentConnector3">
            <a:avLst>
              <a:gd name="adj1" fmla="val 50000"/>
            </a:avLst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94030"/>
              </p:ext>
            </p:extLst>
          </p:nvPr>
        </p:nvGraphicFramePr>
        <p:xfrm>
          <a:off x="4425799" y="1126239"/>
          <a:ext cx="3419508" cy="2065288"/>
        </p:xfrm>
        <a:graphic>
          <a:graphicData uri="http://schemas.openxmlformats.org/drawingml/2006/table">
            <a:tbl>
              <a:tblPr rtl="1"/>
              <a:tblGrid>
                <a:gridCol w="1187579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2231929">
                  <a:extLst>
                    <a:ext uri="{9D8B030D-6E8A-4147-A177-3AD203B41FA5}">
                      <a16:colId xmlns:a16="http://schemas.microsoft.com/office/drawing/2014/main" val="1867240244"/>
                    </a:ext>
                  </a:extLst>
                </a:gridCol>
              </a:tblGrid>
              <a:tr h="41691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 נקודות גבול לפי שנת </a:t>
                      </a:r>
                    </a:p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מדידת תצ"ר (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survey_date</a:t>
                      </a:r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51616"/>
                  </a:ext>
                </a:extLst>
              </a:tr>
              <a:tr h="295338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53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0 - 1993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6016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1994 - 1998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300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1999 - 2008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he-IL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016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729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71540"/>
              </p:ext>
            </p:extLst>
          </p:nvPr>
        </p:nvGraphicFramePr>
        <p:xfrm>
          <a:off x="576012" y="1121212"/>
          <a:ext cx="3419508" cy="2065288"/>
        </p:xfrm>
        <a:graphic>
          <a:graphicData uri="http://schemas.openxmlformats.org/drawingml/2006/table">
            <a:tbl>
              <a:tblPr rtl="1"/>
              <a:tblGrid>
                <a:gridCol w="1187579">
                  <a:extLst>
                    <a:ext uri="{9D8B030D-6E8A-4147-A177-3AD203B41FA5}">
                      <a16:colId xmlns:a16="http://schemas.microsoft.com/office/drawing/2014/main" val="2210860367"/>
                    </a:ext>
                  </a:extLst>
                </a:gridCol>
                <a:gridCol w="2231929">
                  <a:extLst>
                    <a:ext uri="{9D8B030D-6E8A-4147-A177-3AD203B41FA5}">
                      <a16:colId xmlns:a16="http://schemas.microsoft.com/office/drawing/2014/main" val="1867240244"/>
                    </a:ext>
                  </a:extLst>
                </a:gridCol>
              </a:tblGrid>
              <a:tr h="41691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 נקודות גבול בתהליך לפי שנת </a:t>
                      </a:r>
                    </a:p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כניסה </a:t>
                      </a:r>
                      <a:r>
                        <a:rPr lang="he-IL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לבנק"ל</a:t>
                      </a:r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INSERTDATE</a:t>
                      </a:r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51616"/>
                  </a:ext>
                </a:extLst>
              </a:tr>
              <a:tr h="295338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79725"/>
                  </a:ext>
                </a:extLst>
              </a:tr>
              <a:tr h="353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0 - 1993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6016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1994 - 1998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51727"/>
                  </a:ext>
                </a:extLst>
              </a:tr>
              <a:tr h="300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1999 - 2008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973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184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he-IL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7297"/>
                  </a:ext>
                </a:extLst>
              </a:tr>
            </a:tbl>
          </a:graphicData>
        </a:graphic>
      </p:graphicFrame>
      <p:cxnSp>
        <p:nvCxnSpPr>
          <p:cNvPr id="30" name="Elbow Connector 29"/>
          <p:cNvCxnSpPr>
            <a:stCxn id="26" idx="2"/>
            <a:endCxn id="7" idx="0"/>
          </p:cNvCxnSpPr>
          <p:nvPr/>
        </p:nvCxnSpPr>
        <p:spPr>
          <a:xfrm rot="16200000" flipH="1">
            <a:off x="5797749" y="3529331"/>
            <a:ext cx="847824" cy="172216"/>
          </a:xfrm>
          <a:prstGeom prst="bentConnector3">
            <a:avLst>
              <a:gd name="adj1" fmla="val 5000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7" idx="0"/>
          </p:cNvCxnSpPr>
          <p:nvPr/>
        </p:nvCxnSpPr>
        <p:spPr>
          <a:xfrm rot="16200000" flipH="1">
            <a:off x="3870342" y="1601923"/>
            <a:ext cx="852851" cy="402200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44770" y="670848"/>
            <a:ext cx="8675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השדה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geodeticNetwork</a:t>
            </a:r>
            <a:r>
              <a:rPr lang="he-IL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החדש יאוכלס בעדיפות לשנת הסדר, שנת מדידה ושנת כניסה </a:t>
            </a:r>
            <a:r>
              <a:rPr lang="he-IL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לבנק"ל</a:t>
            </a:r>
            <a:r>
              <a:rPr lang="he-IL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בהתאם.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34445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3748" y="793576"/>
            <a:ext cx="1152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/>
              <a:t>PDF </a:t>
            </a:r>
            <a:r>
              <a:rPr lang="he-IL" dirty="0" smtClean="0"/>
              <a:t> שלם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4" y="1698624"/>
            <a:ext cx="5193846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4126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75" y="660400"/>
            <a:ext cx="10302387" cy="60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6" y="826827"/>
            <a:ext cx="11934825" cy="1428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1" y="2670174"/>
            <a:ext cx="10950777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686800" y="649080"/>
            <a:ext cx="314830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</a:t>
            </a:r>
          </a:p>
          <a:p>
            <a:pPr algn="r"/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לסכמה חדשה-המשך</a:t>
            </a:r>
            <a:endParaRPr lang="he-IL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356980"/>
            <a:ext cx="8467725" cy="62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66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8" y="826827"/>
            <a:ext cx="11657962" cy="3954463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061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92224"/>
            <a:ext cx="11671300" cy="47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666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נקודות גבול החלקות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65179"/>
              </p:ext>
            </p:extLst>
          </p:nvPr>
        </p:nvGraphicFramePr>
        <p:xfrm>
          <a:off x="963386" y="933348"/>
          <a:ext cx="10599575" cy="363413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86683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 smtClean="0">
                          <a:effectLst/>
                        </a:rPr>
                        <a:t>alias)</a:t>
                      </a:r>
                      <a:r>
                        <a:rPr lang="he-IL" sz="2400" b="1" u="none" strike="noStrike" smtClean="0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 smtClean="0">
                          <a:effectLst/>
                        </a:rPr>
                        <a:t>LUT</a:t>
                      </a:r>
                      <a:r>
                        <a:rPr lang="he-IL" sz="2400" b="1" u="none" strike="noStrike" smtClean="0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 err="1" smtClean="0">
                          <a:effectLst/>
                        </a:rPr>
                        <a:t>PointUniqueID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מזהה של נקודת גבול חלקה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PointName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נקודה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IsControlBorder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נקודת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בקרה כנקודת גבול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סיווג נקודה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 נקודה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אופן סימון בשטח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בקרה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Connected3DParcelsIds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מספרי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חלקות תלת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מימדיות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קשורות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Is3D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נקודה</a:t>
                      </a:r>
                      <a:r>
                        <a:rPr lang="he-IL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דו-</a:t>
                      </a:r>
                      <a:r>
                        <a:rPr lang="he-IL" sz="16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מימדית</a:t>
                      </a:r>
                      <a:r>
                        <a:rPr lang="he-IL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או תלת-</a:t>
                      </a:r>
                      <a:r>
                        <a:rPr lang="he-IL" sz="16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מימדית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כן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8" y="723901"/>
            <a:ext cx="10613571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228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0" y="1417637"/>
            <a:ext cx="11627744" cy="41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377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839787"/>
            <a:ext cx="9085263" cy="5745276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8284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0" y="1639627"/>
            <a:ext cx="11883558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8802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366837"/>
            <a:ext cx="11626521" cy="4957763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6258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660400"/>
            <a:ext cx="10894060" cy="58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713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460500"/>
            <a:ext cx="11608724" cy="4343400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996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59" y="901700"/>
            <a:ext cx="8813221" cy="5600699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חדשה-המשך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245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946781" y="574152"/>
            <a:ext cx="37152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בדיקת ערכים </a:t>
            </a:r>
          </a:p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חסרים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67006"/>
              </p:ext>
            </p:extLst>
          </p:nvPr>
        </p:nvGraphicFramePr>
        <p:xfrm>
          <a:off x="1892301" y="307452"/>
          <a:ext cx="5892418" cy="633607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51652">
                  <a:extLst>
                    <a:ext uri="{9D8B030D-6E8A-4147-A177-3AD203B41FA5}">
                      <a16:colId xmlns:a16="http://schemas.microsoft.com/office/drawing/2014/main" val="1843268236"/>
                    </a:ext>
                  </a:extLst>
                </a:gridCol>
                <a:gridCol w="1436983">
                  <a:extLst>
                    <a:ext uri="{9D8B030D-6E8A-4147-A177-3AD203B41FA5}">
                      <a16:colId xmlns:a16="http://schemas.microsoft.com/office/drawing/2014/main" val="75662866"/>
                    </a:ext>
                  </a:extLst>
                </a:gridCol>
                <a:gridCol w="2103783">
                  <a:extLst>
                    <a:ext uri="{9D8B030D-6E8A-4147-A177-3AD203B41FA5}">
                      <a16:colId xmlns:a16="http://schemas.microsoft.com/office/drawing/2014/main" val="1724565766"/>
                    </a:ext>
                  </a:extLst>
                </a:gridCol>
              </a:tblGrid>
              <a:tr h="564786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שדה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כמות חסרים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הערה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7627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  <a:cs typeface="+mn-cs"/>
                        </a:rPr>
                        <a:t>pointUniqueId</a:t>
                      </a:r>
                      <a:endParaRPr lang="en-US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717228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  <a:cs typeface="+mn-cs"/>
                        </a:rPr>
                        <a:t>pointName</a:t>
                      </a:r>
                      <a:endParaRPr lang="en-US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290192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  <a:cs typeface="+mn-cs"/>
                        </a:rPr>
                        <a:t>controlBorder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3866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  <a:cs typeface="+mn-cs"/>
                        </a:rPr>
                        <a:t>frontUniqueId</a:t>
                      </a:r>
                      <a:endParaRPr lang="en-US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 smtClean="0">
                          <a:effectLst/>
                          <a:cs typeface="+mn-cs"/>
                        </a:rPr>
                        <a:t>5,247,186</a:t>
                      </a:r>
                      <a:endParaRPr lang="he-IL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יושלם</a:t>
                      </a:r>
                      <a:r>
                        <a:rPr lang="he-IL" baseline="0" dirty="0" smtClean="0"/>
                        <a:t> בהמשך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5479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504094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  <a:cs typeface="+mn-cs"/>
                        </a:rPr>
                        <a:t>sourceCode</a:t>
                      </a:r>
                      <a:endParaRPr lang="en-US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1657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  <a:cs typeface="+mn-cs"/>
                        </a:rPr>
                        <a:t>markCode</a:t>
                      </a:r>
                      <a:endParaRPr lang="en-US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190320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cs typeface="+mn-cs"/>
                        </a:rPr>
                        <a:t>topo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 smtClean="0">
                          <a:effectLst/>
                          <a:cs typeface="+mn-cs"/>
                        </a:rPr>
                        <a:t>5,247,186</a:t>
                      </a:r>
                      <a:endParaRPr lang="he-IL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מיועד לנקודות</a:t>
                      </a:r>
                      <a:r>
                        <a:rPr lang="he-IL" baseline="0" dirty="0" smtClean="0"/>
                        <a:t> תלת- </a:t>
                      </a:r>
                      <a:r>
                        <a:rPr lang="he-IL" baseline="0" dirty="0" err="1" smtClean="0"/>
                        <a:t>מימדיות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76473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cs typeface="+mn-cs"/>
                        </a:rPr>
                        <a:t>easting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084763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cs typeface="+mn-cs"/>
                        </a:rPr>
                        <a:t>northing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43913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  <a:cs typeface="+mn-cs"/>
                        </a:rPr>
                        <a:t>geodeticNetwork</a:t>
                      </a:r>
                      <a:endParaRPr lang="en-US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46208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  <a:cs typeface="+mn-cs"/>
                        </a:rPr>
                        <a:t>uniqCreateProcessId</a:t>
                      </a:r>
                      <a:endParaRPr lang="en-US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 smtClean="0">
                          <a:effectLst/>
                          <a:cs typeface="+mn-cs"/>
                        </a:rPr>
                        <a:t>5,247,186</a:t>
                      </a:r>
                      <a:endParaRPr lang="he-IL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יושלם</a:t>
                      </a:r>
                      <a:r>
                        <a:rPr lang="he-IL" baseline="0" dirty="0" smtClean="0"/>
                        <a:t> בהמשך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74087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  <a:cs typeface="+mn-cs"/>
                        </a:rPr>
                        <a:t>uniqUpdateProcessId</a:t>
                      </a:r>
                      <a:endParaRPr lang="en-US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smtClean="0">
                          <a:effectLst/>
                          <a:cs typeface="+mn-cs"/>
                        </a:rPr>
                        <a:t>5,247,186</a:t>
                      </a:r>
                      <a:endParaRPr lang="he-IL" sz="1600" b="0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יושלם</a:t>
                      </a:r>
                      <a:r>
                        <a:rPr lang="he-IL" baseline="0" dirty="0" smtClean="0"/>
                        <a:t> בהמשך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465496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smtClean="0">
                          <a:effectLst/>
                          <a:cs typeface="+mn-cs"/>
                        </a:rPr>
                        <a:t>dimensions</a:t>
                      </a:r>
                      <a:endParaRPr lang="en-US" sz="1600" b="1" dirty="0">
                        <a:effectLst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0" dirty="0">
                          <a:effectLst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15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0423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57842"/>
            <a:ext cx="2065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G</a:t>
            </a:r>
            <a:r>
              <a:rPr lang="en-US" sz="2000" b="1" dirty="0" err="1" smtClean="0"/>
              <a:t>eodeticNetwork</a:t>
            </a:r>
            <a:endParaRPr lang="en-US" sz="2000" b="1" dirty="0"/>
          </a:p>
        </p:txBody>
      </p:sp>
      <p:sp>
        <p:nvSpPr>
          <p:cNvPr id="7" name="מלבן 6"/>
          <p:cNvSpPr/>
          <p:nvPr/>
        </p:nvSpPr>
        <p:spPr>
          <a:xfrm>
            <a:off x="1842663" y="1137326"/>
            <a:ext cx="127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markCode</a:t>
            </a:r>
          </a:p>
        </p:txBody>
      </p:sp>
      <p:sp>
        <p:nvSpPr>
          <p:cNvPr id="8" name="מלבן 7"/>
          <p:cNvSpPr/>
          <p:nvPr/>
        </p:nvSpPr>
        <p:spPr>
          <a:xfrm>
            <a:off x="6071511" y="1159156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Class</a:t>
            </a:r>
            <a:endParaRPr lang="en-US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77251"/>
              </p:ext>
            </p:extLst>
          </p:nvPr>
        </p:nvGraphicFramePr>
        <p:xfrm>
          <a:off x="1423714" y="1602957"/>
          <a:ext cx="2114208" cy="36976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461">
                  <a:extLst>
                    <a:ext uri="{9D8B030D-6E8A-4147-A177-3AD203B41FA5}">
                      <a16:colId xmlns:a16="http://schemas.microsoft.com/office/drawing/2014/main" val="1212080568"/>
                    </a:ext>
                  </a:extLst>
                </a:gridCol>
                <a:gridCol w="1775747">
                  <a:extLst>
                    <a:ext uri="{9D8B030D-6E8A-4147-A177-3AD203B41FA5}">
                      <a16:colId xmlns:a16="http://schemas.microsoft.com/office/drawing/2014/main" val="1020411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6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לא</a:t>
                      </a:r>
                      <a:r>
                        <a:rPr lang="he-IL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ידוע או לא סומן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448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ברזל זוויות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854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ברזל</a:t>
                      </a:r>
                      <a:r>
                        <a:rPr lang="he-IL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80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עוגן</a:t>
                      </a:r>
                      <a:r>
                        <a:rPr lang="he-IL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קרקע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9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מסמרת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69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מסמרת ברזל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8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מסמרת נחושת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2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גל</a:t>
                      </a:r>
                      <a:r>
                        <a:rPr lang="he-IL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אבנים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54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יתד עץ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963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סימן צבע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84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זווית צלובה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1785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זווית שסועה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45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בולט (בורג)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492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חקיק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327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פטריה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1705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ברזל</a:t>
                      </a:r>
                      <a:r>
                        <a:rPr lang="he-IL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עגול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63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5886"/>
              </p:ext>
            </p:extLst>
          </p:nvPr>
        </p:nvGraphicFramePr>
        <p:xfrm>
          <a:off x="8909236" y="1614487"/>
          <a:ext cx="240835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 ידוע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68043"/>
              </p:ext>
            </p:extLst>
          </p:nvPr>
        </p:nvGraphicFramePr>
        <p:xfrm>
          <a:off x="4673500" y="1649932"/>
          <a:ext cx="3665807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87640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3178167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dirty="0" smtClean="0"/>
                        <a:t>הנקודה קשורה רק לנקודות בסיווג 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dirty="0" smtClean="0"/>
                        <a:t>איתור ומדידת נקודה מקורית או תואמת בשטח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dirty="0" smtClean="0"/>
                        <a:t>שחזור נקודה שלא נמצאה בשטח 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dirty="0" smtClean="0"/>
                        <a:t>שחזור חלקי, נתונים </a:t>
                      </a:r>
                      <a:r>
                        <a:rPr lang="he-IL" sz="1400" dirty="0" err="1" smtClean="0"/>
                        <a:t>מהבנק"ל</a:t>
                      </a:r>
                      <a:r>
                        <a:rPr lang="he-IL" sz="1400" dirty="0" smtClean="0"/>
                        <a:t> או גרפיים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12" name="מלבן 1"/>
          <p:cNvSpPr/>
          <p:nvPr/>
        </p:nvSpPr>
        <p:spPr>
          <a:xfrm>
            <a:off x="9310977" y="2953100"/>
            <a:ext cx="1470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S</a:t>
            </a:r>
            <a:r>
              <a:rPr lang="en-US" sz="2000" b="1" dirty="0" err="1" smtClean="0">
                <a:solidFill>
                  <a:srgbClr val="000000"/>
                </a:solidFill>
              </a:rPr>
              <a:t>ourceCode</a:t>
            </a:r>
            <a:endParaRPr lang="en-US" sz="20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82"/>
              </p:ext>
            </p:extLst>
          </p:nvPr>
        </p:nvGraphicFramePr>
        <p:xfrm>
          <a:off x="8454366" y="3444591"/>
          <a:ext cx="3145140" cy="273558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503502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64163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</a:t>
                      </a:r>
                      <a:r>
                        <a:rPr lang="he-IL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ידוע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חישובים אנליטיים (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(COGO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דיגיטציה</a:t>
                      </a:r>
                      <a:r>
                        <a:rPr lang="he-IL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של מפת מודד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דיגיטציה של תצלום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113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דיגיטציה של מפה עם עדכון גרפי חלקי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708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פוטוגרמטריה ספרתית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190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בנק"ל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652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בנג"ל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819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מדידה במשיחה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מדידה קוטבית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3528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מדידה </a:t>
                      </a:r>
                      <a:r>
                        <a:rPr lang="he-IL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לווינית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9318"/>
                  </a:ext>
                </a:extLst>
              </a:tr>
            </a:tbl>
          </a:graphicData>
        </a:graphic>
      </p:graphicFrame>
      <p:sp>
        <p:nvSpPr>
          <p:cNvPr id="11" name="מלבן 1"/>
          <p:cNvSpPr/>
          <p:nvPr/>
        </p:nvSpPr>
        <p:spPr>
          <a:xfrm>
            <a:off x="5264113" y="3437837"/>
            <a:ext cx="1998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IsC</a:t>
            </a:r>
            <a:r>
              <a:rPr lang="en-US" sz="2000" b="1" dirty="0" err="1" smtClean="0"/>
              <a:t>ontrolBoarder</a:t>
            </a:r>
            <a:endParaRPr lang="en-US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31012"/>
              </p:ext>
            </p:extLst>
          </p:nvPr>
        </p:nvGraphicFramePr>
        <p:xfrm>
          <a:off x="5264111" y="3765907"/>
          <a:ext cx="1796967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9607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3008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כן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4771" y="1413581"/>
            <a:ext cx="180874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>
                <a:hlinkClick r:id="rId3"/>
              </a:rPr>
              <a:t>בהתאם להנחיית המנהל ד1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9889" y="1353557"/>
            <a:ext cx="27618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>
                <a:hlinkClick r:id="rId4"/>
              </a:rPr>
              <a:t>בהתאם למפרט חנית 1.3 (נספח א' סעיף 7)</a:t>
            </a:r>
            <a:endParaRPr lang="he-IL" sz="1200" dirty="0"/>
          </a:p>
        </p:txBody>
      </p:sp>
      <p:sp>
        <p:nvSpPr>
          <p:cNvPr id="16" name="TextBox 15">
            <a:hlinkClick r:id="rId4"/>
          </p:cNvPr>
          <p:cNvSpPr txBox="1"/>
          <p:nvPr/>
        </p:nvSpPr>
        <p:spPr>
          <a:xfrm>
            <a:off x="8631929" y="3210301"/>
            <a:ext cx="27618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>
                <a:hlinkClick r:id="rId4"/>
              </a:rPr>
              <a:t>בהתאם למפרט חנית 1.3 (נספח א' סעיף 8)</a:t>
            </a:r>
            <a:endParaRPr lang="he-IL" sz="1200" dirty="0"/>
          </a:p>
        </p:txBody>
      </p:sp>
      <p:sp>
        <p:nvSpPr>
          <p:cNvPr id="17" name="מלבן 1"/>
          <p:cNvSpPr/>
          <p:nvPr/>
        </p:nvSpPr>
        <p:spPr>
          <a:xfrm>
            <a:off x="5825927" y="4915197"/>
            <a:ext cx="64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Is3D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5969"/>
              </p:ext>
            </p:extLst>
          </p:nvPr>
        </p:nvGraphicFramePr>
        <p:xfrm>
          <a:off x="5251411" y="5315307"/>
          <a:ext cx="1796967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9607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3008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2D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3D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71133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he-IL" sz="4000" b="1" dirty="0">
                <a:solidFill>
                  <a:srgbClr val="002060"/>
                </a:solidFill>
              </a:rPr>
              <a:t>הסבת 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46324"/>
              </p:ext>
            </p:extLst>
          </p:nvPr>
        </p:nvGraphicFramePr>
        <p:xfrm>
          <a:off x="254001" y="870369"/>
          <a:ext cx="11666278" cy="5334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26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990668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585221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81823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8922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6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רשומות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רוב המידע הגיאומטרי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dirty="0" smtClean="0"/>
                        <a:t>5,247,358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b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נקודות</a:t>
                      </a:r>
                      <a:r>
                        <a:rPr lang="he-IL" sz="1400" b="0" baseline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 החלקות מ-</a:t>
                      </a:r>
                      <a:r>
                        <a:rPr lang="en-US" sz="1400" b="0" baseline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oracle</a:t>
                      </a:r>
                      <a:r>
                        <a:rPr lang="he-IL" sz="1400" b="0" baseline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שהומרו ל-</a:t>
                      </a:r>
                      <a:r>
                        <a:rPr lang="en-US" sz="1400" b="0" baseline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gpkg</a:t>
                      </a:r>
                      <a:r>
                        <a:rPr lang="he-IL" sz="1400" b="0" baseline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ונוקו משדות שאין בהן צורך.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נקודות גבול חלקות</a:t>
                      </a:r>
                      <a:endParaRPr lang="he-IL" sz="1600" b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2" action="ppaction://hlinkfile"/>
                      </a:endParaRPr>
                    </a:p>
                    <a:p>
                      <a:pPr algn="ctr" rtl="0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  <a:hlinkClick r:id="rId2" action="ppaction://hlinkfile"/>
                        </a:rPr>
                        <a:t>coverage_points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algn="ctr" rtl="0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400" b="0" i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node_light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gpkg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מידע של תאריך עבור שדות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accuracy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markCode</a:t>
                      </a: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ו-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sourceCode</a:t>
                      </a: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13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1,722,727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נקודות הגבול </a:t>
                      </a:r>
                      <a:r>
                        <a:rPr lang="he-IL" sz="1400" b="1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שבתהליך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, נכון לתאריך 06-02-2022 (איחוד נקודות בתהליך של תצ"ר, תת"ג והסדר קרקעות-ראו 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  <a:hlinkClick r:id="rId3" action="ppaction://hlinksldjump"/>
                        </a:rPr>
                        <a:t>שקופית 6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).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נקודות גבול בתהליך</a:t>
                      </a:r>
                      <a:endParaRPr lang="he-IL" sz="1600" b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4" action="ppaction://hlinkfile"/>
                      </a:endParaRPr>
                    </a:p>
                    <a:p>
                      <a:pPr algn="ctr" rtl="0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  <a:hlinkClick r:id="rId4" action="ppaction://hlinkfile"/>
                        </a:rPr>
                        <a:t>points_in_process_LIGHT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algn="ctr" rtl="0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layer=allProcessPoints-06-02-2022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gpkg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ייבוא מידע של שנת מדידה לפי שדה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setteledDate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עבור שדה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geodeticNetwork </a:t>
                      </a: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dirty="0" smtClean="0"/>
                        <a:t>6,356,471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תוצר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עדכני של שכבת גושים עדכנית לפי </a:t>
                      </a:r>
                      <a:r>
                        <a:rPr lang="he-IL" sz="1400" b="0" baseline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בנק"ל מודרני (26-01-2022)</a:t>
                      </a:r>
                      <a:endParaRPr lang="he-IL" sz="1400" b="0" baseline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תוצר גושים מוסדרים</a:t>
                      </a:r>
                      <a:endParaRPr lang="he-IL" sz="1600" b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5" action="ppaction://hlinkfile"/>
                      </a:endParaRPr>
                    </a:p>
                    <a:p>
                      <a:pPr algn="ctr" rtl="0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  <a:hlinkClick r:id="rId5" action="ppaction://hlinkfile"/>
                        </a:rPr>
                        <a:t>blocks-26-01-2022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ctr" rtl="0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Layer=blocks-26-01-2022</a:t>
                      </a:r>
                      <a:endParaRPr lang="en-US" sz="14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gpkg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128819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ייבוא מידע של שנת מדידה לפי שדה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survey_date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עבור שדה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geodeticNetwork </a:t>
                      </a: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במקרים בהם נקודת גבול חלה ביותר </a:t>
                      </a:r>
                      <a:r>
                        <a:rPr lang="he-IL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מתצ"ר</a:t>
                      </a: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אחת – התאריך האחרון ירשם.</a:t>
                      </a:r>
                      <a:endParaRPr lang="he-IL" sz="1400" b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dirty="0" smtClean="0"/>
                        <a:t>27,985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שכבת גבולות תצ"ר מ-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Q-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libdisplay</a:t>
                      </a: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לצורך הכנת שכבת נקודות גבול חלקות שממוקמות בגבולות תצ"ר הכוללות שנת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מדידה. </a:t>
                      </a: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השכבה נוצרה בהתאם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6" action="ppaction://hlinksldjump"/>
                        </a:rPr>
                        <a:t>לשקופית 7.</a:t>
                      </a:r>
                      <a:endParaRPr lang="he-IL" sz="1400" b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גבולות</a:t>
                      </a:r>
                      <a:r>
                        <a:rPr lang="he-IL" sz="1600" b="1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תצ"ר</a:t>
                      </a:r>
                      <a:endParaRPr lang="en-US" sz="1600" b="1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rtl="0"/>
                      <a:r>
                        <a:rPr lang="en-US" sz="1600" b="1" i="0" u="sng" dirty="0" smtClean="0">
                          <a:solidFill>
                            <a:schemeClr val="tx1"/>
                          </a:solidFill>
                          <a:latin typeface="+mn-lt"/>
                        </a:rPr>
                        <a:t>mapaIshit</a:t>
                      </a:r>
                      <a:endParaRPr lang="en-US" sz="1400" b="1" i="0" u="sng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rtl="0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gpkg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445885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בחירה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של נקודות גבול חלקות ונקודות בתהליך אשר נמצאות בתוך/בחיתוך גושי </a:t>
                      </a:r>
                      <a:r>
                        <a:rPr lang="he-IL" sz="14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קמ"ק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נקודות אלו ישמשו למתן סיווג 13 בשדה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accuracy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.</a:t>
                      </a:r>
                      <a:endParaRPr lang="he-IL" sz="1400" b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1,066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גושי קמ"ק התקבלה מאגף קמ"ק.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גושי </a:t>
                      </a:r>
                      <a:r>
                        <a:rPr lang="he-IL" sz="1600" b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קמ"ק</a:t>
                      </a:r>
                      <a:endParaRPr lang="en-US" sz="1600" b="1" i="1" dirty="0" smtClean="0">
                        <a:solidFill>
                          <a:schemeClr val="tx1"/>
                        </a:solidFill>
                        <a:latin typeface="+mn-lt"/>
                        <a:hlinkClick r:id="rId7" action="ppaction://hlinkfile"/>
                      </a:endParaRPr>
                    </a:p>
                    <a:p>
                      <a:pPr algn="ctr" rtl="0"/>
                      <a:r>
                        <a:rPr lang="en-US" sz="1600" b="1" i="1" dirty="0" err="1" smtClean="0">
                          <a:solidFill>
                            <a:schemeClr val="tx1"/>
                          </a:solidFill>
                          <a:latin typeface="+mn-lt"/>
                          <a:hlinkClick r:id="rId7" action="ppaction://hlinkfile"/>
                        </a:rPr>
                        <a:t>cbc</a:t>
                      </a:r>
                      <a:endParaRPr lang="en-US" sz="1600" b="1" i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rtl="0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Layer=</a:t>
                      </a:r>
                      <a:r>
                        <a:rPr lang="en-US" sz="1600" b="0" i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cbc_blocks</a:t>
                      </a:r>
                      <a:endParaRPr lang="he-IL" sz="1600" b="0" i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gpkg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391976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0062" y="6097321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14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file"/>
              </a:rPr>
              <a:t>קישור למיקום שכבות המידע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2174863"/>
            <a:ext cx="6307097" cy="34800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יצירת שכבה כוללת של נקודות גבול בתהליך 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0803"/>
          <a:stretch/>
        </p:blipFill>
        <p:spPr>
          <a:xfrm>
            <a:off x="318614" y="2095378"/>
            <a:ext cx="5101100" cy="36390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05218" y="1751660"/>
            <a:ext cx="451291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 smtClean="0"/>
              <a:t>1) איחוד 4 שכבות של נקודות בתהליכים לשכבה אחת</a:t>
            </a:r>
            <a:endParaRPr lang="he-IL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21299" y="1751660"/>
            <a:ext cx="549573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 smtClean="0"/>
              <a:t>2) הסרת שדות שאינם רלוונטיים לאפיון (לצורך הורדת זמן חישוב)</a:t>
            </a:r>
            <a:endParaRPr lang="he-IL" sz="1600" i="1" dirty="0"/>
          </a:p>
        </p:txBody>
      </p:sp>
    </p:spTree>
    <p:extLst>
      <p:ext uri="{BB962C8B-B14F-4D97-AF65-F5344CB8AC3E}">
        <p14:creationId xmlns:p14="http://schemas.microsoft.com/office/powerpoint/2010/main" val="26373779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585323" y="1651012"/>
            <a:ext cx="348445" cy="3068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יצירת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שנת מדידה בנקודות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תצ"ר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137" y="3670668"/>
            <a:ext cx="1805373" cy="6676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tx1"/>
                </a:solidFill>
              </a:rPr>
              <a:t>נקודות גבול החלקות</a:t>
            </a:r>
          </a:p>
          <a:p>
            <a:pPr algn="ctr"/>
            <a:r>
              <a:rPr lang="he-IL" sz="1400" dirty="0" smtClean="0">
                <a:solidFill>
                  <a:schemeClr val="tx1"/>
                </a:solidFill>
              </a:rPr>
              <a:t>(</a:t>
            </a:r>
            <a:r>
              <a:rPr lang="he-IL" sz="1400" dirty="0">
                <a:solidFill>
                  <a:schemeClr val="tx1"/>
                </a:solidFill>
              </a:rPr>
              <a:t>07/02/2022</a:t>
            </a:r>
            <a:r>
              <a:rPr lang="he-IL" sz="1400" dirty="0" smtClean="0">
                <a:solidFill>
                  <a:schemeClr val="tx1"/>
                </a:solidFill>
              </a:rPr>
              <a:t>)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6232" y="2986560"/>
            <a:ext cx="151145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i="1" dirty="0" smtClean="0">
                <a:hlinkClick r:id="rId2" action="ppaction://hlinkfile"/>
              </a:rPr>
              <a:t>Join attributes</a:t>
            </a:r>
          </a:p>
          <a:p>
            <a:pPr algn="ctr"/>
            <a:r>
              <a:rPr lang="en-US" sz="1600" i="1" dirty="0" smtClean="0">
                <a:hlinkClick r:id="rId2" action="ppaction://hlinkfile"/>
              </a:rPr>
              <a:t> by location</a:t>
            </a:r>
            <a:endParaRPr lang="he-IL" sz="16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711817" y="1268101"/>
            <a:ext cx="2057947" cy="6676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400" dirty="0" smtClean="0">
                <a:solidFill>
                  <a:schemeClr val="tx1"/>
                </a:solidFill>
              </a:rPr>
              <a:t>גבולות תצ"ר (07/02/2022)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1" idx="3"/>
            <a:endCxn id="32" idx="0"/>
          </p:cNvCxnSpPr>
          <p:nvPr/>
        </p:nvCxnSpPr>
        <p:spPr>
          <a:xfrm>
            <a:off x="2769764" y="1601930"/>
            <a:ext cx="1277890" cy="843245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32" idx="2"/>
          </p:cNvCxnSpPr>
          <p:nvPr/>
        </p:nvCxnSpPr>
        <p:spPr>
          <a:xfrm flipV="1">
            <a:off x="2445510" y="3112832"/>
            <a:ext cx="1602144" cy="891665"/>
          </a:xfrm>
          <a:prstGeom prst="bent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131086" y="3220388"/>
            <a:ext cx="2693503" cy="81259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400" dirty="0" smtClean="0">
                <a:solidFill>
                  <a:schemeClr val="tx1"/>
                </a:solidFill>
              </a:rPr>
              <a:t>נקודות גבול החלקות שממוקמות בגבולות תצ"ר עם תאריך מדידה</a:t>
            </a:r>
          </a:p>
          <a:p>
            <a:pPr algn="ctr" rtl="1"/>
            <a:r>
              <a:rPr lang="he-IL" sz="1400" dirty="0">
                <a:solidFill>
                  <a:schemeClr val="tx1"/>
                </a:solidFill>
              </a:rPr>
              <a:t>(1,972,706 רשומות</a:t>
            </a:r>
            <a:r>
              <a:rPr lang="he-IL" sz="1400" dirty="0" smtClean="0">
                <a:solidFill>
                  <a:schemeClr val="tx1"/>
                </a:solidFill>
              </a:rPr>
              <a:t>)</a:t>
            </a:r>
            <a:endParaRPr lang="he-IL" sz="1400" dirty="0">
              <a:solidFill>
                <a:schemeClr val="tx1"/>
              </a:solidFill>
            </a:endParaRPr>
          </a:p>
        </p:txBody>
      </p:sp>
      <p:pic>
        <p:nvPicPr>
          <p:cNvPr id="30" name="Picture 18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027" y="2528808"/>
            <a:ext cx="501333" cy="50133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cdn3.iconfinder.com/data/icons/defcon/512/add-5...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71" y="2777060"/>
            <a:ext cx="293215" cy="29321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3018680" y="2445175"/>
            <a:ext cx="2057947" cy="6676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400" dirty="0" smtClean="0">
                <a:solidFill>
                  <a:schemeClr val="tx1"/>
                </a:solidFill>
              </a:rPr>
              <a:t>גבולות תצ"ר מורחב ב-2 מטרים (07/02/2022)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5185" y="1295041"/>
            <a:ext cx="778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600" i="1" dirty="0" smtClean="0">
                <a:hlinkClick r:id="rId5" action="ppaction://hlinkfile"/>
              </a:rPr>
              <a:t>buffer</a:t>
            </a:r>
            <a:endParaRPr lang="he-IL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445510" y="3945764"/>
            <a:ext cx="163834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600" i="1" dirty="0" smtClean="0">
                <a:hlinkClick r:id="rId6" action="ppaction://hlinkfile"/>
              </a:rPr>
              <a:t>Select by location</a:t>
            </a:r>
            <a:endParaRPr lang="he-IL" sz="1600" i="1" dirty="0"/>
          </a:p>
        </p:txBody>
      </p:sp>
      <p:pic>
        <p:nvPicPr>
          <p:cNvPr id="41" name="Picture 18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82" y="3495532"/>
            <a:ext cx="436636" cy="43663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835511" y="3570365"/>
            <a:ext cx="170822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600" i="1" dirty="0" smtClean="0"/>
              <a:t>“survey_date”</a:t>
            </a:r>
            <a:endParaRPr lang="he-IL" sz="1600" i="1" dirty="0"/>
          </a:p>
        </p:txBody>
      </p:sp>
      <p:sp>
        <p:nvSpPr>
          <p:cNvPr id="61" name="Rounded Rectangle 60"/>
          <p:cNvSpPr/>
          <p:nvPr/>
        </p:nvSpPr>
        <p:spPr>
          <a:xfrm>
            <a:off x="7387141" y="1369365"/>
            <a:ext cx="2176025" cy="66765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tx1"/>
                </a:solidFill>
              </a:rPr>
              <a:t>נקודות גבול החלקות שממוקמות בגבולות תצ"ר</a:t>
            </a:r>
          </a:p>
          <a:p>
            <a:pPr algn="ctr"/>
            <a:r>
              <a:rPr lang="he-IL" sz="1400" dirty="0" smtClean="0">
                <a:solidFill>
                  <a:schemeClr val="tx1"/>
                </a:solidFill>
              </a:rPr>
              <a:t>(1,972,706 רשומות)</a:t>
            </a:r>
          </a:p>
        </p:txBody>
      </p:sp>
      <p:sp>
        <p:nvSpPr>
          <p:cNvPr id="88" name="Oval 87"/>
          <p:cNvSpPr/>
          <p:nvPr/>
        </p:nvSpPr>
        <p:spPr>
          <a:xfrm>
            <a:off x="3673418" y="1720862"/>
            <a:ext cx="173934" cy="1614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TextBox 90"/>
          <p:cNvSpPr txBox="1"/>
          <p:nvPr/>
        </p:nvSpPr>
        <p:spPr>
          <a:xfrm>
            <a:off x="4791611" y="781035"/>
            <a:ext cx="28980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*לחצו על שם הכלי לצילומי מסך</a:t>
            </a:r>
            <a:endParaRPr lang="he-IL" sz="1400" dirty="0"/>
          </a:p>
        </p:txBody>
      </p:sp>
      <p:cxnSp>
        <p:nvCxnSpPr>
          <p:cNvPr id="97" name="Elbow Connector 96"/>
          <p:cNvCxnSpPr>
            <a:stCxn id="19" idx="2"/>
            <a:endCxn id="101" idx="3"/>
          </p:cNvCxnSpPr>
          <p:nvPr/>
        </p:nvCxnSpPr>
        <p:spPr>
          <a:xfrm rot="5400000">
            <a:off x="8175355" y="3169033"/>
            <a:ext cx="1438530" cy="3166437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178542" y="4923964"/>
            <a:ext cx="334964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i="1" dirty="0" smtClean="0"/>
              <a:t>Remove duplicates points by</a:t>
            </a:r>
          </a:p>
          <a:p>
            <a:pPr algn="ctr"/>
            <a:r>
              <a:rPr lang="en-US" sz="1600" i="1" dirty="0" smtClean="0"/>
              <a:t> keeping most recent survey date</a:t>
            </a:r>
            <a:endParaRPr lang="he-IL" sz="1600" i="1" dirty="0"/>
          </a:p>
        </p:txBody>
      </p:sp>
      <p:sp>
        <p:nvSpPr>
          <p:cNvPr id="101" name="Rounded Rectangle 100"/>
          <p:cNvSpPr/>
          <p:nvPr/>
        </p:nvSpPr>
        <p:spPr>
          <a:xfrm>
            <a:off x="2572971" y="4847032"/>
            <a:ext cx="4738430" cy="1248967"/>
          </a:xfrm>
          <a:prstGeom prst="roundRect">
            <a:avLst/>
          </a:prstGeom>
          <a:solidFill>
            <a:srgbClr val="86F0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1600" b="1" dirty="0" smtClean="0">
                <a:solidFill>
                  <a:schemeClr val="tx1"/>
                </a:solidFill>
              </a:rPr>
              <a:t>נקודות גבול החלקות שממוקמות בגבולות תצ"ר עם שנת מדידה - לאחר ניקוי כפילויות</a:t>
            </a:r>
          </a:p>
          <a:p>
            <a:pPr algn="ctr" rtl="1"/>
            <a:r>
              <a:rPr lang="he-IL" sz="1600" dirty="0" smtClean="0">
                <a:solidFill>
                  <a:schemeClr val="tx1"/>
                </a:solidFill>
              </a:rPr>
              <a:t>(</a:t>
            </a:r>
            <a:r>
              <a:rPr lang="he-IL" dirty="0" smtClean="0">
                <a:solidFill>
                  <a:schemeClr val="tx1"/>
                </a:solidFill>
              </a:rPr>
              <a:t>1,972,166</a:t>
            </a:r>
            <a:r>
              <a:rPr lang="he-IL" dirty="0">
                <a:solidFill>
                  <a:schemeClr val="tx1"/>
                </a:solidFill>
              </a:rPr>
              <a:t> </a:t>
            </a:r>
            <a:r>
              <a:rPr lang="he-IL" dirty="0" smtClean="0">
                <a:solidFill>
                  <a:schemeClr val="tx1"/>
                </a:solidFill>
              </a:rPr>
              <a:t>רשומות)</a:t>
            </a:r>
            <a:endParaRPr lang="he-IL" sz="1600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48"/>
          <p:cNvCxnSpPr>
            <a:endCxn id="19" idx="1"/>
          </p:cNvCxnSpPr>
          <p:nvPr/>
        </p:nvCxnSpPr>
        <p:spPr>
          <a:xfrm>
            <a:off x="5076627" y="2930674"/>
            <a:ext cx="4054459" cy="69601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1" idx="2"/>
            <a:endCxn id="19" idx="1"/>
          </p:cNvCxnSpPr>
          <p:nvPr/>
        </p:nvCxnSpPr>
        <p:spPr>
          <a:xfrm rot="16200000" flipH="1">
            <a:off x="8008288" y="2503888"/>
            <a:ext cx="1589665" cy="655932"/>
          </a:xfrm>
          <a:prstGeom prst="bentConnector2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2" idx="3"/>
            <a:endCxn id="61" idx="1"/>
          </p:cNvCxnSpPr>
          <p:nvPr/>
        </p:nvCxnSpPr>
        <p:spPr>
          <a:xfrm flipV="1">
            <a:off x="5076627" y="1703194"/>
            <a:ext cx="2310514" cy="107581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11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1"/>
          <p:cNvSpPr/>
          <p:nvPr/>
        </p:nvSpPr>
        <p:spPr>
          <a:xfrm>
            <a:off x="3060700" y="226229"/>
            <a:ext cx="599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 smtClean="0">
                <a:solidFill>
                  <a:srgbClr val="000000"/>
                </a:solidFill>
              </a:rPr>
              <a:t>מיפוי ערכי</a:t>
            </a:r>
          </a:p>
          <a:p>
            <a:pPr algn="ctr" rtl="1"/>
            <a:r>
              <a:rPr lang="en-US" sz="3200" b="1" dirty="0" smtClean="0">
                <a:solidFill>
                  <a:srgbClr val="000000"/>
                </a:solidFill>
              </a:rPr>
              <a:t>sourceCode </a:t>
            </a:r>
            <a:endParaRPr lang="en-US" sz="32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4214709" y="1176943"/>
            <a:ext cx="371028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400" dirty="0" smtClean="0">
                <a:hlinkClick r:id="rId2"/>
              </a:rPr>
              <a:t>בהתאם למפרט חנית 1.3 </a:t>
            </a:r>
          </a:p>
          <a:p>
            <a:pPr algn="ctr" rtl="1"/>
            <a:r>
              <a:rPr lang="he-IL" sz="1400" dirty="0" smtClean="0">
                <a:hlinkClick r:id="rId2"/>
              </a:rPr>
              <a:t>(נספח א' סעיף 8)</a:t>
            </a:r>
            <a:endParaRPr lang="he-IL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9570"/>
              </p:ext>
            </p:extLst>
          </p:nvPr>
        </p:nvGraphicFramePr>
        <p:xfrm>
          <a:off x="8191500" y="496546"/>
          <a:ext cx="3806738" cy="6150254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59323">
                  <a:extLst>
                    <a:ext uri="{9D8B030D-6E8A-4147-A177-3AD203B41FA5}">
                      <a16:colId xmlns:a16="http://schemas.microsoft.com/office/drawing/2014/main" val="2997242151"/>
                    </a:ext>
                  </a:extLst>
                </a:gridCol>
                <a:gridCol w="959323">
                  <a:extLst>
                    <a:ext uri="{9D8B030D-6E8A-4147-A177-3AD203B41FA5}">
                      <a16:colId xmlns:a16="http://schemas.microsoft.com/office/drawing/2014/main" val="2405086633"/>
                    </a:ext>
                  </a:extLst>
                </a:gridCol>
                <a:gridCol w="708485">
                  <a:extLst>
                    <a:ext uri="{9D8B030D-6E8A-4147-A177-3AD203B41FA5}">
                      <a16:colId xmlns:a16="http://schemas.microsoft.com/office/drawing/2014/main" val="4188136577"/>
                    </a:ext>
                  </a:extLst>
                </a:gridCol>
                <a:gridCol w="1179607">
                  <a:extLst>
                    <a:ext uri="{9D8B030D-6E8A-4147-A177-3AD203B41FA5}">
                      <a16:colId xmlns:a16="http://schemas.microsoft.com/office/drawing/2014/main" val="1317415760"/>
                    </a:ext>
                  </a:extLst>
                </a:gridCol>
              </a:tblGrid>
              <a:tr h="239849">
                <a:tc gridSpan="4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 נקודות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גבול בתהליך</a:t>
                      </a:r>
                    </a:p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(לפי שדה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SOURCE_CODE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41174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ישן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חדש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81050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 ידוע/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 סומן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50903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117,817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9903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1,463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0198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2,471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3186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10916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5615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659,789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חישובים </a:t>
                      </a: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אנליטיים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(COGO)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14131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11663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3729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דיגיטציה </a:t>
                      </a: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של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מפת מודד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64709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דיגיטציה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של תצלום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4692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דיגיטציה של מפה 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עם </a:t>
                      </a:r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עדכון גרפי חלקי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5807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פוטוגרמטריה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ספרתית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09004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25771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109,911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בנק"ל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5444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בנג"ל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47379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מדידה 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במשיחה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8163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01197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מדידה 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קוטבית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12266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מדידה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e-I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לווינית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81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4684"/>
              </p:ext>
            </p:extLst>
          </p:nvPr>
        </p:nvGraphicFramePr>
        <p:xfrm>
          <a:off x="212717" y="376621"/>
          <a:ext cx="3955877" cy="6390103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59323">
                  <a:extLst>
                    <a:ext uri="{9D8B030D-6E8A-4147-A177-3AD203B41FA5}">
                      <a16:colId xmlns:a16="http://schemas.microsoft.com/office/drawing/2014/main" val="2997242151"/>
                    </a:ext>
                  </a:extLst>
                </a:gridCol>
                <a:gridCol w="959323">
                  <a:extLst>
                    <a:ext uri="{9D8B030D-6E8A-4147-A177-3AD203B41FA5}">
                      <a16:colId xmlns:a16="http://schemas.microsoft.com/office/drawing/2014/main" val="2405086633"/>
                    </a:ext>
                  </a:extLst>
                </a:gridCol>
                <a:gridCol w="708485">
                  <a:extLst>
                    <a:ext uri="{9D8B030D-6E8A-4147-A177-3AD203B41FA5}">
                      <a16:colId xmlns:a16="http://schemas.microsoft.com/office/drawing/2014/main" val="4188136577"/>
                    </a:ext>
                  </a:extLst>
                </a:gridCol>
                <a:gridCol w="1328746">
                  <a:extLst>
                    <a:ext uri="{9D8B030D-6E8A-4147-A177-3AD203B41FA5}">
                      <a16:colId xmlns:a16="http://schemas.microsoft.com/office/drawing/2014/main" val="1317415760"/>
                    </a:ext>
                  </a:extLst>
                </a:gridCol>
              </a:tblGrid>
              <a:tr h="239849">
                <a:tc gridSpan="4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 נקודות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גבול חלקות</a:t>
                      </a:r>
                    </a:p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(לפי שדה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SOURCE_CODE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41174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ישן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חדש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81050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 ידוע/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 סומן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50903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790037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1,823,958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9903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0198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3186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10916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420,266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5615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1,030,230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חישובים אנליטיים 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(COGO)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14131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11663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3729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דיגיטציה </a:t>
                      </a: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של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מפת מודד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64709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דיגיטציה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של תצלום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4692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1,891,595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דיגיטציה של מפה 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עם </a:t>
                      </a:r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עדכון גרפי חלקי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5807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פוטוגרמטריה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ספרתית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09004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25771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בנק"ל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5444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בנג"ל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47379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מדידה 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במשיחה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8163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01197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מדידה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קוטבית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12266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מדידה</a:t>
                      </a:r>
                    </a:p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e-I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לווינית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8120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>
            <a:stCxn id="7" idx="1"/>
            <a:endCxn id="17" idx="0"/>
          </p:cNvCxnSpPr>
          <p:nvPr/>
        </p:nvCxnSpPr>
        <p:spPr>
          <a:xfrm rot="10800000">
            <a:off x="6290240" y="3528181"/>
            <a:ext cx="1901260" cy="43492"/>
          </a:xfrm>
          <a:prstGeom prst="bentConnector4">
            <a:avLst>
              <a:gd name="adj1" fmla="val 19204"/>
              <a:gd name="adj2" fmla="val 164764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7629"/>
              </p:ext>
            </p:extLst>
          </p:nvPr>
        </p:nvGraphicFramePr>
        <p:xfrm>
          <a:off x="5119224" y="3528181"/>
          <a:ext cx="2342033" cy="3118619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674621">
                  <a:extLst>
                    <a:ext uri="{9D8B030D-6E8A-4147-A177-3AD203B41FA5}">
                      <a16:colId xmlns:a16="http://schemas.microsoft.com/office/drawing/2014/main" val="4188136577"/>
                    </a:ext>
                  </a:extLst>
                </a:gridCol>
                <a:gridCol w="1667412">
                  <a:extLst>
                    <a:ext uri="{9D8B030D-6E8A-4147-A177-3AD203B41FA5}">
                      <a16:colId xmlns:a16="http://schemas.microsoft.com/office/drawing/2014/main" val="1317415760"/>
                    </a:ext>
                  </a:extLst>
                </a:gridCol>
              </a:tblGrid>
              <a:tr h="239849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 נקודות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גבול לאחר אפיון</a:t>
                      </a:r>
                      <a:endParaRPr lang="he-IL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41174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חדש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81050"/>
                  </a:ext>
                </a:extLst>
              </a:tr>
              <a:tr h="254223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2,153,497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509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1,117,236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14131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64709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4692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1,866,764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58072"/>
                  </a:ext>
                </a:extLst>
              </a:tr>
              <a:tr h="250006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09004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87,139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5444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47379"/>
                  </a:ext>
                </a:extLst>
              </a:tr>
              <a:tr h="2271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8163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12266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8120"/>
                  </a:ext>
                </a:extLst>
              </a:tr>
            </a:tbl>
          </a:graphicData>
        </a:graphic>
      </p:graphicFrame>
      <p:cxnSp>
        <p:nvCxnSpPr>
          <p:cNvPr id="20" name="Elbow Connector 19"/>
          <p:cNvCxnSpPr>
            <a:stCxn id="11" idx="3"/>
            <a:endCxn id="17" idx="0"/>
          </p:cNvCxnSpPr>
          <p:nvPr/>
        </p:nvCxnSpPr>
        <p:spPr>
          <a:xfrm flipV="1">
            <a:off x="4168594" y="3528181"/>
            <a:ext cx="2121646" cy="43491"/>
          </a:xfrm>
          <a:prstGeom prst="bentConnector4">
            <a:avLst>
              <a:gd name="adj1" fmla="val 22403"/>
              <a:gd name="adj2" fmla="val 16813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85663" y="1886198"/>
            <a:ext cx="30091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1300" dirty="0">
                <a:solidFill>
                  <a:srgbClr val="000000"/>
                </a:solidFill>
                <a:latin typeface="Arial" panose="020B0604020202020204" pitchFamily="34" charset="0"/>
              </a:rPr>
              <a:t>מיזוג הטבלאות מתבסס לפי </a:t>
            </a:r>
            <a:r>
              <a:rPr lang="he-IL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עדיפות</a:t>
            </a:r>
          </a:p>
          <a:p>
            <a:pPr algn="ctr" rtl="1"/>
            <a:r>
              <a:rPr lang="he-IL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e-IL" sz="1300" dirty="0">
                <a:solidFill>
                  <a:srgbClr val="000000"/>
                </a:solidFill>
                <a:latin typeface="Arial" panose="020B0604020202020204" pitchFamily="34" charset="0"/>
              </a:rPr>
              <a:t>לנקודות בטבלת </a:t>
            </a:r>
            <a:r>
              <a:rPr lang="he-IL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תהליך</a:t>
            </a:r>
          </a:p>
          <a:p>
            <a:pPr algn="ctr" rtl="1"/>
            <a:r>
              <a:rPr lang="he-IL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e-IL" sz="1300" dirty="0">
                <a:solidFill>
                  <a:srgbClr val="000000"/>
                </a:solidFill>
                <a:latin typeface="Arial" panose="020B0604020202020204" pitchFamily="34" charset="0"/>
              </a:rPr>
              <a:t>ומשלים במקרים חסרים לפי </a:t>
            </a:r>
            <a:endParaRPr lang="he-IL" sz="13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1"/>
            <a:r>
              <a:rPr lang="he-IL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טבלת </a:t>
            </a:r>
            <a:r>
              <a:rPr lang="he-IL" sz="1300" dirty="0">
                <a:solidFill>
                  <a:srgbClr val="000000"/>
                </a:solidFill>
                <a:latin typeface="Arial" panose="020B0604020202020204" pitchFamily="34" charset="0"/>
              </a:rPr>
              <a:t>נקודות גבול חלקות.</a:t>
            </a:r>
            <a:endParaRPr lang="he-IL" sz="1300" dirty="0"/>
          </a:p>
        </p:txBody>
      </p:sp>
    </p:spTree>
    <p:extLst>
      <p:ext uri="{BB962C8B-B14F-4D97-AF65-F5344CB8AC3E}">
        <p14:creationId xmlns:p14="http://schemas.microsoft.com/office/powerpoint/2010/main" val="10780023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1"/>
          <p:cNvSpPr/>
          <p:nvPr/>
        </p:nvSpPr>
        <p:spPr>
          <a:xfrm>
            <a:off x="2959100" y="209900"/>
            <a:ext cx="599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3200" b="1" dirty="0" smtClean="0"/>
              <a:t>מיפוי ערכי</a:t>
            </a:r>
          </a:p>
          <a:p>
            <a:pPr algn="ctr" rtl="1"/>
            <a:r>
              <a:rPr lang="en-US" sz="3200" b="1" dirty="0" smtClean="0"/>
              <a:t>markCode </a:t>
            </a:r>
            <a:endParaRPr lang="en-US" sz="32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22432"/>
              </p:ext>
            </p:extLst>
          </p:nvPr>
        </p:nvGraphicFramePr>
        <p:xfrm>
          <a:off x="8604508" y="1023562"/>
          <a:ext cx="3153878" cy="4795282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735290">
                  <a:extLst>
                    <a:ext uri="{9D8B030D-6E8A-4147-A177-3AD203B41FA5}">
                      <a16:colId xmlns:a16="http://schemas.microsoft.com/office/drawing/2014/main" val="2997242151"/>
                    </a:ext>
                  </a:extLst>
                </a:gridCol>
                <a:gridCol w="735290">
                  <a:extLst>
                    <a:ext uri="{9D8B030D-6E8A-4147-A177-3AD203B41FA5}">
                      <a16:colId xmlns:a16="http://schemas.microsoft.com/office/drawing/2014/main" val="1804837387"/>
                    </a:ext>
                  </a:extLst>
                </a:gridCol>
                <a:gridCol w="735290">
                  <a:extLst>
                    <a:ext uri="{9D8B030D-6E8A-4147-A177-3AD203B41FA5}">
                      <a16:colId xmlns:a16="http://schemas.microsoft.com/office/drawing/2014/main" val="4188136577"/>
                    </a:ext>
                  </a:extLst>
                </a:gridCol>
                <a:gridCol w="948008">
                  <a:extLst>
                    <a:ext uri="{9D8B030D-6E8A-4147-A177-3AD203B41FA5}">
                      <a16:colId xmlns:a16="http://schemas.microsoft.com/office/drawing/2014/main" val="1317415760"/>
                    </a:ext>
                  </a:extLst>
                </a:gridCol>
              </a:tblGrid>
              <a:tr h="229423">
                <a:tc gridSpan="4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סימון נקודות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בתהליך</a:t>
                      </a:r>
                    </a:p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(לפי שדה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MARK_CODE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he-IL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22577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ישן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חדש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81050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122,773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לא</a:t>
                      </a:r>
                      <a:r>
                        <a:rPr lang="he-IL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ידוע או לא סומן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790037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735,631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ctr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1775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ctr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0549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ברזל זווית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58769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ברזל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63058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עוגן קרקע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42050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מסמרת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9903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מסמרת ברזל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0198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מסמרת נחושת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31865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גל אבנים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26786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2,517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יתד עץ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56155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סימן צבע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14131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זווית צלובה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11663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זווית שסועה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37295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2,932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בולט (בורג)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64709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1,700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חקיק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4692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פטריה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5807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ברזל עגול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4737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70450" y="1162975"/>
            <a:ext cx="21716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dirty="0" smtClean="0">
                <a:hlinkClick r:id="rId2"/>
              </a:rPr>
              <a:t>בהתאם למפרט חנית 1.3 </a:t>
            </a:r>
          </a:p>
          <a:p>
            <a:pPr algn="ctr" rtl="1"/>
            <a:r>
              <a:rPr lang="he-IL" sz="1600" dirty="0" smtClean="0">
                <a:hlinkClick r:id="rId2"/>
              </a:rPr>
              <a:t>(נספח א' סעיף 7)</a:t>
            </a:r>
            <a:endParaRPr lang="he-IL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35185"/>
              </p:ext>
            </p:extLst>
          </p:nvPr>
        </p:nvGraphicFramePr>
        <p:xfrm>
          <a:off x="576943" y="486343"/>
          <a:ext cx="3153878" cy="5942397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735290">
                  <a:extLst>
                    <a:ext uri="{9D8B030D-6E8A-4147-A177-3AD203B41FA5}">
                      <a16:colId xmlns:a16="http://schemas.microsoft.com/office/drawing/2014/main" val="2997242151"/>
                    </a:ext>
                  </a:extLst>
                </a:gridCol>
                <a:gridCol w="735290">
                  <a:extLst>
                    <a:ext uri="{9D8B030D-6E8A-4147-A177-3AD203B41FA5}">
                      <a16:colId xmlns:a16="http://schemas.microsoft.com/office/drawing/2014/main" val="1804837387"/>
                    </a:ext>
                  </a:extLst>
                </a:gridCol>
                <a:gridCol w="735290">
                  <a:extLst>
                    <a:ext uri="{9D8B030D-6E8A-4147-A177-3AD203B41FA5}">
                      <a16:colId xmlns:a16="http://schemas.microsoft.com/office/drawing/2014/main" val="4188136577"/>
                    </a:ext>
                  </a:extLst>
                </a:gridCol>
                <a:gridCol w="948008">
                  <a:extLst>
                    <a:ext uri="{9D8B030D-6E8A-4147-A177-3AD203B41FA5}">
                      <a16:colId xmlns:a16="http://schemas.microsoft.com/office/drawing/2014/main" val="1317415760"/>
                    </a:ext>
                  </a:extLst>
                </a:gridCol>
              </a:tblGrid>
              <a:tr h="84389">
                <a:tc gridSpan="4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סימון נקודות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גבול חלקות</a:t>
                      </a:r>
                    </a:p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(לפי שדה 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POINT_MARK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he-IL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22577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ישן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חדש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81050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3,830,129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לא</a:t>
                      </a:r>
                      <a:r>
                        <a:rPr lang="he-IL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ידוע או לא סומן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790037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1,006,508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ctr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1775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08067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44745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64233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7081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22528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ctr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0549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116,269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ברזל זווית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58769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ברזל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63058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עוגן קרקע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42050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מסמרת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9903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מסמרת ברזל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0198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מסמרת נחושת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31865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גל אבנים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44936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יתד עץ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56155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199,006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סימן צבע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14131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זווית </a:t>
                      </a:r>
                      <a:r>
                        <a:rPr lang="he-I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צלובה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11663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זווית שסועה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37295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בולט (בורג)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64709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חקיק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4692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פטריה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58072"/>
                  </a:ext>
                </a:extLst>
              </a:tr>
              <a:tr h="229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ברזל עגול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47379"/>
                  </a:ext>
                </a:extLst>
              </a:tr>
            </a:tbl>
          </a:graphicData>
        </a:graphic>
      </p:graphicFrame>
      <p:cxnSp>
        <p:nvCxnSpPr>
          <p:cNvPr id="17" name="Elbow Connector 16"/>
          <p:cNvCxnSpPr>
            <a:stCxn id="6" idx="1"/>
            <a:endCxn id="18" idx="3"/>
          </p:cNvCxnSpPr>
          <p:nvPr/>
        </p:nvCxnSpPr>
        <p:spPr>
          <a:xfrm rot="10800000" flipV="1">
            <a:off x="7393374" y="3421202"/>
            <a:ext cx="1211135" cy="1000213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11362"/>
              </p:ext>
            </p:extLst>
          </p:nvPr>
        </p:nvGraphicFramePr>
        <p:xfrm>
          <a:off x="5051340" y="2226549"/>
          <a:ext cx="2342033" cy="4389734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674621">
                  <a:extLst>
                    <a:ext uri="{9D8B030D-6E8A-4147-A177-3AD203B41FA5}">
                      <a16:colId xmlns:a16="http://schemas.microsoft.com/office/drawing/2014/main" val="4188136577"/>
                    </a:ext>
                  </a:extLst>
                </a:gridCol>
                <a:gridCol w="1667412">
                  <a:extLst>
                    <a:ext uri="{9D8B030D-6E8A-4147-A177-3AD203B41FA5}">
                      <a16:colId xmlns:a16="http://schemas.microsoft.com/office/drawing/2014/main" val="1317415760"/>
                    </a:ext>
                  </a:extLst>
                </a:gridCol>
              </a:tblGrid>
              <a:tr h="239849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 נקודות</a:t>
                      </a:r>
                      <a:r>
                        <a:rPr lang="he-IL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גבול לאחר אפיון</a:t>
                      </a:r>
                      <a:endParaRPr lang="he-IL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ctr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41174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קוד חדש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81050"/>
                  </a:ext>
                </a:extLst>
              </a:tr>
              <a:tr h="254223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4,845,537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50903"/>
                  </a:ext>
                </a:extLst>
              </a:tr>
              <a:tr h="254223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111,713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91654"/>
                  </a:ext>
                </a:extLst>
              </a:tr>
              <a:tr h="254223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31850"/>
                  </a:ext>
                </a:extLst>
              </a:tr>
              <a:tr h="254223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984637"/>
                  </a:ext>
                </a:extLst>
              </a:tr>
              <a:tr h="254223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69049"/>
                  </a:ext>
                </a:extLst>
              </a:tr>
              <a:tr h="254223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928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14131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64709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43,838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4692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196,880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58072"/>
                  </a:ext>
                </a:extLst>
              </a:tr>
              <a:tr h="25000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09004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54442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47379"/>
                  </a:ext>
                </a:extLst>
              </a:tr>
              <a:tr h="22714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81635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12266"/>
                  </a:ext>
                </a:extLst>
              </a:tr>
              <a:tr h="23984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8120"/>
                  </a:ext>
                </a:extLst>
              </a:tr>
            </a:tbl>
          </a:graphicData>
        </a:graphic>
      </p:graphicFrame>
      <p:cxnSp>
        <p:nvCxnSpPr>
          <p:cNvPr id="19" name="Elbow Connector 18"/>
          <p:cNvCxnSpPr>
            <a:stCxn id="15" idx="3"/>
            <a:endCxn id="18" idx="1"/>
          </p:cNvCxnSpPr>
          <p:nvPr/>
        </p:nvCxnSpPr>
        <p:spPr>
          <a:xfrm>
            <a:off x="3730821" y="3457541"/>
            <a:ext cx="1320519" cy="9638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73500" y="1729897"/>
            <a:ext cx="457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1300" dirty="0">
                <a:solidFill>
                  <a:srgbClr val="000000"/>
                </a:solidFill>
                <a:latin typeface="Arial" panose="020B0604020202020204" pitchFamily="34" charset="0"/>
              </a:rPr>
              <a:t>מיזוג הטבלאות מתבסס לפי </a:t>
            </a:r>
            <a:r>
              <a:rPr lang="he-IL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עדיפות </a:t>
            </a:r>
            <a:r>
              <a:rPr lang="he-IL" sz="1300" dirty="0">
                <a:solidFill>
                  <a:srgbClr val="000000"/>
                </a:solidFill>
                <a:latin typeface="Arial" panose="020B0604020202020204" pitchFamily="34" charset="0"/>
              </a:rPr>
              <a:t>לנקודות בטבלת </a:t>
            </a:r>
            <a:r>
              <a:rPr lang="he-IL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תהליך</a:t>
            </a:r>
          </a:p>
          <a:p>
            <a:pPr algn="ctr" rtl="1"/>
            <a:r>
              <a:rPr lang="he-IL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e-IL" sz="1300" dirty="0">
                <a:solidFill>
                  <a:srgbClr val="000000"/>
                </a:solidFill>
                <a:latin typeface="Arial" panose="020B0604020202020204" pitchFamily="34" charset="0"/>
              </a:rPr>
              <a:t>ומשלים במקרים חסרים לפי </a:t>
            </a:r>
            <a:r>
              <a:rPr lang="he-IL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טבלת </a:t>
            </a:r>
            <a:r>
              <a:rPr lang="he-IL" sz="1300" dirty="0">
                <a:solidFill>
                  <a:srgbClr val="000000"/>
                </a:solidFill>
                <a:latin typeface="Arial" panose="020B0604020202020204" pitchFamily="34" charset="0"/>
              </a:rPr>
              <a:t>נקודות גבול חלקות.</a:t>
            </a:r>
            <a:endParaRPr lang="he-IL" sz="1300" dirty="0"/>
          </a:p>
        </p:txBody>
      </p:sp>
    </p:spTree>
    <p:extLst>
      <p:ext uri="{BB962C8B-B14F-4D97-AF65-F5344CB8AC3E}">
        <p14:creationId xmlns:p14="http://schemas.microsoft.com/office/powerpoint/2010/main" val="246910202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29130</TotalTime>
  <Words>1883</Words>
  <Application>Microsoft Office PowerPoint</Application>
  <PresentationFormat>Widescreen</PresentationFormat>
  <Paragraphs>913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ofir</cp:lastModifiedBy>
  <cp:revision>553</cp:revision>
  <cp:lastPrinted>2019-06-17T11:46:22Z</cp:lastPrinted>
  <dcterms:created xsi:type="dcterms:W3CDTF">2018-03-01T06:23:08Z</dcterms:created>
  <dcterms:modified xsi:type="dcterms:W3CDTF">2022-08-15T10:25:48Z</dcterms:modified>
</cp:coreProperties>
</file>