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342" r:id="rId3"/>
    <p:sldId id="391" r:id="rId4"/>
    <p:sldId id="380" r:id="rId5"/>
    <p:sldId id="308" r:id="rId6"/>
    <p:sldId id="436" r:id="rId7"/>
    <p:sldId id="439" r:id="rId8"/>
    <p:sldId id="440" r:id="rId9"/>
    <p:sldId id="441" r:id="rId10"/>
  </p:sldIdLst>
  <p:sldSz cx="12192000" cy="6858000"/>
  <p:notesSz cx="6769100" cy="9906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E2F0D9"/>
    <a:srgbClr val="0066CC"/>
    <a:srgbClr val="B4C7E7"/>
    <a:srgbClr val="86F011"/>
    <a:srgbClr val="23E148"/>
    <a:srgbClr val="33D2C5"/>
    <a:srgbClr val="4472C4"/>
    <a:srgbClr val="FFC000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סגנון בהיר 3 - הדגשה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סגנון ביניים 4 - הדגשה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B1032C-EA38-4F05-BA0D-38AFFFC7BED3}" styleName="סגנון בהיר 3 - הדגשה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1" autoAdjust="0"/>
    <p:restoredTop sz="94639" autoAdjust="0"/>
  </p:normalViewPr>
  <p:slideViewPr>
    <p:cSldViewPr snapToGrid="0">
      <p:cViewPr varScale="1">
        <p:scale>
          <a:sx n="103" d="100"/>
          <a:sy n="103" d="100"/>
        </p:scale>
        <p:origin x="99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78"/>
    </p:cViewPr>
  </p:sorterViewPr>
  <p:notesViewPr>
    <p:cSldViewPr snapToGrid="0">
      <p:cViewPr varScale="1">
        <p:scale>
          <a:sx n="85" d="100"/>
          <a:sy n="85" d="100"/>
        </p:scale>
        <p:origin x="23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35823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67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47C4C8E-ED1E-46FA-ADE8-FECCD82E74B0}" type="datetimeFigureOut">
              <a:rPr lang="he-IL" smtClean="0"/>
              <a:t>כ"ט/אייר/תשפ"ב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35823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67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2CAA988-DDD9-46DC-B84E-175FFA1F0B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8246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35823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67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42546F1-AC35-4447-B1EB-19BE77B70D9F}" type="datetimeFigureOut">
              <a:rPr lang="he-IL" smtClean="0"/>
              <a:t>כ"ט/אייר/תשפ"ב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76910" y="4767262"/>
            <a:ext cx="5415280" cy="3900488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35823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67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6493076-28FC-4856-B029-D8956466BD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877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3076-28FC-4856-B029-D8956466BD07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6408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כ"ט/אייר/תשפ"ב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12824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כ"ט/אייר/תשפ"ב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587951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כ"ט/אייר/תשפ"ב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314598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כ"ט/אייר/תשפ"ב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99541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כ"ט/אייר/תשפ"ב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250957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כ"ט/אייר/תשפ"ב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253872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כ"ט/אייר/תשפ"ב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5262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כ"ט/אייר/תשפ"ב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61147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כ"ט/אייר/תשפ"ב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969604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כ"ט/אייר/תשפ"ב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436551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כ"ט/אייר/תשפ"ב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098897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87CD-148B-4E7A-85EE-645F5406764B}" type="datetimeFigureOut">
              <a:rPr lang="he-IL" smtClean="0"/>
              <a:t>כ"ט/אייר/תשפ"ב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6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\\mapi_shares\MNCDB\&#1510;&#1493;&#1493;&#1514;%20&#1502;&#1497;&#1491;&#1506;\&#1488;&#1493;&#1508;&#1497;&#1512;\tatag\&#1502;&#1502;&#1510;&#1488;&#1497;&#1501;\&#1499;&#1502;&#1493;&#1514;%20&#1506;&#1512;&#1499;&#1497;&#1501;%20&#1495;&#1505;&#1512;&#1497;&#1501;%20&#1500;&#1508;&#1497;%20&#1513;&#1491;&#1493;&#1514;%20&#1489;&#1513;&#1499;&#1489;&#1492;%20&#1490;&#1497;&#1488;&#1493;&#1490;&#1512;&#1508;&#1497;&#1514;.cs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\\mapi_shares\MNCDB\&#1510;&#1493;&#1493;&#1514;%20&#1502;&#1497;&#1491;&#1506;\&#1488;&#1493;&#1508;&#1497;&#1512;\tatag\process\&#1514;&#1497;&#1488;&#1493;&#1512;%20&#1514;&#1492;&#1500;&#1497;&#1498;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\\mapi_shares\MNCDB\&#1510;&#1493;&#1493;&#1514;%20&#1502;&#1497;&#1491;&#1506;\&#1488;&#1493;&#1508;&#1497;&#1512;\tatag\process\RE%20%20&#1489;&#1497;&#1512;&#1493;&#1512;%20&#1514;&#1514;%20&#1490;%203%202014%20-%20&#1504;&#1514;&#1504;&#1497;&#1492;.msg" TargetMode="External"/><Relationship Id="rId2" Type="http://schemas.openxmlformats.org/officeDocument/2006/relationships/hyperlink" Target="file:///\\mapi_shares\MNCDB\&#1510;&#1493;&#1493;&#1514;%20&#1502;&#1497;&#1491;&#1506;\&#1488;&#1493;&#1508;&#1497;&#1512;\tatag\results\tatag_new.xls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416" y="2202127"/>
            <a:ext cx="9529167" cy="1839606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he-IL" sz="4000" b="1" dirty="0" err="1" smtClean="0">
                <a:solidFill>
                  <a:srgbClr val="002060"/>
                </a:solidFill>
              </a:rPr>
              <a:t>תשריט</a:t>
            </a:r>
            <a:r>
              <a:rPr lang="he-IL" sz="4000" b="1" dirty="0" smtClean="0">
                <a:solidFill>
                  <a:srgbClr val="002060"/>
                </a:solidFill>
              </a:rPr>
              <a:t> תיעוד גבולות (תת"ג) בשטח מוסדר סכמה חדשה</a:t>
            </a:r>
            <a:endParaRPr lang="he-IL" sz="4000" b="1" dirty="0">
              <a:solidFill>
                <a:srgbClr val="002060"/>
              </a:solidFill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92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מבנה טבלת תת"ג בסכמה החדשה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86850"/>
              </p:ext>
            </p:extLst>
          </p:nvPr>
        </p:nvGraphicFramePr>
        <p:xfrm>
          <a:off x="1422399" y="756069"/>
          <a:ext cx="9664700" cy="5441469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3163088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1700469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2700339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100804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שם השדה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סוג משתנה</a:t>
                      </a:r>
                      <a:endParaRPr lang="he-IL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כינוי </a:t>
                      </a:r>
                      <a:r>
                        <a:rPr lang="en-US" sz="2400" b="1" u="none" strike="noStrike" smtClean="0">
                          <a:effectLst/>
                        </a:rPr>
                        <a:t>alias)</a:t>
                      </a:r>
                      <a:r>
                        <a:rPr lang="he-IL" sz="2400" b="1" u="none" strike="noStrike" smtClean="0">
                          <a:effectLst/>
                        </a:rPr>
                        <a:t>)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האם קיים </a:t>
                      </a:r>
                      <a:r>
                        <a:rPr lang="en-US" sz="2400" b="1" u="none" strike="noStrike" smtClean="0">
                          <a:effectLst/>
                        </a:rPr>
                        <a:t>LUT</a:t>
                      </a:r>
                      <a:r>
                        <a:rPr lang="he-IL" sz="2400" b="1" u="none" strike="noStrike" smtClean="0">
                          <a:effectLst/>
                        </a:rPr>
                        <a:t> ?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cpbUniqueId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מספר מזהה של תהליך </a:t>
                      </a:r>
                      <a:r>
                        <a:rPr lang="he-I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קדסטרי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blockUniqueId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מספר מזהה גוש ייחודי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processType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מסלול </a:t>
                      </a:r>
                      <a:r>
                        <a:rPr lang="he-I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קדסטרי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mapYear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540853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processName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Nvarchar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שם המפה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geodeticNetwork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רשת בקרה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סטטוס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110420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Nvarchar(50)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שם תכנית מפורטת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003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תאריך יצירה\הגשה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515833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appovalDate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תאריך אישור המפה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593874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registrationDate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תאריך רישום הזכויות בטאבו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42546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updateDate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תאריך עדכון בבנק"ל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054423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surveyorLicsenseId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מס' רישיון מודד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23466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dataSource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מקור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הנתונים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055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172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0" y="427542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הגדרות בסכמה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החדשה </a:t>
            </a:r>
            <a:r>
              <a:rPr lang="x-none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(LUT)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9151058" y="1283242"/>
            <a:ext cx="20213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/>
              <a:t>geodeticNetwork</a:t>
            </a:r>
            <a:endParaRPr lang="en-US" sz="2000" b="1" dirty="0"/>
          </a:p>
        </p:txBody>
      </p:sp>
      <p:sp>
        <p:nvSpPr>
          <p:cNvPr id="7" name="מלבן 6"/>
          <p:cNvSpPr/>
          <p:nvPr/>
        </p:nvSpPr>
        <p:spPr>
          <a:xfrm>
            <a:off x="2018065" y="1349802"/>
            <a:ext cx="1499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processType</a:t>
            </a:r>
          </a:p>
        </p:txBody>
      </p:sp>
      <p:sp>
        <p:nvSpPr>
          <p:cNvPr id="8" name="מלבן 7"/>
          <p:cNvSpPr/>
          <p:nvPr/>
        </p:nvSpPr>
        <p:spPr>
          <a:xfrm>
            <a:off x="6280686" y="1295955"/>
            <a:ext cx="822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status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647324"/>
              </p:ext>
            </p:extLst>
          </p:nvPr>
        </p:nvGraphicFramePr>
        <p:xfrm>
          <a:off x="617948" y="1693734"/>
          <a:ext cx="4336333" cy="327088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694199">
                  <a:extLst>
                    <a:ext uri="{9D8B030D-6E8A-4147-A177-3AD203B41FA5}">
                      <a16:colId xmlns:a16="http://schemas.microsoft.com/office/drawing/2014/main" val="1212080568"/>
                    </a:ext>
                  </a:extLst>
                </a:gridCol>
                <a:gridCol w="3642134">
                  <a:extLst>
                    <a:ext uri="{9D8B030D-6E8A-4147-A177-3AD203B41FA5}">
                      <a16:colId xmlns:a16="http://schemas.microsoft.com/office/drawing/2014/main" val="10204117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 smtClean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2686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תכנית</a:t>
                      </a:r>
                      <a:r>
                        <a:rPr lang="he-IL" sz="1400" baseline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 לצרכי רישום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98545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2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תכנית מרחבית לצרכי רישום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76806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3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פסק דין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294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400" kern="12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en-US" sz="1400" kern="1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kern="12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תשריט לתיעוד גבולות</a:t>
                      </a:r>
                      <a:endParaRPr lang="en-US" sz="1400" kern="1200" dirty="0" smtClean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46987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5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קדסטר</a:t>
                      </a:r>
                      <a:r>
                        <a:rPr lang="he-IL" sz="1400" baseline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 מבוסס קואורדינאטות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7681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6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תיקון </a:t>
                      </a:r>
                      <a:r>
                        <a:rPr lang="he-IL" sz="14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הסדר</a:t>
                      </a:r>
                      <a:r>
                        <a:rPr lang="he-IL" sz="1400" baseline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 לפי </a:t>
                      </a:r>
                      <a:r>
                        <a:rPr lang="he-IL" sz="14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סעיף </a:t>
                      </a:r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97ב'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0922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he-IL" sz="1400" b="0" dirty="0" smtClean="0"/>
                        <a:t>7</a:t>
                      </a:r>
                      <a:endParaRPr lang="en-US" sz="1400" b="0" dirty="0"/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תיקון </a:t>
                      </a:r>
                      <a:r>
                        <a:rPr lang="he-IL" sz="14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תצ"ר בשטח מוסדר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65441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8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תיקון\עדכון</a:t>
                      </a:r>
                      <a:r>
                        <a:rPr lang="he-IL" sz="1400" baseline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 בעקבות פניית ציבור בשטח מוסדר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5139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9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הסדר </a:t>
                      </a:r>
                      <a:r>
                        <a:rPr lang="he-IL" sz="14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מקרקעין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85828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10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רישום </a:t>
                      </a:r>
                      <a:r>
                        <a:rPr lang="he-IL" sz="14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ראשון בשטח לא מוסדר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43245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11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תצ"ר בשטח לא מסודר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4238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12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תיקון תצ"ר בשטח לא מסודר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9608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he-IL" sz="1400" b="0" dirty="0" smtClean="0"/>
                        <a:t>13</a:t>
                      </a:r>
                      <a:endParaRPr lang="en-US" sz="1400" b="0" dirty="0"/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תיקון רישום שטח וגבולות בשטח לא מוסדר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2498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14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תיקון\עדכון</a:t>
                      </a:r>
                      <a:r>
                        <a:rPr lang="he-IL" sz="1400" baseline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 בעקבות פניית ציבור בשטח לא מוסדר</a:t>
                      </a:r>
                      <a:endParaRPr lang="en-US" sz="1400" dirty="0" smtClean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83339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610672"/>
              </p:ext>
            </p:extLst>
          </p:nvPr>
        </p:nvGraphicFramePr>
        <p:xfrm>
          <a:off x="8817428" y="1639887"/>
          <a:ext cx="2500161" cy="129730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400248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2099913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 smtClean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he-IL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לא ידוע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26177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he-IL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רשת ישראל הישנה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he-IL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רשת ישראל החדשה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u="none" strike="noStrike" dirty="0"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endParaRPr lang="he-IL" sz="16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רשת ישראל התקפה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</a:tbl>
          </a:graphicData>
        </a:graphic>
      </p:graphicFrame>
      <p:sp>
        <p:nvSpPr>
          <p:cNvPr id="11" name="מלבן 7"/>
          <p:cNvSpPr/>
          <p:nvPr/>
        </p:nvSpPr>
        <p:spPr>
          <a:xfrm>
            <a:off x="8406774" y="3008343"/>
            <a:ext cx="299550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1100" dirty="0" smtClean="0"/>
              <a:t>*תת"ג הוא תהליך </a:t>
            </a:r>
            <a:r>
              <a:rPr lang="he-IL" sz="1100" dirty="0" err="1" smtClean="0"/>
              <a:t>קדסטרי</a:t>
            </a:r>
            <a:r>
              <a:rPr lang="he-IL" sz="1100" dirty="0" smtClean="0"/>
              <a:t> חדש יחסית (~משנת 2014), לכן כל הערכים בנתונים הקיימים יקבלו קוד רשת 3</a:t>
            </a:r>
            <a:endParaRPr lang="en-US" sz="11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017229"/>
              </p:ext>
            </p:extLst>
          </p:nvPr>
        </p:nvGraphicFramePr>
        <p:xfrm>
          <a:off x="5653027" y="1639887"/>
          <a:ext cx="2161073" cy="952500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546877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1614196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 smtClean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הוגש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בביקורת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מאושר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</a:tbl>
          </a:graphicData>
        </a:graphic>
      </p:graphicFrame>
      <p:sp>
        <p:nvSpPr>
          <p:cNvPr id="10" name="מלבן 7"/>
          <p:cNvSpPr/>
          <p:nvPr/>
        </p:nvSpPr>
        <p:spPr>
          <a:xfrm>
            <a:off x="5612774" y="2573696"/>
            <a:ext cx="22415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1100" dirty="0" smtClean="0"/>
              <a:t>*בנתונים הקיימים סטטוס 21 לא קיים</a:t>
            </a:r>
            <a:endParaRPr lang="en-US" sz="1100" dirty="0"/>
          </a:p>
        </p:txBody>
      </p:sp>
      <p:sp>
        <p:nvSpPr>
          <p:cNvPr id="12" name="מלבן 1"/>
          <p:cNvSpPr/>
          <p:nvPr/>
        </p:nvSpPr>
        <p:spPr>
          <a:xfrm>
            <a:off x="7329898" y="3426607"/>
            <a:ext cx="1381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000000"/>
                </a:solidFill>
              </a:rPr>
              <a:t>dataSource</a:t>
            </a:r>
            <a:endParaRPr lang="en-US" sz="20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921173"/>
              </p:ext>
            </p:extLst>
          </p:nvPr>
        </p:nvGraphicFramePr>
        <p:xfrm>
          <a:off x="6923457" y="3781544"/>
          <a:ext cx="2052003" cy="1398270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328503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1723500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 smtClean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כרטסת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טבלאי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דיגיטציה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8893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SRV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he-IL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CAD</a:t>
                      </a:r>
                      <a:endParaRPr lang="he-IL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589010"/>
                  </a:ext>
                </a:extLst>
              </a:tr>
            </a:tbl>
          </a:graphicData>
        </a:graphic>
      </p:graphicFrame>
      <p:sp>
        <p:nvSpPr>
          <p:cNvPr id="17" name="מלבן 7"/>
          <p:cNvSpPr/>
          <p:nvPr/>
        </p:nvSpPr>
        <p:spPr>
          <a:xfrm>
            <a:off x="6650897" y="5179814"/>
            <a:ext cx="250016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1100" dirty="0" smtClean="0"/>
              <a:t>כל הערכים בנתונים הקיימים יקבלו קוד מקור 5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1782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416" y="2152434"/>
            <a:ext cx="9529167" cy="193899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4000" b="1" dirty="0" smtClean="0">
                <a:solidFill>
                  <a:srgbClr val="002060"/>
                </a:solidFill>
              </a:rPr>
              <a:t>הסבת </a:t>
            </a:r>
            <a:r>
              <a:rPr lang="he-IL" sz="4000" b="1" dirty="0">
                <a:solidFill>
                  <a:srgbClr val="002060"/>
                </a:solidFill>
              </a:rPr>
              <a:t>נתוני </a:t>
            </a:r>
            <a:r>
              <a:rPr lang="he-IL" sz="4000" b="1" dirty="0" err="1">
                <a:solidFill>
                  <a:srgbClr val="002060"/>
                </a:solidFill>
              </a:rPr>
              <a:t>הבנק"ל</a:t>
            </a:r>
            <a:r>
              <a:rPr lang="he-IL" sz="4000" b="1" dirty="0">
                <a:solidFill>
                  <a:srgbClr val="002060"/>
                </a:solidFill>
              </a:rPr>
              <a:t> אל מול סכמה </a:t>
            </a:r>
            <a:r>
              <a:rPr lang="he-IL" sz="4000" b="1" dirty="0" smtClean="0">
                <a:solidFill>
                  <a:srgbClr val="002060"/>
                </a:solidFill>
              </a:rPr>
              <a:t>עתידית</a:t>
            </a:r>
          </a:p>
          <a:p>
            <a:pPr algn="ctr">
              <a:lnSpc>
                <a:spcPct val="150000"/>
              </a:lnSpc>
            </a:pPr>
            <a:r>
              <a:rPr lang="he-IL" sz="4000" b="1" dirty="0" smtClean="0">
                <a:solidFill>
                  <a:srgbClr val="002060"/>
                </a:solidFill>
              </a:rPr>
              <a:t>תת"ג בשטח מוסדר</a:t>
            </a:r>
            <a:endParaRPr lang="he-IL" sz="4000" b="1" dirty="0">
              <a:solidFill>
                <a:srgbClr val="002060"/>
              </a:solidFill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82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B0A39B-A609-40DD-80FF-A80EB52CC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539076"/>
              </p:ext>
            </p:extLst>
          </p:nvPr>
        </p:nvGraphicFramePr>
        <p:xfrm>
          <a:off x="475862" y="819629"/>
          <a:ext cx="11325390" cy="1435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5509">
                  <a:extLst>
                    <a:ext uri="{9D8B030D-6E8A-4147-A177-3AD203B41FA5}">
                      <a16:colId xmlns:a16="http://schemas.microsoft.com/office/drawing/2014/main" val="3343601936"/>
                    </a:ext>
                  </a:extLst>
                </a:gridCol>
                <a:gridCol w="830425">
                  <a:extLst>
                    <a:ext uri="{9D8B030D-6E8A-4147-A177-3AD203B41FA5}">
                      <a16:colId xmlns:a16="http://schemas.microsoft.com/office/drawing/2014/main" val="2392546507"/>
                    </a:ext>
                  </a:extLst>
                </a:gridCol>
                <a:gridCol w="1716833">
                  <a:extLst>
                    <a:ext uri="{9D8B030D-6E8A-4147-A177-3AD203B41FA5}">
                      <a16:colId xmlns:a16="http://schemas.microsoft.com/office/drawing/2014/main" val="3358598352"/>
                    </a:ext>
                  </a:extLst>
                </a:gridCol>
                <a:gridCol w="2435289">
                  <a:extLst>
                    <a:ext uri="{9D8B030D-6E8A-4147-A177-3AD203B41FA5}">
                      <a16:colId xmlns:a16="http://schemas.microsoft.com/office/drawing/2014/main" val="970526647"/>
                    </a:ext>
                  </a:extLst>
                </a:gridCol>
                <a:gridCol w="1810139">
                  <a:extLst>
                    <a:ext uri="{9D8B030D-6E8A-4147-A177-3AD203B41FA5}">
                      <a16:colId xmlns:a16="http://schemas.microsoft.com/office/drawing/2014/main" val="1535150859"/>
                    </a:ext>
                  </a:extLst>
                </a:gridCol>
                <a:gridCol w="567195">
                  <a:extLst>
                    <a:ext uri="{9D8B030D-6E8A-4147-A177-3AD203B41FA5}">
                      <a16:colId xmlns:a16="http://schemas.microsoft.com/office/drawing/2014/main" val="1848490300"/>
                    </a:ext>
                  </a:extLst>
                </a:gridCol>
              </a:tblGrid>
              <a:tr h="360102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שימוש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כמות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סכמה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תיאור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שם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סוג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50647"/>
                  </a:ext>
                </a:extLst>
              </a:tr>
              <a:tr h="300085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טבלת מקור מידע עיקרי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1,354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LibDisplay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 smtClean="0">
                          <a:solidFill>
                            <a:schemeClr val="tx1"/>
                          </a:solidFill>
                        </a:rPr>
                        <a:t>שכבה גיאוגרפית - גבולות תת"ג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tatag.gdb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gdb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481201"/>
                  </a:ext>
                </a:extLst>
              </a:tr>
              <a:tr h="764545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השדות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blockNumber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blockUniqueId</a:t>
                      </a:r>
                      <a:r>
                        <a:rPr lang="he-I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מטבלה זו ישמשו </a:t>
                      </a:r>
                      <a:r>
                        <a:rPr lang="he-IL" sz="1400" b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לאיכלוס</a:t>
                      </a:r>
                      <a:r>
                        <a:rPr lang="he-I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שדה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blockUniqueId</a:t>
                      </a:r>
                      <a:r>
                        <a:rPr lang="he-IL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בטבלת תת"ג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28,404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גושים לאחר הסבה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blockTbl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20211221_ncdb.gdb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gdb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1681"/>
                  </a:ext>
                </a:extLst>
              </a:tr>
            </a:tbl>
          </a:graphicData>
        </a:graphic>
      </p:graphicFrame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שכבות וטבלאות רלוונטיות</a:t>
            </a:r>
          </a:p>
        </p:txBody>
      </p:sp>
      <p:sp>
        <p:nvSpPr>
          <p:cNvPr id="11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758114" y="2435390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חומר עזר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46B0A39B-A609-40DD-80FF-A80EB52CC7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4139547"/>
              </p:ext>
            </p:extLst>
          </p:nvPr>
        </p:nvGraphicFramePr>
        <p:xfrm>
          <a:off x="2584580" y="3021727"/>
          <a:ext cx="9216672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70383">
                  <a:extLst>
                    <a:ext uri="{9D8B030D-6E8A-4147-A177-3AD203B41FA5}">
                      <a16:colId xmlns:a16="http://schemas.microsoft.com/office/drawing/2014/main" val="2392546507"/>
                    </a:ext>
                  </a:extLst>
                </a:gridCol>
                <a:gridCol w="5243804">
                  <a:extLst>
                    <a:ext uri="{9D8B030D-6E8A-4147-A177-3AD203B41FA5}">
                      <a16:colId xmlns:a16="http://schemas.microsoft.com/office/drawing/2014/main" val="970526647"/>
                    </a:ext>
                  </a:extLst>
                </a:gridCol>
                <a:gridCol w="1954921">
                  <a:extLst>
                    <a:ext uri="{9D8B030D-6E8A-4147-A177-3AD203B41FA5}">
                      <a16:colId xmlns:a16="http://schemas.microsoft.com/office/drawing/2014/main" val="1535150859"/>
                    </a:ext>
                  </a:extLst>
                </a:gridCol>
                <a:gridCol w="1047564">
                  <a:extLst>
                    <a:ext uri="{9D8B030D-6E8A-4147-A177-3AD203B41FA5}">
                      <a16:colId xmlns:a16="http://schemas.microsoft.com/office/drawing/2014/main" val="1848490300"/>
                    </a:ext>
                  </a:extLst>
                </a:gridCol>
              </a:tblGrid>
              <a:tr h="300044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כמות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תיאור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שם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mtClean="0"/>
                        <a:t>סוג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50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he-IL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1,209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טבלת</a:t>
                      </a:r>
                      <a:r>
                        <a:rPr lang="he-IL" baseline="0" dirty="0" smtClean="0"/>
                        <a:t> מעקב פנימית של צוות ביקורות תת"ג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טבלת</a:t>
                      </a:r>
                      <a:r>
                        <a:rPr lang="he-IL" baseline="0" dirty="0" smtClean="0"/>
                        <a:t> ניהול תת"ג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xlsx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481201"/>
                  </a:ext>
                </a:extLst>
              </a:tr>
            </a:tbl>
          </a:graphicData>
        </a:graphic>
      </p:graphicFrame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746035" y="4179459"/>
            <a:ext cx="5148523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ממצאים והערות לפני עיבוד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46B0A39B-A609-40DD-80FF-A80EB52CC7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2233258"/>
              </p:ext>
            </p:extLst>
          </p:nvPr>
        </p:nvGraphicFramePr>
        <p:xfrm>
          <a:off x="4515840" y="4792614"/>
          <a:ext cx="7285412" cy="736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6954">
                  <a:extLst>
                    <a:ext uri="{9D8B030D-6E8A-4147-A177-3AD203B41FA5}">
                      <a16:colId xmlns:a16="http://schemas.microsoft.com/office/drawing/2014/main" val="2392546507"/>
                    </a:ext>
                  </a:extLst>
                </a:gridCol>
                <a:gridCol w="5337111">
                  <a:extLst>
                    <a:ext uri="{9D8B030D-6E8A-4147-A177-3AD203B41FA5}">
                      <a16:colId xmlns:a16="http://schemas.microsoft.com/office/drawing/2014/main" val="1535150859"/>
                    </a:ext>
                  </a:extLst>
                </a:gridCol>
                <a:gridCol w="651347">
                  <a:extLst>
                    <a:ext uri="{9D8B030D-6E8A-4147-A177-3AD203B41FA5}">
                      <a16:colId xmlns:a16="http://schemas.microsoft.com/office/drawing/2014/main" val="1848490300"/>
                    </a:ext>
                  </a:extLst>
                </a:gridCol>
              </a:tblGrid>
              <a:tr h="300044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נתיב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שם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mtClean="0"/>
                        <a:t>סוג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50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he-IL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hlinkClick r:id="rId2" action="ppaction://hlinkfile"/>
                        </a:rPr>
                        <a:t>קישור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כמות ערכים חסרים לפי שדות בשכבה גיאוגרפית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csv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481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484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עיבוד מידע טבלאי לסכמה חדשה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89" y="247799"/>
            <a:ext cx="1861689" cy="10228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030601" y="701164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i="1" dirty="0" smtClean="0">
                <a:hlinkClick r:id="rId3" action="ppaction://hlinkfile"/>
              </a:rPr>
              <a:t>קיים גם כ-</a:t>
            </a:r>
            <a:r>
              <a:rPr lang="en-US" i="1" dirty="0" smtClean="0">
                <a:hlinkClick r:id="rId3" action="ppaction://hlinkfile"/>
              </a:rPr>
              <a:t>PDF</a:t>
            </a:r>
            <a:endParaRPr lang="he-IL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237" y="1270624"/>
            <a:ext cx="7607317" cy="509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41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עיבוד מידע טבלאי לסכמה חדשה-המשך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51" y="955901"/>
            <a:ext cx="11119083" cy="476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70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40" y="5386655"/>
            <a:ext cx="8595632" cy="903938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04257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עיבוד מידע טבלאי לסכמה חדשה-המשך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62" y="1051442"/>
            <a:ext cx="10936176" cy="404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39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6B0A39B-A609-40DD-80FF-A80EB52CC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3230754"/>
              </p:ext>
            </p:extLst>
          </p:nvPr>
        </p:nvGraphicFramePr>
        <p:xfrm>
          <a:off x="2391748" y="1117601"/>
          <a:ext cx="8581052" cy="1916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211">
                  <a:extLst>
                    <a:ext uri="{9D8B030D-6E8A-4147-A177-3AD203B41FA5}">
                      <a16:colId xmlns:a16="http://schemas.microsoft.com/office/drawing/2014/main" val="2392546507"/>
                    </a:ext>
                  </a:extLst>
                </a:gridCol>
                <a:gridCol w="2001694">
                  <a:extLst>
                    <a:ext uri="{9D8B030D-6E8A-4147-A177-3AD203B41FA5}">
                      <a16:colId xmlns:a16="http://schemas.microsoft.com/office/drawing/2014/main" val="3358598352"/>
                    </a:ext>
                  </a:extLst>
                </a:gridCol>
                <a:gridCol w="2839359">
                  <a:extLst>
                    <a:ext uri="{9D8B030D-6E8A-4147-A177-3AD203B41FA5}">
                      <a16:colId xmlns:a16="http://schemas.microsoft.com/office/drawing/2014/main" val="970526647"/>
                    </a:ext>
                  </a:extLst>
                </a:gridCol>
                <a:gridCol w="2110482">
                  <a:extLst>
                    <a:ext uri="{9D8B030D-6E8A-4147-A177-3AD203B41FA5}">
                      <a16:colId xmlns:a16="http://schemas.microsoft.com/office/drawing/2014/main" val="1535150859"/>
                    </a:ext>
                  </a:extLst>
                </a:gridCol>
                <a:gridCol w="661306">
                  <a:extLst>
                    <a:ext uri="{9D8B030D-6E8A-4147-A177-3AD203B41FA5}">
                      <a16:colId xmlns:a16="http://schemas.microsoft.com/office/drawing/2014/main" val="1848490300"/>
                    </a:ext>
                  </a:extLst>
                </a:gridCol>
              </a:tblGrid>
              <a:tr h="425243">
                <a:tc>
                  <a:txBody>
                    <a:bodyPr/>
                    <a:lstStyle/>
                    <a:p>
                      <a:pPr algn="r"/>
                      <a:r>
                        <a:rPr lang="he-IL" sz="2000" dirty="0" smtClean="0"/>
                        <a:t>כמות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z="2000" dirty="0" smtClean="0"/>
                        <a:t>סכמה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z="2000" dirty="0"/>
                        <a:t>תיאור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z="2000" dirty="0" smtClean="0"/>
                        <a:t>שם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z="2000" dirty="0" smtClean="0"/>
                        <a:t>סוג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50647"/>
                  </a:ext>
                </a:extLst>
              </a:tr>
              <a:tr h="602427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he-IL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1,354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LibDisplay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 smtClean="0">
                          <a:solidFill>
                            <a:schemeClr val="tx1"/>
                          </a:solidFill>
                        </a:rPr>
                        <a:t>שכבה גיאוגרפית - גבולות תת"ג קיימים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tatag.gdb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gdb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481201"/>
                  </a:ext>
                </a:extLst>
              </a:tr>
              <a:tr h="888882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he-IL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1,353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he-IL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אפיון מודרני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 smtClean="0">
                          <a:solidFill>
                            <a:schemeClr val="tx1"/>
                          </a:solidFill>
                        </a:rPr>
                        <a:t>טבלת</a:t>
                      </a:r>
                      <a:r>
                        <a:rPr lang="he-IL" sz="1600" baseline="0" dirty="0" smtClean="0">
                          <a:solidFill>
                            <a:schemeClr val="tx1"/>
                          </a:solidFill>
                        </a:rPr>
                        <a:t> תת"ג חדשה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+mn-lt"/>
                          <a:hlinkClick r:id="rId2" action="ppaction://hlinkfile"/>
                        </a:rPr>
                        <a:t>tatag_new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table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1681"/>
                  </a:ext>
                </a:extLst>
              </a:tr>
            </a:tbl>
          </a:graphicData>
        </a:graphic>
      </p:graphicFrame>
      <p:sp>
        <p:nvSpPr>
          <p:cNvPr id="7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04257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בדיקת כמויות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0200" y="3324927"/>
            <a:ext cx="5562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1400" i="1" dirty="0" smtClean="0"/>
              <a:t>רק תת"ג אחד הוסר לאחר אישור צוות ביקורת תת"ג. </a:t>
            </a:r>
            <a:r>
              <a:rPr lang="he-IL" sz="1400" i="1" dirty="0" smtClean="0">
                <a:hlinkClick r:id="rId3" action="ppaction://hlinkfile"/>
              </a:rPr>
              <a:t>פרטים נוספים</a:t>
            </a:r>
            <a:endParaRPr lang="he-IL" sz="1400" i="1" dirty="0"/>
          </a:p>
        </p:txBody>
      </p:sp>
    </p:spTree>
    <p:extLst>
      <p:ext uri="{BB962C8B-B14F-4D97-AF65-F5344CB8AC3E}">
        <p14:creationId xmlns:p14="http://schemas.microsoft.com/office/powerpoint/2010/main" val="2079221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34014"/>
  <p:tag name="AS_OS" val="Microsoft Windows NT 6.2.9200.0"/>
  <p:tag name="AS_RELEASE_DATE" val="2018.03.09"/>
  <p:tag name="AS_TITLE" val="Aspose.Slides for .NET 2.0"/>
  <p:tag name="AS_VERSION" val="18.2.1"/>
</p:tagLst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17099</TotalTime>
  <Words>410</Words>
  <Application>Microsoft Office PowerPoint</Application>
  <PresentationFormat>Widescreen</PresentationFormat>
  <Paragraphs>189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יובל גל (פנימי)</dc:creator>
  <cp:lastModifiedBy>אופיר מזור</cp:lastModifiedBy>
  <cp:revision>213</cp:revision>
  <cp:lastPrinted>2019-06-17T11:46:22Z</cp:lastPrinted>
  <dcterms:created xsi:type="dcterms:W3CDTF">2018-03-01T06:23:08Z</dcterms:created>
  <dcterms:modified xsi:type="dcterms:W3CDTF">2022-05-30T06:42:01Z</dcterms:modified>
</cp:coreProperties>
</file>