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  <p:sldMasterId id="2147483684" r:id="rId2"/>
  </p:sldMasterIdLst>
  <p:notesMasterIdLst>
    <p:notesMasterId r:id="rId43"/>
  </p:notesMasterIdLst>
  <p:handoutMasterIdLst>
    <p:handoutMasterId r:id="rId44"/>
  </p:handoutMasterIdLst>
  <p:sldIdLst>
    <p:sldId id="256" r:id="rId3"/>
    <p:sldId id="342" r:id="rId4"/>
    <p:sldId id="391" r:id="rId5"/>
    <p:sldId id="380" r:id="rId6"/>
    <p:sldId id="308" r:id="rId7"/>
    <p:sldId id="345" r:id="rId8"/>
    <p:sldId id="436" r:id="rId9"/>
    <p:sldId id="445" r:id="rId10"/>
    <p:sldId id="446" r:id="rId11"/>
    <p:sldId id="437" r:id="rId12"/>
    <p:sldId id="438" r:id="rId13"/>
    <p:sldId id="447" r:id="rId14"/>
    <p:sldId id="434" r:id="rId15"/>
    <p:sldId id="448" r:id="rId16"/>
    <p:sldId id="440" r:id="rId17"/>
    <p:sldId id="441" r:id="rId18"/>
    <p:sldId id="442" r:id="rId19"/>
    <p:sldId id="443" r:id="rId20"/>
    <p:sldId id="449" r:id="rId21"/>
    <p:sldId id="444" r:id="rId22"/>
    <p:sldId id="452" r:id="rId23"/>
    <p:sldId id="454" r:id="rId24"/>
    <p:sldId id="455" r:id="rId25"/>
    <p:sldId id="450" r:id="rId26"/>
    <p:sldId id="458" r:id="rId27"/>
    <p:sldId id="459" r:id="rId28"/>
    <p:sldId id="460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56" r:id="rId38"/>
    <p:sldId id="439" r:id="rId39"/>
    <p:sldId id="457" r:id="rId40"/>
    <p:sldId id="451" r:id="rId41"/>
    <p:sldId id="453" r:id="rId42"/>
  </p:sldIdLst>
  <p:sldSz cx="12192000" cy="6858000"/>
  <p:notesSz cx="6769100" cy="9906000"/>
  <p:custDataLst>
    <p:tags r:id="rId4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0066CC"/>
    <a:srgbClr val="B4C7E7"/>
    <a:srgbClr val="86F011"/>
    <a:srgbClr val="23E148"/>
    <a:srgbClr val="33D2C5"/>
    <a:srgbClr val="4472C4"/>
    <a:srgbClr val="FFC000"/>
    <a:srgbClr val="FF9966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1967" autoAdjust="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78"/>
    </p:cViewPr>
  </p:sorterViewPr>
  <p:notesViewPr>
    <p:cSldViewPr snapToGrid="0">
      <p:cViewPr varScale="1">
        <p:scale>
          <a:sx n="85" d="100"/>
          <a:sy n="85" d="100"/>
        </p:scale>
        <p:origin x="23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/>
      <dgm:t>
        <a:bodyPr/>
        <a:lstStyle/>
        <a:p>
          <a:pPr rtl="1"/>
          <a:r>
            <a:rPr lang="he-IL" dirty="0" smtClean="0"/>
            <a:t>התאמת חומר המקור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/>
      <dgm:t>
        <a:bodyPr/>
        <a:lstStyle/>
        <a:p>
          <a:pPr rtl="1"/>
          <a:r>
            <a:rPr lang="he-IL" dirty="0" smtClean="0"/>
            <a:t>הטמעת המידע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/>
      <dgm:t>
        <a:bodyPr/>
        <a:lstStyle/>
        <a:p>
          <a:pPr rtl="1"/>
          <a:r>
            <a:rPr lang="he-IL" dirty="0" smtClean="0"/>
            <a:t>אכלוס שדה סוג הקו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/>
      <dgm:t>
        <a:bodyPr/>
        <a:lstStyle/>
        <a:p>
          <a:pPr rtl="1"/>
          <a:r>
            <a:rPr lang="he-IL" dirty="0" smtClean="0"/>
            <a:t>אכלוס שדה אורך רשום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/>
      <dgm:t>
        <a:bodyPr/>
        <a:lstStyle/>
        <a:p>
          <a:pPr rtl="1"/>
          <a:r>
            <a:rPr lang="he-IL" dirty="0" smtClean="0"/>
            <a:t>מציאת חלקות שכנות</a:t>
          </a:r>
          <a:endParaRPr lang="he-IL" dirty="0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/>
      <dgm:t>
        <a:bodyPr/>
        <a:lstStyle/>
        <a:p>
          <a:pPr rtl="1"/>
          <a:r>
            <a:rPr lang="he-IL" dirty="0" smtClean="0"/>
            <a:t>התאמת חומר המקור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הטמעת המידע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אכלוס שדה סוג הקו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אכלוס שדה אורך רשום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מציאת חלקות שכנות</a:t>
          </a:r>
          <a:endParaRPr lang="he-IL" dirty="0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התאמת חומר המקור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/>
      <dgm:t>
        <a:bodyPr/>
        <a:lstStyle/>
        <a:p>
          <a:pPr rtl="1"/>
          <a:r>
            <a:rPr lang="he-IL" dirty="0" smtClean="0"/>
            <a:t>הטמעת המידע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אכלוס שדה סוג הקו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אכלוס שדה אורך רשום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מציאת חלקות שכנות</a:t>
          </a:r>
          <a:endParaRPr lang="he-IL" dirty="0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התאמת חומר המקור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הטמעת המידע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/>
      <dgm:t>
        <a:bodyPr/>
        <a:lstStyle/>
        <a:p>
          <a:pPr rtl="1"/>
          <a:r>
            <a:rPr lang="he-IL" dirty="0" smtClean="0"/>
            <a:t>אכלוס שדה סוג הקו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אכלוס שדה אורך רשום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מציאת חלקות שכנות</a:t>
          </a:r>
          <a:endParaRPr lang="he-IL" dirty="0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התאמת חומר המקור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הטמעת המידע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אכלוס שדה סוג הקו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/>
      <dgm:t>
        <a:bodyPr/>
        <a:lstStyle/>
        <a:p>
          <a:pPr rtl="1"/>
          <a:r>
            <a:rPr lang="he-IL" dirty="0" smtClean="0"/>
            <a:t>אכלוס שדה אורך רשום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מציאת חלקות שכנות</a:t>
          </a:r>
          <a:endParaRPr lang="he-IL" dirty="0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התאמת חומר המקור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הטמעת המידע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אכלוס שדה סוג הקו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he-IL" dirty="0" smtClean="0"/>
            <a:t>אכלוס שדה אורך רשום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/>
      <dgm:t>
        <a:bodyPr/>
        <a:lstStyle/>
        <a:p>
          <a:pPr rtl="1"/>
          <a:r>
            <a:rPr lang="he-IL" dirty="0" smtClean="0"/>
            <a:t>מציאת חלקות שכנות</a:t>
          </a:r>
          <a:endParaRPr lang="he-IL" dirty="0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56331" y="891078"/>
          <a:ext cx="2083141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התאמת חומר המקור</a:t>
          </a:r>
          <a:endParaRPr lang="he-IL" sz="2600" kern="1200" dirty="0"/>
        </a:p>
      </dsp:txBody>
      <dsp:txXfrm>
        <a:off x="9014329" y="949076"/>
        <a:ext cx="1967145" cy="1072108"/>
      </dsp:txXfrm>
    </dsp:sp>
    <dsp:sp modelId="{1CCA5AC3-5CA0-496B-8014-0805BE6845D3}">
      <dsp:nvSpPr>
        <dsp:cNvPr id="0" name=""/>
        <dsp:cNvSpPr/>
      </dsp:nvSpPr>
      <dsp:spPr>
        <a:xfrm>
          <a:off x="6718164" y="891078"/>
          <a:ext cx="2083141" cy="1188104"/>
        </a:xfrm>
        <a:prstGeom prst="round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הטמעת המידע</a:t>
          </a:r>
          <a:endParaRPr lang="he-IL" sz="2600" kern="1200" dirty="0"/>
        </a:p>
      </dsp:txBody>
      <dsp:txXfrm>
        <a:off x="6776162" y="949076"/>
        <a:ext cx="1967145" cy="1072108"/>
      </dsp:txXfrm>
    </dsp:sp>
    <dsp:sp modelId="{E05812DD-5601-42C5-957E-AA87EB8DA79F}">
      <dsp:nvSpPr>
        <dsp:cNvPr id="0" name=""/>
        <dsp:cNvSpPr/>
      </dsp:nvSpPr>
      <dsp:spPr>
        <a:xfrm>
          <a:off x="4479998" y="891078"/>
          <a:ext cx="2083141" cy="1188104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אכלוס שדה סוג הקו</a:t>
          </a:r>
          <a:endParaRPr lang="he-IL" sz="2600" kern="1200" dirty="0"/>
        </a:p>
      </dsp:txBody>
      <dsp:txXfrm>
        <a:off x="4537996" y="949076"/>
        <a:ext cx="1967145" cy="1072108"/>
      </dsp:txXfrm>
    </dsp:sp>
    <dsp:sp modelId="{53B10913-7091-47F0-B91C-45B14227BD81}">
      <dsp:nvSpPr>
        <dsp:cNvPr id="0" name=""/>
        <dsp:cNvSpPr/>
      </dsp:nvSpPr>
      <dsp:spPr>
        <a:xfrm>
          <a:off x="2241831" y="891078"/>
          <a:ext cx="2083141" cy="1188104"/>
        </a:xfrm>
        <a:prstGeom prst="round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אכלוס שדה אורך רשום</a:t>
          </a:r>
          <a:endParaRPr lang="he-IL" sz="2600" kern="1200" dirty="0"/>
        </a:p>
      </dsp:txBody>
      <dsp:txXfrm>
        <a:off x="2299829" y="949076"/>
        <a:ext cx="1967145" cy="1072108"/>
      </dsp:txXfrm>
    </dsp:sp>
    <dsp:sp modelId="{A712EF95-1D70-45D0-B0B7-8FB9BB4EEF86}">
      <dsp:nvSpPr>
        <dsp:cNvPr id="0" name=""/>
        <dsp:cNvSpPr/>
      </dsp:nvSpPr>
      <dsp:spPr>
        <a:xfrm>
          <a:off x="3664" y="891078"/>
          <a:ext cx="2083141" cy="1188104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מציאת חלקות שכנות</a:t>
          </a:r>
          <a:endParaRPr lang="he-IL" sz="2600" kern="1200" dirty="0"/>
        </a:p>
      </dsp:txBody>
      <dsp:txXfrm>
        <a:off x="61662" y="949076"/>
        <a:ext cx="1967145" cy="1072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56331" y="891078"/>
          <a:ext cx="2083141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התאמת חומר המקור</a:t>
          </a:r>
          <a:endParaRPr lang="he-IL" sz="2600" kern="1200" dirty="0"/>
        </a:p>
      </dsp:txBody>
      <dsp:txXfrm>
        <a:off x="9014329" y="949076"/>
        <a:ext cx="1967145" cy="1072108"/>
      </dsp:txXfrm>
    </dsp:sp>
    <dsp:sp modelId="{1CCA5AC3-5CA0-496B-8014-0805BE6845D3}">
      <dsp:nvSpPr>
        <dsp:cNvPr id="0" name=""/>
        <dsp:cNvSpPr/>
      </dsp:nvSpPr>
      <dsp:spPr>
        <a:xfrm>
          <a:off x="6718164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הטמעת המידע</a:t>
          </a:r>
          <a:endParaRPr lang="he-IL" sz="2600" kern="1200" dirty="0"/>
        </a:p>
      </dsp:txBody>
      <dsp:txXfrm>
        <a:off x="6776162" y="949076"/>
        <a:ext cx="1967145" cy="1072108"/>
      </dsp:txXfrm>
    </dsp:sp>
    <dsp:sp modelId="{E05812DD-5601-42C5-957E-AA87EB8DA79F}">
      <dsp:nvSpPr>
        <dsp:cNvPr id="0" name=""/>
        <dsp:cNvSpPr/>
      </dsp:nvSpPr>
      <dsp:spPr>
        <a:xfrm>
          <a:off x="4479998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אכלוס שדה סוג הקו</a:t>
          </a:r>
          <a:endParaRPr lang="he-IL" sz="2600" kern="1200" dirty="0"/>
        </a:p>
      </dsp:txBody>
      <dsp:txXfrm>
        <a:off x="4537996" y="949076"/>
        <a:ext cx="1967145" cy="1072108"/>
      </dsp:txXfrm>
    </dsp:sp>
    <dsp:sp modelId="{53B10913-7091-47F0-B91C-45B14227BD81}">
      <dsp:nvSpPr>
        <dsp:cNvPr id="0" name=""/>
        <dsp:cNvSpPr/>
      </dsp:nvSpPr>
      <dsp:spPr>
        <a:xfrm>
          <a:off x="2241831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אכלוס שדה אורך רשום</a:t>
          </a:r>
          <a:endParaRPr lang="he-IL" sz="2600" kern="1200" dirty="0"/>
        </a:p>
      </dsp:txBody>
      <dsp:txXfrm>
        <a:off x="2299829" y="949076"/>
        <a:ext cx="1967145" cy="1072108"/>
      </dsp:txXfrm>
    </dsp:sp>
    <dsp:sp modelId="{A712EF95-1D70-45D0-B0B7-8FB9BB4EEF86}">
      <dsp:nvSpPr>
        <dsp:cNvPr id="0" name=""/>
        <dsp:cNvSpPr/>
      </dsp:nvSpPr>
      <dsp:spPr>
        <a:xfrm>
          <a:off x="3664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מציאת חלקות שכנות</a:t>
          </a:r>
          <a:endParaRPr lang="he-IL" sz="2600" kern="1200" dirty="0"/>
        </a:p>
      </dsp:txBody>
      <dsp:txXfrm>
        <a:off x="61662" y="949076"/>
        <a:ext cx="1967145" cy="10721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56331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התאמת חומר המקור</a:t>
          </a:r>
          <a:endParaRPr lang="he-IL" sz="2600" kern="1200" dirty="0"/>
        </a:p>
      </dsp:txBody>
      <dsp:txXfrm>
        <a:off x="9014329" y="949076"/>
        <a:ext cx="1967145" cy="1072108"/>
      </dsp:txXfrm>
    </dsp:sp>
    <dsp:sp modelId="{1CCA5AC3-5CA0-496B-8014-0805BE6845D3}">
      <dsp:nvSpPr>
        <dsp:cNvPr id="0" name=""/>
        <dsp:cNvSpPr/>
      </dsp:nvSpPr>
      <dsp:spPr>
        <a:xfrm>
          <a:off x="6718164" y="891078"/>
          <a:ext cx="2083141" cy="1188104"/>
        </a:xfrm>
        <a:prstGeom prst="round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הטמעת המידע</a:t>
          </a:r>
          <a:endParaRPr lang="he-IL" sz="2600" kern="1200" dirty="0"/>
        </a:p>
      </dsp:txBody>
      <dsp:txXfrm>
        <a:off x="6776162" y="949076"/>
        <a:ext cx="1967145" cy="1072108"/>
      </dsp:txXfrm>
    </dsp:sp>
    <dsp:sp modelId="{E05812DD-5601-42C5-957E-AA87EB8DA79F}">
      <dsp:nvSpPr>
        <dsp:cNvPr id="0" name=""/>
        <dsp:cNvSpPr/>
      </dsp:nvSpPr>
      <dsp:spPr>
        <a:xfrm>
          <a:off x="4479998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אכלוס שדה סוג הקו</a:t>
          </a:r>
          <a:endParaRPr lang="he-IL" sz="2600" kern="1200" dirty="0"/>
        </a:p>
      </dsp:txBody>
      <dsp:txXfrm>
        <a:off x="4537996" y="949076"/>
        <a:ext cx="1967145" cy="1072108"/>
      </dsp:txXfrm>
    </dsp:sp>
    <dsp:sp modelId="{53B10913-7091-47F0-B91C-45B14227BD81}">
      <dsp:nvSpPr>
        <dsp:cNvPr id="0" name=""/>
        <dsp:cNvSpPr/>
      </dsp:nvSpPr>
      <dsp:spPr>
        <a:xfrm>
          <a:off x="2241831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אכלוס שדה אורך רשום</a:t>
          </a:r>
          <a:endParaRPr lang="he-IL" sz="2600" kern="1200" dirty="0"/>
        </a:p>
      </dsp:txBody>
      <dsp:txXfrm>
        <a:off x="2299829" y="949076"/>
        <a:ext cx="1967145" cy="1072108"/>
      </dsp:txXfrm>
    </dsp:sp>
    <dsp:sp modelId="{A712EF95-1D70-45D0-B0B7-8FB9BB4EEF86}">
      <dsp:nvSpPr>
        <dsp:cNvPr id="0" name=""/>
        <dsp:cNvSpPr/>
      </dsp:nvSpPr>
      <dsp:spPr>
        <a:xfrm>
          <a:off x="3664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מציאת חלקות שכנות</a:t>
          </a:r>
          <a:endParaRPr lang="he-IL" sz="2600" kern="1200" dirty="0"/>
        </a:p>
      </dsp:txBody>
      <dsp:txXfrm>
        <a:off x="61662" y="949076"/>
        <a:ext cx="1967145" cy="1072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56331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התאמת חומר המקור</a:t>
          </a:r>
          <a:endParaRPr lang="he-IL" sz="2600" kern="1200" dirty="0"/>
        </a:p>
      </dsp:txBody>
      <dsp:txXfrm>
        <a:off x="9014329" y="949076"/>
        <a:ext cx="1967145" cy="1072108"/>
      </dsp:txXfrm>
    </dsp:sp>
    <dsp:sp modelId="{1CCA5AC3-5CA0-496B-8014-0805BE6845D3}">
      <dsp:nvSpPr>
        <dsp:cNvPr id="0" name=""/>
        <dsp:cNvSpPr/>
      </dsp:nvSpPr>
      <dsp:spPr>
        <a:xfrm>
          <a:off x="6718164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הטמעת המידע</a:t>
          </a:r>
          <a:endParaRPr lang="he-IL" sz="2600" kern="1200" dirty="0"/>
        </a:p>
      </dsp:txBody>
      <dsp:txXfrm>
        <a:off x="6776162" y="949076"/>
        <a:ext cx="1967145" cy="1072108"/>
      </dsp:txXfrm>
    </dsp:sp>
    <dsp:sp modelId="{E05812DD-5601-42C5-957E-AA87EB8DA79F}">
      <dsp:nvSpPr>
        <dsp:cNvPr id="0" name=""/>
        <dsp:cNvSpPr/>
      </dsp:nvSpPr>
      <dsp:spPr>
        <a:xfrm>
          <a:off x="4479998" y="891078"/>
          <a:ext cx="2083141" cy="1188104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אכלוס שדה סוג הקו</a:t>
          </a:r>
          <a:endParaRPr lang="he-IL" sz="2600" kern="1200" dirty="0"/>
        </a:p>
      </dsp:txBody>
      <dsp:txXfrm>
        <a:off x="4537996" y="949076"/>
        <a:ext cx="1967145" cy="1072108"/>
      </dsp:txXfrm>
    </dsp:sp>
    <dsp:sp modelId="{53B10913-7091-47F0-B91C-45B14227BD81}">
      <dsp:nvSpPr>
        <dsp:cNvPr id="0" name=""/>
        <dsp:cNvSpPr/>
      </dsp:nvSpPr>
      <dsp:spPr>
        <a:xfrm>
          <a:off x="2241831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אכלוס שדה אורך רשום</a:t>
          </a:r>
          <a:endParaRPr lang="he-IL" sz="2600" kern="1200" dirty="0"/>
        </a:p>
      </dsp:txBody>
      <dsp:txXfrm>
        <a:off x="2299829" y="949076"/>
        <a:ext cx="1967145" cy="1072108"/>
      </dsp:txXfrm>
    </dsp:sp>
    <dsp:sp modelId="{A712EF95-1D70-45D0-B0B7-8FB9BB4EEF86}">
      <dsp:nvSpPr>
        <dsp:cNvPr id="0" name=""/>
        <dsp:cNvSpPr/>
      </dsp:nvSpPr>
      <dsp:spPr>
        <a:xfrm>
          <a:off x="3664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מציאת חלקות שכנות</a:t>
          </a:r>
          <a:endParaRPr lang="he-IL" sz="2600" kern="1200" dirty="0"/>
        </a:p>
      </dsp:txBody>
      <dsp:txXfrm>
        <a:off x="61662" y="949076"/>
        <a:ext cx="1967145" cy="10721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56331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התאמת חומר המקור</a:t>
          </a:r>
          <a:endParaRPr lang="he-IL" sz="2600" kern="1200" dirty="0"/>
        </a:p>
      </dsp:txBody>
      <dsp:txXfrm>
        <a:off x="9014329" y="949076"/>
        <a:ext cx="1967145" cy="1072108"/>
      </dsp:txXfrm>
    </dsp:sp>
    <dsp:sp modelId="{1CCA5AC3-5CA0-496B-8014-0805BE6845D3}">
      <dsp:nvSpPr>
        <dsp:cNvPr id="0" name=""/>
        <dsp:cNvSpPr/>
      </dsp:nvSpPr>
      <dsp:spPr>
        <a:xfrm>
          <a:off x="6718164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הטמעת המידע</a:t>
          </a:r>
          <a:endParaRPr lang="he-IL" sz="2600" kern="1200" dirty="0"/>
        </a:p>
      </dsp:txBody>
      <dsp:txXfrm>
        <a:off x="6776162" y="949076"/>
        <a:ext cx="1967145" cy="1072108"/>
      </dsp:txXfrm>
    </dsp:sp>
    <dsp:sp modelId="{E05812DD-5601-42C5-957E-AA87EB8DA79F}">
      <dsp:nvSpPr>
        <dsp:cNvPr id="0" name=""/>
        <dsp:cNvSpPr/>
      </dsp:nvSpPr>
      <dsp:spPr>
        <a:xfrm>
          <a:off x="4479998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אכלוס שדה סוג הקו</a:t>
          </a:r>
          <a:endParaRPr lang="he-IL" sz="2600" kern="1200" dirty="0"/>
        </a:p>
      </dsp:txBody>
      <dsp:txXfrm>
        <a:off x="4537996" y="949076"/>
        <a:ext cx="1967145" cy="1072108"/>
      </dsp:txXfrm>
    </dsp:sp>
    <dsp:sp modelId="{53B10913-7091-47F0-B91C-45B14227BD81}">
      <dsp:nvSpPr>
        <dsp:cNvPr id="0" name=""/>
        <dsp:cNvSpPr/>
      </dsp:nvSpPr>
      <dsp:spPr>
        <a:xfrm>
          <a:off x="2241831" y="891078"/>
          <a:ext cx="2083141" cy="1188104"/>
        </a:xfrm>
        <a:prstGeom prst="round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אכלוס שדה אורך רשום</a:t>
          </a:r>
          <a:endParaRPr lang="he-IL" sz="2600" kern="1200" dirty="0"/>
        </a:p>
      </dsp:txBody>
      <dsp:txXfrm>
        <a:off x="2299829" y="949076"/>
        <a:ext cx="1967145" cy="1072108"/>
      </dsp:txXfrm>
    </dsp:sp>
    <dsp:sp modelId="{A712EF95-1D70-45D0-B0B7-8FB9BB4EEF86}">
      <dsp:nvSpPr>
        <dsp:cNvPr id="0" name=""/>
        <dsp:cNvSpPr/>
      </dsp:nvSpPr>
      <dsp:spPr>
        <a:xfrm>
          <a:off x="3664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מציאת חלקות שכנות</a:t>
          </a:r>
          <a:endParaRPr lang="he-IL" sz="2600" kern="1200" dirty="0"/>
        </a:p>
      </dsp:txBody>
      <dsp:txXfrm>
        <a:off x="61662" y="949076"/>
        <a:ext cx="1967145" cy="10721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56331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התאמת חומר המקור</a:t>
          </a:r>
          <a:endParaRPr lang="he-IL" sz="2600" kern="1200" dirty="0"/>
        </a:p>
      </dsp:txBody>
      <dsp:txXfrm>
        <a:off x="9014329" y="949076"/>
        <a:ext cx="1967145" cy="1072108"/>
      </dsp:txXfrm>
    </dsp:sp>
    <dsp:sp modelId="{1CCA5AC3-5CA0-496B-8014-0805BE6845D3}">
      <dsp:nvSpPr>
        <dsp:cNvPr id="0" name=""/>
        <dsp:cNvSpPr/>
      </dsp:nvSpPr>
      <dsp:spPr>
        <a:xfrm>
          <a:off x="6718164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הטמעת המידע</a:t>
          </a:r>
          <a:endParaRPr lang="he-IL" sz="2600" kern="1200" dirty="0"/>
        </a:p>
      </dsp:txBody>
      <dsp:txXfrm>
        <a:off x="6776162" y="949076"/>
        <a:ext cx="1967145" cy="1072108"/>
      </dsp:txXfrm>
    </dsp:sp>
    <dsp:sp modelId="{E05812DD-5601-42C5-957E-AA87EB8DA79F}">
      <dsp:nvSpPr>
        <dsp:cNvPr id="0" name=""/>
        <dsp:cNvSpPr/>
      </dsp:nvSpPr>
      <dsp:spPr>
        <a:xfrm>
          <a:off x="4479998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אכלוס שדה סוג הקו</a:t>
          </a:r>
          <a:endParaRPr lang="he-IL" sz="2600" kern="1200" dirty="0"/>
        </a:p>
      </dsp:txBody>
      <dsp:txXfrm>
        <a:off x="4537996" y="949076"/>
        <a:ext cx="1967145" cy="1072108"/>
      </dsp:txXfrm>
    </dsp:sp>
    <dsp:sp modelId="{53B10913-7091-47F0-B91C-45B14227BD81}">
      <dsp:nvSpPr>
        <dsp:cNvPr id="0" name=""/>
        <dsp:cNvSpPr/>
      </dsp:nvSpPr>
      <dsp:spPr>
        <a:xfrm>
          <a:off x="2241831" y="891078"/>
          <a:ext cx="2083141" cy="1188104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אכלוס שדה אורך רשום</a:t>
          </a:r>
          <a:endParaRPr lang="he-IL" sz="2600" kern="1200" dirty="0"/>
        </a:p>
      </dsp:txBody>
      <dsp:txXfrm>
        <a:off x="2299829" y="949076"/>
        <a:ext cx="1967145" cy="1072108"/>
      </dsp:txXfrm>
    </dsp:sp>
    <dsp:sp modelId="{A712EF95-1D70-45D0-B0B7-8FB9BB4EEF86}">
      <dsp:nvSpPr>
        <dsp:cNvPr id="0" name=""/>
        <dsp:cNvSpPr/>
      </dsp:nvSpPr>
      <dsp:spPr>
        <a:xfrm>
          <a:off x="3664" y="891078"/>
          <a:ext cx="2083141" cy="1188104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מציאת חלקות שכנות</a:t>
          </a:r>
          <a:endParaRPr lang="he-IL" sz="2600" kern="1200" dirty="0"/>
        </a:p>
      </dsp:txBody>
      <dsp:txXfrm>
        <a:off x="61662" y="949076"/>
        <a:ext cx="1967145" cy="1072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7C4C8E-ED1E-46FA-ADE8-FECCD82E74B0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2CAA988-DDD9-46DC-B84E-175FFA1F0B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24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2546F1-AC35-4447-B1EB-19BE77B70D9F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493076-28FC-4856-B029-D8956466BD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77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408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86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541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1757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759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7914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130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812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209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94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07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87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204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992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551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5877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808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282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795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14598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8728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3378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1475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42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9746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2528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402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671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95410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884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0911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041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5095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5387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26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114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6960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3655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9889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2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63791"/>
            <a:ext cx="9529167" cy="916276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חזיתות – סכמה חדשה</a:t>
            </a:r>
            <a:endParaRPr lang="he-IL" sz="4000" b="1" dirty="0">
              <a:solidFill>
                <a:srgbClr val="00206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2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996" y="1403519"/>
            <a:ext cx="21532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Field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7661857" y="1343422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arc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2771202" y="1343422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arc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  <a:endCxn id="2" idx="1"/>
          </p:cNvCxnSpPr>
          <p:nvPr/>
        </p:nvCxnSpPr>
        <p:spPr>
          <a:xfrm flipV="1">
            <a:off x="4569362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stCxn id="2" idx="3"/>
            <a:endCxn id="3" idx="1"/>
          </p:cNvCxnSpPr>
          <p:nvPr/>
        </p:nvCxnSpPr>
        <p:spPr>
          <a:xfrm>
            <a:off x="7192223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3118" y="1839131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63773" y="1832950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mtClean="0"/>
              <a:t>output</a:t>
            </a:r>
            <a:endParaRPr lang="en-US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המרת הרדיוס למספר ממשי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0633" y="5919359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</a:t>
            </a:r>
            <a:r>
              <a:rPr lang="en-US" dirty="0" smtClean="0"/>
              <a:t> </a:t>
            </a:r>
            <a:r>
              <a:rPr lang="he-IL" dirty="0"/>
              <a:t>6276097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3"/>
          <p:cNvSpPr/>
          <p:nvPr/>
        </p:nvSpPr>
        <p:spPr>
          <a:xfrm>
            <a:off x="7661857" y="2214644"/>
            <a:ext cx="4017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שדה הרדיוס מאוכלס כטקסט ולכן יש צורך להמיר את הערכים למספר ממשי (ישנם גם תאים ריקים או ערכים מוזרים)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251" y="2550766"/>
            <a:ext cx="28194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642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996" y="1403519"/>
            <a:ext cx="21532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Field Calculator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7661857" y="1343422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arc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2771202" y="1343422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arc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  <a:endCxn id="2" idx="1"/>
          </p:cNvCxnSpPr>
          <p:nvPr/>
        </p:nvCxnSpPr>
        <p:spPr>
          <a:xfrm flipV="1">
            <a:off x="4569362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stCxn id="2" idx="3"/>
            <a:endCxn id="3" idx="1"/>
          </p:cNvCxnSpPr>
          <p:nvPr/>
        </p:nvCxnSpPr>
        <p:spPr>
          <a:xfrm>
            <a:off x="7192223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3118" y="1839131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63773" y="1832950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mtClean="0"/>
              <a:t>output</a:t>
            </a:r>
            <a:endParaRPr lang="en-US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אכלוס השדה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radius_dbl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0633" y="5919359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</a:t>
            </a:r>
            <a:r>
              <a:rPr lang="en-US" dirty="0" smtClean="0"/>
              <a:t> </a:t>
            </a:r>
            <a:r>
              <a:rPr lang="he-IL" dirty="0"/>
              <a:t>6276097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3"/>
          <p:cNvSpPr/>
          <p:nvPr/>
        </p:nvSpPr>
        <p:spPr>
          <a:xfrm>
            <a:off x="7661857" y="2214644"/>
            <a:ext cx="4017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שדה הרדיוס מאוכלס כטקסט ולכן יש צורך להמיר את הערכים למספר ממשי (ישנם גם תאים ריקים או ערכים מוזרים)</a:t>
            </a:r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27" y="2549769"/>
            <a:ext cx="3369344" cy="4086226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4337720" y="2549769"/>
            <a:ext cx="305386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Dim String, Check</a:t>
            </a:r>
          </a:p>
          <a:p>
            <a:r>
              <a:rPr lang="en-US" dirty="0"/>
              <a:t>String =  [RADIUS]</a:t>
            </a:r>
          </a:p>
          <a:p>
            <a:r>
              <a:rPr lang="en-US" dirty="0"/>
              <a:t>Check = </a:t>
            </a:r>
            <a:r>
              <a:rPr lang="en-US" dirty="0" err="1"/>
              <a:t>IsNumeric</a:t>
            </a:r>
            <a:r>
              <a:rPr lang="en-US" dirty="0"/>
              <a:t>(String)</a:t>
            </a:r>
          </a:p>
          <a:p>
            <a:r>
              <a:rPr lang="en-US" dirty="0"/>
              <a:t>If Check = True then</a:t>
            </a:r>
          </a:p>
          <a:p>
            <a:r>
              <a:rPr lang="en-US" dirty="0"/>
              <a:t> Output = </a:t>
            </a:r>
            <a:r>
              <a:rPr lang="en-US" dirty="0" err="1"/>
              <a:t>CDbl</a:t>
            </a:r>
            <a:r>
              <a:rPr lang="en-US" dirty="0"/>
              <a:t>(String)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Output = null</a:t>
            </a:r>
          </a:p>
          <a:p>
            <a:r>
              <a:rPr lang="en-US" dirty="0"/>
              <a:t>End if</a:t>
            </a:r>
          </a:p>
        </p:txBody>
      </p:sp>
      <p:cxnSp>
        <p:nvCxnSpPr>
          <p:cNvPr id="16" name="מחבר חץ ישר 15"/>
          <p:cNvCxnSpPr/>
          <p:nvPr/>
        </p:nvCxnSpPr>
        <p:spPr>
          <a:xfrm flipV="1">
            <a:off x="1907931" y="3938954"/>
            <a:ext cx="2429789" cy="12660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346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2516932213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86F011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6F01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23E148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3E14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33D2C5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D2C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תאור התהליך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8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996" y="1403519"/>
            <a:ext cx="21532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7661857" y="1343422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fronts2D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2771202" y="1343422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arc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  <a:endCxn id="2" idx="1"/>
          </p:cNvCxnSpPr>
          <p:nvPr/>
        </p:nvCxnSpPr>
        <p:spPr>
          <a:xfrm flipV="1">
            <a:off x="4569362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stCxn id="2" idx="3"/>
            <a:endCxn id="3" idx="1"/>
          </p:cNvCxnSpPr>
          <p:nvPr/>
        </p:nvCxnSpPr>
        <p:spPr>
          <a:xfrm>
            <a:off x="7192223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3118" y="1839131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63773" y="1832950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mtClean="0"/>
              <a:t>output</a:t>
            </a:r>
            <a:endParaRPr lang="en-US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הטמעת טבלת 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0633" y="5919359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</a:t>
            </a:r>
            <a:r>
              <a:rPr lang="en-US" dirty="0" smtClean="0"/>
              <a:t> </a:t>
            </a:r>
            <a:r>
              <a:rPr lang="he-IL" dirty="0"/>
              <a:t>6276097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3"/>
          <p:cNvSpPr/>
          <p:nvPr/>
        </p:nvSpPr>
        <p:spPr>
          <a:xfrm>
            <a:off x="7661857" y="2214644"/>
            <a:ext cx="4017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הטמעת כל החזיתות ישירות לתוך בסיס הנתונים</a:t>
            </a:r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88" y="2167098"/>
            <a:ext cx="7836819" cy="43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424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3995474004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86F011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6F01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23E148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3E14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33D2C5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D2C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תאור התהליך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3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863" y="1403518"/>
            <a:ext cx="5814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</a:t>
            </a:r>
            <a:r>
              <a:rPr lang="x-none" dirty="0"/>
              <a:t>elect from </a:t>
            </a:r>
            <a:r>
              <a:rPr lang="en-US" b="1" dirty="0"/>
              <a:t>fronts2D</a:t>
            </a:r>
            <a:r>
              <a:rPr lang="en-US" b="1" dirty="0" smtClean="0"/>
              <a:t> </a:t>
            </a:r>
            <a:r>
              <a:rPr lang="x-none" dirty="0"/>
              <a:t>where </a:t>
            </a:r>
            <a:r>
              <a:rPr lang="en-US" dirty="0"/>
              <a:t>radius </a:t>
            </a:r>
            <a:r>
              <a:rPr lang="he-IL" dirty="0" smtClean="0"/>
              <a:t> </a:t>
            </a:r>
            <a:r>
              <a:rPr lang="en-US" dirty="0" smtClean="0"/>
              <a:t>IS NOT NULL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9509707" y="1343421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fronts2D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795509" y="1343421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fronts2D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 flipV="1">
            <a:off x="2634229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999513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7425" y="1818048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57782" y="1818048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אכלוס שדה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lineType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עבור קשתות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0633" y="5919359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</a:t>
            </a:r>
            <a:r>
              <a:rPr lang="he-IL" dirty="0" smtClean="0"/>
              <a:t>שורות:179049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77" y="2524477"/>
            <a:ext cx="3074675" cy="41185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7700" y="952278"/>
            <a:ext cx="290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איתור הקשתות בשכבה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4255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4424" y="1403518"/>
            <a:ext cx="5814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 smtClean="0"/>
              <a:t>lineType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9509707" y="1343421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fronts2D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795509" y="1343421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fronts2D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 flipV="1">
            <a:off x="2634229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999513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7425" y="1818048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57782" y="1818048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אכלוס שדה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lineType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עבור קשתות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0633" y="5919359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</a:t>
            </a:r>
            <a:r>
              <a:rPr lang="en-US" dirty="0" smtClean="0"/>
              <a:t> </a:t>
            </a:r>
            <a:r>
              <a:rPr lang="he-IL" dirty="0" smtClean="0"/>
              <a:t>197049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51034" y="2550764"/>
            <a:ext cx="290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אכלוס השדה במספר 1 המייצג קשתות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39660" y="1835411"/>
            <a:ext cx="290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 smtClean="0"/>
              <a:t>Field Calculator</a:t>
            </a:r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73" y="2524477"/>
            <a:ext cx="3321377" cy="41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2531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863" y="1403518"/>
            <a:ext cx="5814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</a:t>
            </a:r>
            <a:r>
              <a:rPr lang="x-none" dirty="0"/>
              <a:t>elect from </a:t>
            </a:r>
            <a:r>
              <a:rPr lang="en-US" b="1" dirty="0"/>
              <a:t>fronts2D</a:t>
            </a:r>
            <a:r>
              <a:rPr lang="en-US" b="1" dirty="0" smtClean="0"/>
              <a:t> </a:t>
            </a:r>
            <a:r>
              <a:rPr lang="x-none" dirty="0"/>
              <a:t>where </a:t>
            </a:r>
            <a:r>
              <a:rPr lang="en-US" dirty="0"/>
              <a:t>radius </a:t>
            </a:r>
            <a:r>
              <a:rPr lang="he-IL" dirty="0" smtClean="0"/>
              <a:t> </a:t>
            </a:r>
            <a:r>
              <a:rPr lang="en-US" dirty="0" smtClean="0"/>
              <a:t>IS NULL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9509707" y="1343421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fronts2D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795509" y="1343421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fronts2D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 flipV="1">
            <a:off x="2634229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999513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7425" y="1818048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57782" y="1818048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אכלוס שדה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lineType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עבור קוים ישרים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0633" y="5919359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</a:t>
            </a:r>
            <a:r>
              <a:rPr lang="en-US" dirty="0" smtClean="0"/>
              <a:t> </a:t>
            </a:r>
            <a:r>
              <a:rPr lang="he-IL" dirty="0" smtClean="0"/>
              <a:t>609</a:t>
            </a:r>
            <a:r>
              <a:rPr lang="he-IL" dirty="0" smtClean="0"/>
              <a:t>7030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700" y="952278"/>
            <a:ext cx="290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איתור הקשתות בשכבה</a:t>
            </a:r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09" y="2307202"/>
            <a:ext cx="3185941" cy="422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6291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4424" y="1403518"/>
            <a:ext cx="5814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 smtClean="0"/>
              <a:t>lineType</a:t>
            </a:r>
            <a:r>
              <a:rPr lang="en-US" dirty="0" smtClean="0"/>
              <a:t> = </a:t>
            </a:r>
            <a:r>
              <a:rPr lang="he-IL" dirty="0" smtClean="0"/>
              <a:t>0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9509707" y="1343421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fronts2D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795509" y="1343421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fronts2D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 flipV="1">
            <a:off x="2634229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999513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7425" y="1818048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57782" y="1818048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אכלוס שדה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lineType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עבור קוים ישרים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0633" y="5919359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</a:t>
            </a:r>
            <a:r>
              <a:rPr lang="en-US" dirty="0" smtClean="0"/>
              <a:t> </a:t>
            </a:r>
            <a:r>
              <a:rPr lang="he-IL" dirty="0" smtClean="0"/>
              <a:t>6097030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51034" y="2550764"/>
            <a:ext cx="290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אכלוס השדה במספר 0 המייצג קוים ישרים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39660" y="1835411"/>
            <a:ext cx="290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 smtClean="0"/>
              <a:t>Field Calculator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36" y="2305999"/>
            <a:ext cx="3443889" cy="423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4955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2027018358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86F011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6F01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23E148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3E14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33D2C5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D2C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תאור התהליך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81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חזיתות </a:t>
            </a:r>
            <a:r>
              <a:rPr lang="x-none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Fronts2D</a:t>
            </a:r>
            <a:r>
              <a:rPr lang="x-none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בסכמה החדשה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993662"/>
              </p:ext>
            </p:extLst>
          </p:nvPr>
        </p:nvGraphicFramePr>
        <p:xfrm>
          <a:off x="1889494" y="1780039"/>
          <a:ext cx="8787471" cy="382208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816037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908081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2721927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308855">
                  <a:extLst>
                    <a:ext uri="{9D8B030D-6E8A-4147-A177-3AD203B41FA5}">
                      <a16:colId xmlns:a16="http://schemas.microsoft.com/office/drawing/2014/main" val="2987296959"/>
                    </a:ext>
                  </a:extLst>
                </a:gridCol>
                <a:gridCol w="1032571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כינוי </a:t>
                      </a:r>
                      <a:r>
                        <a:rPr lang="en-US" sz="1600" b="1" u="none" strike="noStrike" dirty="0" smtClean="0">
                          <a:effectLst/>
                        </a:rPr>
                        <a:t>alias)</a:t>
                      </a:r>
                      <a:r>
                        <a:rPr lang="he-IL" sz="1600" b="1" u="none" strike="noStrike" dirty="0" smtClean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הערות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האם קיים </a:t>
                      </a:r>
                      <a:r>
                        <a:rPr lang="en-US" sz="1600" b="1" u="none" strike="noStrike" smtClean="0">
                          <a:effectLst/>
                        </a:rPr>
                        <a:t>LUT</a:t>
                      </a:r>
                      <a:r>
                        <a:rPr lang="he-IL" sz="1600" b="1" u="none" strike="noStrike" smtClean="0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frontUniqueId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integer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מזהה ייחודי חזית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parcel1UniqueId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integer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מזהה ייחודי מספר חלקה 1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parcel2UniqueId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integer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מזהה ייחודי מספר חלקה 2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uniqIdStartPoint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integer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מס' מזהה של נקודת התחלה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uniqIdEndPoint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integer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מס' מזהה של נקודת סיום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lineType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integer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סוג קו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כן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radius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double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רדיוס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במטרים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legalLength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double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אורך רשום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במטרים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calcLength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double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אורך מחושב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במטרים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sng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uniqCreateProcessId</a:t>
                      </a:r>
                      <a:endParaRPr lang="en-US" sz="1600" b="0" i="0" u="none" strike="sng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sng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integer</a:t>
                      </a:r>
                      <a:endParaRPr lang="en-US" sz="1600" b="0" i="0" u="none" strike="sng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sng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מס' מזהה ייחודי של תהליך יוצר</a:t>
                      </a:r>
                      <a:endParaRPr lang="he-IL" sz="1600" b="0" i="0" u="none" strike="sng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endParaRPr lang="he-IL" sz="1600" b="0" i="0" u="none" strike="sng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sng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sng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uniqUpdateProcessId</a:t>
                      </a:r>
                      <a:endParaRPr lang="en-US" sz="1600" b="0" i="0" u="none" strike="sng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sng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integer</a:t>
                      </a:r>
                      <a:endParaRPr lang="en-US" sz="1600" b="0" i="0" u="none" strike="sng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sng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מס' מזהה ייחודי של תהליך מעדכן</a:t>
                      </a:r>
                      <a:endParaRPr lang="he-IL" sz="1600" b="0" i="0" u="none" strike="sng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endParaRPr lang="he-IL" sz="1600" b="0" i="0" u="none" strike="sng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sng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00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7296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863" y="1403518"/>
            <a:ext cx="5814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</a:t>
            </a:r>
            <a:r>
              <a:rPr lang="x-none" dirty="0"/>
              <a:t>elect from </a:t>
            </a:r>
            <a:r>
              <a:rPr lang="en-US" b="1" dirty="0"/>
              <a:t>fronts2D</a:t>
            </a:r>
            <a:r>
              <a:rPr lang="en-US" b="1" dirty="0" smtClean="0"/>
              <a:t> </a:t>
            </a:r>
            <a:r>
              <a:rPr lang="x-none" dirty="0"/>
              <a:t>where </a:t>
            </a:r>
            <a:r>
              <a:rPr lang="en-US" dirty="0" err="1" smtClean="0"/>
              <a:t>legalLength</a:t>
            </a:r>
            <a:r>
              <a:rPr lang="en-US" dirty="0" smtClean="0"/>
              <a:t> &lt;=0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9509707" y="1343421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fronts2D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795509" y="1343421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fronts2D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 flipV="1">
            <a:off x="2634229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999513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7425" y="1818048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57782" y="1818048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סידור שדה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legalLength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0633" y="5919359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</a:t>
            </a:r>
            <a:r>
              <a:rPr lang="en-US" dirty="0" smtClean="0"/>
              <a:t> </a:t>
            </a:r>
            <a:r>
              <a:rPr lang="he-IL" dirty="0" smtClean="0"/>
              <a:t>5973844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2327" y="95227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איתור החזיתות עם </a:t>
            </a:r>
            <a:r>
              <a:rPr lang="he-IL" dirty="0" smtClean="0"/>
              <a:t>אורך </a:t>
            </a:r>
            <a:r>
              <a:rPr lang="he-IL" dirty="0" smtClean="0"/>
              <a:t>רשום לא תקין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05675" y="2305999"/>
            <a:ext cx="4032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בשכבת המקור ישנם נתונים לא נכונים </a:t>
            </a:r>
            <a:r>
              <a:rPr lang="he-IL" dirty="0" err="1" smtClean="0"/>
              <a:t>כו</a:t>
            </a:r>
            <a:r>
              <a:rPr lang="he-IL" dirty="0" smtClean="0"/>
              <a:t> אורך רשום שלילי או אפסים. ערכים אלו יהפכו ל</a:t>
            </a:r>
            <a:r>
              <a:rPr lang="en-US" dirty="0" smtClean="0"/>
              <a:t>NULL</a:t>
            </a:r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226" y="1854758"/>
            <a:ext cx="36576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842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863" y="1403518"/>
            <a:ext cx="5814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 smtClean="0"/>
              <a:t>legalLength</a:t>
            </a:r>
            <a:r>
              <a:rPr lang="en-US" dirty="0" smtClean="0"/>
              <a:t> </a:t>
            </a:r>
            <a:r>
              <a:rPr lang="he-IL" dirty="0" smtClean="0"/>
              <a:t>= </a:t>
            </a:r>
            <a:r>
              <a:rPr lang="en-US" dirty="0"/>
              <a:t>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9509707" y="1343421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fronts2D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795509" y="1343421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fronts2D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 flipV="1">
            <a:off x="2634229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999513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7425" y="1818048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57782" y="1818048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סידור שדה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legalLength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0633" y="5919359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</a:t>
            </a:r>
            <a:r>
              <a:rPr lang="en-US" dirty="0" smtClean="0"/>
              <a:t> </a:t>
            </a:r>
            <a:r>
              <a:rPr lang="he-IL" dirty="0" smtClean="0"/>
              <a:t>5973844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4269" y="17728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 smtClean="0"/>
              <a:t>Field Calculator</a:t>
            </a:r>
            <a:endParaRPr lang="en-US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91" y="2247477"/>
            <a:ext cx="3629739" cy="443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808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585" y="1243681"/>
            <a:ext cx="58145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S</a:t>
            </a:r>
            <a:r>
              <a:rPr lang="x-none" dirty="0"/>
              <a:t>elect from </a:t>
            </a:r>
            <a:r>
              <a:rPr lang="en-US" b="1" dirty="0"/>
              <a:t>fronts2D</a:t>
            </a:r>
            <a:r>
              <a:rPr lang="en-US" b="1" dirty="0" smtClean="0"/>
              <a:t> </a:t>
            </a:r>
            <a:r>
              <a:rPr lang="x-none" dirty="0"/>
              <a:t>where </a:t>
            </a:r>
            <a:r>
              <a:rPr lang="en-US" dirty="0" err="1"/>
              <a:t>legalLength</a:t>
            </a:r>
            <a:r>
              <a:rPr lang="en-US" dirty="0"/>
              <a:t> IS NOT NULL  AND (( </a:t>
            </a:r>
            <a:r>
              <a:rPr lang="en-US" dirty="0" err="1"/>
              <a:t>SHAPE_Length</a:t>
            </a:r>
            <a:r>
              <a:rPr lang="en-US" dirty="0"/>
              <a:t> &lt;50 and ABS( </a:t>
            </a:r>
            <a:r>
              <a:rPr lang="en-US" dirty="0" err="1"/>
              <a:t>SHAPE_Length</a:t>
            </a:r>
            <a:r>
              <a:rPr lang="en-US" dirty="0"/>
              <a:t>- </a:t>
            </a:r>
            <a:r>
              <a:rPr lang="en-US" dirty="0" err="1"/>
              <a:t>legalLength</a:t>
            </a:r>
            <a:r>
              <a:rPr lang="en-US" dirty="0"/>
              <a:t>) &gt; 0.06) OR( </a:t>
            </a:r>
            <a:r>
              <a:rPr lang="en-US" dirty="0" err="1"/>
              <a:t>SHAPE_Length</a:t>
            </a:r>
            <a:r>
              <a:rPr lang="en-US" dirty="0"/>
              <a:t> &gt;= 50 and ABS( </a:t>
            </a:r>
            <a:r>
              <a:rPr lang="en-US" dirty="0" err="1"/>
              <a:t>SHAPE_Length</a:t>
            </a:r>
            <a:r>
              <a:rPr lang="en-US" dirty="0"/>
              <a:t>- </a:t>
            </a:r>
            <a:r>
              <a:rPr lang="en-US" dirty="0" err="1"/>
              <a:t>legalLength</a:t>
            </a:r>
            <a:r>
              <a:rPr lang="en-US" dirty="0"/>
              <a:t>) &gt; 0.1))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9509707" y="1343421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fronts2D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795509" y="1343421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fronts2D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 flipV="1">
            <a:off x="2634229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999513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7425" y="1818048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57782" y="1818048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סידור שדה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legalLength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0633" y="5919359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</a:t>
            </a:r>
            <a:r>
              <a:rPr lang="en-US" dirty="0" smtClean="0"/>
              <a:t> </a:t>
            </a:r>
            <a:r>
              <a:rPr lang="en-US" dirty="0" smtClean="0"/>
              <a:t>9494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4816" y="889508"/>
            <a:ext cx="473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איתור החזיתות עם </a:t>
            </a:r>
            <a:r>
              <a:rPr lang="he-IL" dirty="0" smtClean="0"/>
              <a:t>אורך </a:t>
            </a:r>
            <a:r>
              <a:rPr lang="he-IL" dirty="0" smtClean="0"/>
              <a:t>רשום </a:t>
            </a:r>
            <a:r>
              <a:rPr lang="he-IL" dirty="0" smtClean="0"/>
              <a:t>שלא עומד בתקנות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05675" y="2305999"/>
            <a:ext cx="403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464" y="2675331"/>
            <a:ext cx="4984097" cy="1077336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04" y="2817322"/>
            <a:ext cx="2843452" cy="38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2076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863" y="1403518"/>
            <a:ext cx="5814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 smtClean="0"/>
              <a:t>legalLength</a:t>
            </a:r>
            <a:r>
              <a:rPr lang="en-US" dirty="0" smtClean="0"/>
              <a:t> </a:t>
            </a:r>
            <a:r>
              <a:rPr lang="he-IL" dirty="0" smtClean="0"/>
              <a:t>= </a:t>
            </a:r>
            <a:r>
              <a:rPr lang="en-US" dirty="0"/>
              <a:t>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9509707" y="1343421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fronts2D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795509" y="1343421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fronts2D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 flipV="1">
            <a:off x="2634229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999513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7425" y="1818048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57782" y="1818048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סידור שדה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legalLength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0633" y="5919359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</a:t>
            </a:r>
            <a:r>
              <a:rPr lang="en-US" dirty="0" smtClean="0"/>
              <a:t> </a:t>
            </a:r>
            <a:r>
              <a:rPr lang="en-US" dirty="0" smtClean="0"/>
              <a:t>9494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4269" y="17728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 smtClean="0"/>
              <a:t>Field Calculator</a:t>
            </a:r>
            <a:endParaRPr lang="en-US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91" y="2247477"/>
            <a:ext cx="3629739" cy="443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7153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2836937440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86F011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6F01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23E148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3E14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33D2C5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D2C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תאור התהליך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50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מעוגל 27"/>
          <p:cNvSpPr/>
          <p:nvPr/>
        </p:nvSpPr>
        <p:spPr>
          <a:xfrm>
            <a:off x="4751091" y="1269221"/>
            <a:ext cx="1219761" cy="719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</a:rPr>
              <a:t>polygon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7351986" y="2431140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Spatial Join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IDENTICAL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10113957" y="1228955"/>
            <a:ext cx="1724313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Parcel_FC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מלבן מעוגל 1"/>
          <p:cNvSpPr/>
          <p:nvPr/>
        </p:nvSpPr>
        <p:spPr>
          <a:xfrm>
            <a:off x="6299992" y="4126446"/>
            <a:ext cx="3765665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b="1" dirty="0" err="1">
                <a:solidFill>
                  <a:prstClr val="black"/>
                </a:solidFill>
                <a:latin typeface="Arial" panose="020B0604020202020204" pitchFamily="34" charset="0"/>
              </a:rPr>
              <a:t>polygon_SpatialJoin_Parcel_FC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מחבר מרפקי 4"/>
          <p:cNvCxnSpPr>
            <a:stCxn id="28" idx="2"/>
            <a:endCxn id="4" idx="1"/>
          </p:cNvCxnSpPr>
          <p:nvPr/>
        </p:nvCxnSpPr>
        <p:spPr>
          <a:xfrm rot="16200000" flipH="1">
            <a:off x="5927570" y="1430551"/>
            <a:ext cx="857818" cy="1991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מרפקי 8"/>
          <p:cNvCxnSpPr>
            <a:endCxn id="4" idx="3"/>
          </p:cNvCxnSpPr>
          <p:nvPr/>
        </p:nvCxnSpPr>
        <p:spPr>
          <a:xfrm rot="10800000" flipV="1">
            <a:off x="9190023" y="2015939"/>
            <a:ext cx="1847869" cy="839027"/>
          </a:xfrm>
          <a:prstGeom prst="bentConnector3">
            <a:avLst>
              <a:gd name="adj1" fmla="val -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שיוך החלקות הצמודות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cxnSp>
        <p:nvCxnSpPr>
          <p:cNvPr id="10" name="מחבר חץ ישר 9"/>
          <p:cNvCxnSpPr>
            <a:stCxn id="4" idx="2"/>
            <a:endCxn id="2" idx="0"/>
          </p:cNvCxnSpPr>
          <p:nvPr/>
        </p:nvCxnSpPr>
        <p:spPr>
          <a:xfrm>
            <a:off x="8271004" y="3278793"/>
            <a:ext cx="0" cy="84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62685" y="87036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שכבה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9605" y="89243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שכבה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כמות שורות:1033975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8754" y="1204122"/>
            <a:ext cx="3087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 smtClean="0"/>
              <a:t>איחוד מרחבי לטובת מציאת המספר המזהה של כל חלקה</a:t>
            </a:r>
            <a:endParaRPr lang="en-US" dirty="0"/>
          </a:p>
        </p:txBody>
      </p:sp>
      <p:pic>
        <p:nvPicPr>
          <p:cNvPr id="19" name="תמונה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22" y="2913877"/>
            <a:ext cx="5838911" cy="32116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16204" y="4751594"/>
            <a:ext cx="3087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 smtClean="0"/>
              <a:t>שלב שנועד למצוא את </a:t>
            </a:r>
            <a:r>
              <a:rPr lang="he-IL" dirty="0" err="1" smtClean="0"/>
              <a:t>המזמ"ר</a:t>
            </a:r>
            <a:r>
              <a:rPr lang="he-IL" dirty="0" smtClean="0"/>
              <a:t> החדש עבור כל </a:t>
            </a:r>
            <a:r>
              <a:rPr lang="en-US" dirty="0" smtClean="0"/>
              <a:t>PARCEL_FID</a:t>
            </a:r>
            <a:r>
              <a:rPr lang="he-IL" dirty="0" smtClean="0"/>
              <a:t> שמיוצג בשדות חלקה 1 וחלקה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מעוגל 27"/>
          <p:cNvSpPr/>
          <p:nvPr/>
        </p:nvSpPr>
        <p:spPr>
          <a:xfrm>
            <a:off x="4751091" y="1269221"/>
            <a:ext cx="1219761" cy="719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</a:rPr>
              <a:t>Fronts2D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7351986" y="2431140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Join By Attributes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9785755" y="1228955"/>
            <a:ext cx="2052515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b="1" dirty="0" err="1">
                <a:solidFill>
                  <a:prstClr val="black"/>
                </a:solidFill>
                <a:latin typeface="Arial" panose="020B0604020202020204" pitchFamily="34" charset="0"/>
              </a:rPr>
              <a:t>polygon_SpatialJoin_Parcel_FC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מלבן מעוגל 1"/>
          <p:cNvSpPr/>
          <p:nvPr/>
        </p:nvSpPr>
        <p:spPr>
          <a:xfrm>
            <a:off x="7613771" y="4131571"/>
            <a:ext cx="1314466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Fronts2D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מחבר מרפקי 4"/>
          <p:cNvCxnSpPr>
            <a:stCxn id="28" idx="2"/>
            <a:endCxn id="4" idx="1"/>
          </p:cNvCxnSpPr>
          <p:nvPr/>
        </p:nvCxnSpPr>
        <p:spPr>
          <a:xfrm rot="16200000" flipH="1">
            <a:off x="5927570" y="1430551"/>
            <a:ext cx="857818" cy="1991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מרפקי 8"/>
          <p:cNvCxnSpPr>
            <a:endCxn id="4" idx="3"/>
          </p:cNvCxnSpPr>
          <p:nvPr/>
        </p:nvCxnSpPr>
        <p:spPr>
          <a:xfrm rot="10800000" flipV="1">
            <a:off x="9190023" y="2015939"/>
            <a:ext cx="1847869" cy="839027"/>
          </a:xfrm>
          <a:prstGeom prst="bentConnector3">
            <a:avLst>
              <a:gd name="adj1" fmla="val -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שיוך החלקות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הצמודות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טיפול </a:t>
            </a:r>
            <a:r>
              <a:rPr lang="he-IL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במזמ"ר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חלקה 1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cxnSp>
        <p:nvCxnSpPr>
          <p:cNvPr id="10" name="מחבר חץ ישר 9"/>
          <p:cNvCxnSpPr>
            <a:stCxn id="4" idx="2"/>
            <a:endCxn id="2" idx="0"/>
          </p:cNvCxnSpPr>
          <p:nvPr/>
        </p:nvCxnSpPr>
        <p:spPr>
          <a:xfrm>
            <a:off x="8271004" y="3278793"/>
            <a:ext cx="0" cy="84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62685" y="87036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שכבה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9605" y="89243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שכבה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כמות שורות: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6276079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8754" y="1204122"/>
            <a:ext cx="3087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 smtClean="0"/>
              <a:t>איחוד מרחבי לטובת מציאת המספר המזהה של כל חלקה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15317" y="1950373"/>
            <a:ext cx="18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parcel1UniqueId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66958" y="198723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PARCEL_FID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68" y="1850453"/>
            <a:ext cx="3057748" cy="449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6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שיוך החלקות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הצמודות - טיפול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במזמ"ר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חלקה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כמות שורות: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362868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09" y="2687320"/>
            <a:ext cx="2687524" cy="3583365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4160353" y="2292675"/>
            <a:ext cx="7454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 smtClean="0"/>
              <a:t>איתור החזיתות שעבור החלקות שבהן לא אותר מידע באיחוד המרחבי והאלפאנומרי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6326" y="1265018"/>
            <a:ext cx="58145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S</a:t>
            </a:r>
            <a:r>
              <a:rPr lang="x-none" dirty="0"/>
              <a:t>elect from </a:t>
            </a:r>
            <a:r>
              <a:rPr lang="en-US" b="1" dirty="0"/>
              <a:t>fronts2D</a:t>
            </a:r>
            <a:r>
              <a:rPr lang="en-US" b="1" dirty="0" smtClean="0"/>
              <a:t> </a:t>
            </a:r>
            <a:r>
              <a:rPr lang="x-none" dirty="0"/>
              <a:t>where </a:t>
            </a:r>
            <a:r>
              <a:rPr lang="en-US" dirty="0" err="1"/>
              <a:t>polygon_SpatialJoin_Parcel_FC.parcelUniqueId</a:t>
            </a:r>
            <a:r>
              <a:rPr lang="en-US" dirty="0"/>
              <a:t> IS NULL</a:t>
            </a:r>
            <a:endParaRPr lang="en-US" dirty="0"/>
          </a:p>
        </p:txBody>
      </p:sp>
      <p:sp>
        <p:nvSpPr>
          <p:cNvPr id="21" name="מלבן מעוגל 20"/>
          <p:cNvSpPr/>
          <p:nvPr/>
        </p:nvSpPr>
        <p:spPr>
          <a:xfrm>
            <a:off x="9509707" y="1343421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fronts2D</a:t>
            </a:r>
            <a:endParaRPr lang="en-US" dirty="0"/>
          </a:p>
        </p:txBody>
      </p:sp>
      <p:sp>
        <p:nvSpPr>
          <p:cNvPr id="23" name="מלבן מעוגל 22"/>
          <p:cNvSpPr/>
          <p:nvPr/>
        </p:nvSpPr>
        <p:spPr>
          <a:xfrm>
            <a:off x="795509" y="1343421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fronts2D</a:t>
            </a:r>
            <a:endParaRPr lang="en-US" dirty="0"/>
          </a:p>
        </p:txBody>
      </p:sp>
      <p:cxnSp>
        <p:nvCxnSpPr>
          <p:cNvPr id="24" name="מחבר חץ ישר 23"/>
          <p:cNvCxnSpPr/>
          <p:nvPr/>
        </p:nvCxnSpPr>
        <p:spPr>
          <a:xfrm flipV="1">
            <a:off x="2634229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/>
          <p:nvPr/>
        </p:nvCxnSpPr>
        <p:spPr>
          <a:xfrm>
            <a:off x="8999513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97425" y="1818048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57782" y="1818048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3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שיוך החלקות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הצמודות -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טיפול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במזמ"ר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חלקה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כמות שורות: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362868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5" y="2974358"/>
            <a:ext cx="2890277" cy="35415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03863" y="1403518"/>
            <a:ext cx="5814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Fronts2D.parcel1UniqueId</a:t>
            </a:r>
            <a:r>
              <a:rPr lang="en-US" dirty="0" smtClean="0"/>
              <a:t> </a:t>
            </a:r>
            <a:r>
              <a:rPr lang="he-IL" dirty="0" smtClean="0"/>
              <a:t>= </a:t>
            </a:r>
            <a:r>
              <a:rPr lang="en-US" dirty="0"/>
              <a:t>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0" name="מלבן מעוגל 19"/>
          <p:cNvSpPr/>
          <p:nvPr/>
        </p:nvSpPr>
        <p:spPr>
          <a:xfrm>
            <a:off x="9509707" y="1343421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fronts2D</a:t>
            </a:r>
            <a:endParaRPr lang="en-US" dirty="0"/>
          </a:p>
        </p:txBody>
      </p:sp>
      <p:sp>
        <p:nvSpPr>
          <p:cNvPr id="21" name="מלבן מעוגל 20"/>
          <p:cNvSpPr/>
          <p:nvPr/>
        </p:nvSpPr>
        <p:spPr>
          <a:xfrm>
            <a:off x="795509" y="1343421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fronts2D</a:t>
            </a:r>
            <a:endParaRPr lang="en-US" dirty="0"/>
          </a:p>
        </p:txBody>
      </p:sp>
      <p:cxnSp>
        <p:nvCxnSpPr>
          <p:cNvPr id="23" name="מחבר חץ ישר 22"/>
          <p:cNvCxnSpPr/>
          <p:nvPr/>
        </p:nvCxnSpPr>
        <p:spPr>
          <a:xfrm flipV="1">
            <a:off x="2634229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/>
          <p:cNvCxnSpPr/>
          <p:nvPr/>
        </p:nvCxnSpPr>
        <p:spPr>
          <a:xfrm>
            <a:off x="8999513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64269" y="17728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 smtClean="0"/>
              <a:t>Field 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9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שיוך החלקות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הצמודות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טיפול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במזמ"ר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חלקה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כמות שורות:5913211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4160353" y="2292675"/>
            <a:ext cx="7454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 smtClean="0"/>
              <a:t>איתור החזיתות שעבור החלקות שבהן אותר מידע באיחוד המרחבי והאלפאנומרי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6326" y="1265018"/>
            <a:ext cx="58145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S</a:t>
            </a:r>
            <a:r>
              <a:rPr lang="x-none" dirty="0"/>
              <a:t>elect from </a:t>
            </a:r>
            <a:r>
              <a:rPr lang="en-US" b="1" dirty="0"/>
              <a:t>fronts2D</a:t>
            </a:r>
            <a:r>
              <a:rPr lang="en-US" b="1" dirty="0" smtClean="0"/>
              <a:t> </a:t>
            </a:r>
            <a:r>
              <a:rPr lang="x-none" dirty="0"/>
              <a:t>where </a:t>
            </a:r>
            <a:r>
              <a:rPr lang="en-US" dirty="0" err="1"/>
              <a:t>polygon_SpatialJoin_Parcel_FC.parcelUniqueId</a:t>
            </a:r>
            <a:r>
              <a:rPr lang="en-US" dirty="0"/>
              <a:t> </a:t>
            </a:r>
            <a:r>
              <a:rPr lang="en-US" dirty="0" smtClean="0"/>
              <a:t>IS NOT </a:t>
            </a:r>
            <a:r>
              <a:rPr lang="en-US" dirty="0"/>
              <a:t>NULL</a:t>
            </a:r>
            <a:endParaRPr lang="en-US" dirty="0"/>
          </a:p>
        </p:txBody>
      </p:sp>
      <p:sp>
        <p:nvSpPr>
          <p:cNvPr id="21" name="מלבן מעוגל 20"/>
          <p:cNvSpPr/>
          <p:nvPr/>
        </p:nvSpPr>
        <p:spPr>
          <a:xfrm>
            <a:off x="9509707" y="1343421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fronts2D</a:t>
            </a:r>
            <a:endParaRPr lang="en-US" dirty="0"/>
          </a:p>
        </p:txBody>
      </p:sp>
      <p:sp>
        <p:nvSpPr>
          <p:cNvPr id="23" name="מלבן מעוגל 22"/>
          <p:cNvSpPr/>
          <p:nvPr/>
        </p:nvSpPr>
        <p:spPr>
          <a:xfrm>
            <a:off x="795509" y="1343421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fronts2D</a:t>
            </a:r>
            <a:endParaRPr lang="en-US" dirty="0"/>
          </a:p>
        </p:txBody>
      </p:sp>
      <p:cxnSp>
        <p:nvCxnSpPr>
          <p:cNvPr id="24" name="מחבר חץ ישר 23"/>
          <p:cNvCxnSpPr/>
          <p:nvPr/>
        </p:nvCxnSpPr>
        <p:spPr>
          <a:xfrm flipV="1">
            <a:off x="2634229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/>
          <p:nvPr/>
        </p:nvCxnSpPr>
        <p:spPr>
          <a:xfrm>
            <a:off x="8999513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97425" y="1818048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57782" y="1818048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output</a:t>
            </a:r>
            <a:endParaRPr lang="en-US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80" y="2361157"/>
            <a:ext cx="3185475" cy="42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08772"/>
              </p:ext>
            </p:extLst>
          </p:nvPr>
        </p:nvGraphicFramePr>
        <p:xfrm>
          <a:off x="4330900" y="1641996"/>
          <a:ext cx="3807402" cy="822876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903701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1903701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קוד סוג גאומטריה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סוג חלקה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0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קו ישר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קשת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99141"/>
                  </a:ext>
                </a:extLst>
              </a:tr>
            </a:tbl>
          </a:graphicData>
        </a:graphic>
      </p:graphicFrame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הגדרות סוג חלקה והסטטוסים בסכמה החדשה </a:t>
            </a:r>
            <a:r>
              <a:rPr lang="x-none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5749147" y="1261851"/>
            <a:ext cx="970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lineType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8231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שיוך החלקות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הצמודות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טיפול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במזמ"ר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חלקה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defRPr/>
            </a:pPr>
            <a:r>
              <a:rPr lang="he-IL" dirty="0">
                <a:solidFill>
                  <a:prstClr val="black"/>
                </a:solidFill>
              </a:rPr>
              <a:t>כמות שורות:5913211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3863" y="1265019"/>
            <a:ext cx="58145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Fronts2D.parcel1UniqueId</a:t>
            </a:r>
          </a:p>
          <a:p>
            <a:pPr algn="ctr"/>
            <a:r>
              <a:rPr lang="he-IL" dirty="0" smtClean="0"/>
              <a:t>=</a:t>
            </a:r>
            <a:r>
              <a:rPr lang="en-US" dirty="0"/>
              <a:t>[</a:t>
            </a:r>
            <a:r>
              <a:rPr lang="en-US" dirty="0" err="1"/>
              <a:t>polygon_SpatialJoin_Parcel_FC.parcelUniqueId</a:t>
            </a:r>
            <a:r>
              <a:rPr lang="en-US" dirty="0"/>
              <a:t>]</a:t>
            </a:r>
            <a:endParaRPr lang="en-US" dirty="0"/>
          </a:p>
        </p:txBody>
      </p:sp>
      <p:sp>
        <p:nvSpPr>
          <p:cNvPr id="20" name="מלבן מעוגל 19"/>
          <p:cNvSpPr/>
          <p:nvPr/>
        </p:nvSpPr>
        <p:spPr>
          <a:xfrm>
            <a:off x="9509707" y="1343421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fronts2D</a:t>
            </a:r>
            <a:endParaRPr lang="en-US" dirty="0"/>
          </a:p>
        </p:txBody>
      </p:sp>
      <p:sp>
        <p:nvSpPr>
          <p:cNvPr id="21" name="מלבן מעוגל 20"/>
          <p:cNvSpPr/>
          <p:nvPr/>
        </p:nvSpPr>
        <p:spPr>
          <a:xfrm>
            <a:off x="795509" y="1343421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fronts2D</a:t>
            </a:r>
            <a:endParaRPr lang="en-US" dirty="0"/>
          </a:p>
        </p:txBody>
      </p:sp>
      <p:cxnSp>
        <p:nvCxnSpPr>
          <p:cNvPr id="23" name="מחבר חץ ישר 22"/>
          <p:cNvCxnSpPr/>
          <p:nvPr/>
        </p:nvCxnSpPr>
        <p:spPr>
          <a:xfrm flipV="1">
            <a:off x="2634229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/>
          <p:cNvCxnSpPr/>
          <p:nvPr/>
        </p:nvCxnSpPr>
        <p:spPr>
          <a:xfrm>
            <a:off x="8999513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64269" y="183294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 smtClean="0"/>
              <a:t>Field Calculator</a:t>
            </a:r>
            <a:endParaRPr lang="en-US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87" y="2234515"/>
            <a:ext cx="3501479" cy="43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מעוגל 27"/>
          <p:cNvSpPr/>
          <p:nvPr/>
        </p:nvSpPr>
        <p:spPr>
          <a:xfrm>
            <a:off x="4751091" y="1269221"/>
            <a:ext cx="1219761" cy="719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</a:rPr>
              <a:t>Fronts2D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7351986" y="2431140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Join By Attributes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9785755" y="1228955"/>
            <a:ext cx="2052515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b="1" dirty="0" err="1">
                <a:solidFill>
                  <a:prstClr val="black"/>
                </a:solidFill>
                <a:latin typeface="Arial" panose="020B0604020202020204" pitchFamily="34" charset="0"/>
              </a:rPr>
              <a:t>polygon_SpatialJoin_Parcel_FC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מלבן מעוגל 1"/>
          <p:cNvSpPr/>
          <p:nvPr/>
        </p:nvSpPr>
        <p:spPr>
          <a:xfrm>
            <a:off x="7613771" y="4131571"/>
            <a:ext cx="1314466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Fronts2D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מחבר מרפקי 4"/>
          <p:cNvCxnSpPr>
            <a:stCxn id="28" idx="2"/>
            <a:endCxn id="4" idx="1"/>
          </p:cNvCxnSpPr>
          <p:nvPr/>
        </p:nvCxnSpPr>
        <p:spPr>
          <a:xfrm rot="16200000" flipH="1">
            <a:off x="5927570" y="1430551"/>
            <a:ext cx="857818" cy="1991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מרפקי 8"/>
          <p:cNvCxnSpPr>
            <a:endCxn id="4" idx="3"/>
          </p:cNvCxnSpPr>
          <p:nvPr/>
        </p:nvCxnSpPr>
        <p:spPr>
          <a:xfrm rot="10800000" flipV="1">
            <a:off x="9190023" y="2015939"/>
            <a:ext cx="1847869" cy="839027"/>
          </a:xfrm>
          <a:prstGeom prst="bentConnector3">
            <a:avLst>
              <a:gd name="adj1" fmla="val -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שיוך החלקות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הצמודות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טיפול </a:t>
            </a:r>
            <a:r>
              <a:rPr lang="he-IL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במזמ"ר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חלקה 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cxnSp>
        <p:nvCxnSpPr>
          <p:cNvPr id="10" name="מחבר חץ ישר 9"/>
          <p:cNvCxnSpPr>
            <a:stCxn id="4" idx="2"/>
            <a:endCxn id="2" idx="0"/>
          </p:cNvCxnSpPr>
          <p:nvPr/>
        </p:nvCxnSpPr>
        <p:spPr>
          <a:xfrm>
            <a:off x="8271004" y="3278793"/>
            <a:ext cx="0" cy="84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62685" y="87036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שכבה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9605" y="89243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שכבה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כמות שורות: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6276079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8754" y="1204122"/>
            <a:ext cx="3087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 smtClean="0"/>
              <a:t>איחוד מרחבי לטובת מציאת המספר המזהה של כל חלקה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15317" y="1950373"/>
            <a:ext cx="18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parcel</a:t>
            </a:r>
            <a:r>
              <a:rPr lang="he-IL" dirty="0" smtClean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UniqueId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66958" y="198723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PARCEL_FID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83" y="1881864"/>
            <a:ext cx="3147832" cy="46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7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שיוך החלקות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הצמודות - טיפול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במזמ"ר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חלקה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כמות שורות: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314081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09" y="2687320"/>
            <a:ext cx="2687524" cy="3583365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4160353" y="2292675"/>
            <a:ext cx="7454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 smtClean="0"/>
              <a:t>איתור החזיתות שעבור החלקות שבהן לא אותר מידע באיחוד המרחבי והאלפאנומרי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6326" y="1265018"/>
            <a:ext cx="58145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S</a:t>
            </a:r>
            <a:r>
              <a:rPr lang="x-none" dirty="0"/>
              <a:t>elect from </a:t>
            </a:r>
            <a:r>
              <a:rPr lang="en-US" b="1" dirty="0"/>
              <a:t>fronts2D</a:t>
            </a:r>
            <a:r>
              <a:rPr lang="en-US" b="1" dirty="0" smtClean="0"/>
              <a:t> </a:t>
            </a:r>
            <a:r>
              <a:rPr lang="x-none" dirty="0"/>
              <a:t>where </a:t>
            </a:r>
            <a:r>
              <a:rPr lang="en-US" dirty="0" err="1"/>
              <a:t>polygon_SpatialJoin_Parcel_FC.parcelUniqueId</a:t>
            </a:r>
            <a:r>
              <a:rPr lang="en-US" dirty="0"/>
              <a:t> IS NULL</a:t>
            </a:r>
            <a:endParaRPr lang="en-US" dirty="0"/>
          </a:p>
        </p:txBody>
      </p:sp>
      <p:sp>
        <p:nvSpPr>
          <p:cNvPr id="21" name="מלבן מעוגל 20"/>
          <p:cNvSpPr/>
          <p:nvPr/>
        </p:nvSpPr>
        <p:spPr>
          <a:xfrm>
            <a:off x="9509707" y="1343421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fronts2D</a:t>
            </a:r>
            <a:endParaRPr lang="en-US" dirty="0"/>
          </a:p>
        </p:txBody>
      </p:sp>
      <p:sp>
        <p:nvSpPr>
          <p:cNvPr id="23" name="מלבן מעוגל 22"/>
          <p:cNvSpPr/>
          <p:nvPr/>
        </p:nvSpPr>
        <p:spPr>
          <a:xfrm>
            <a:off x="795509" y="1343421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fronts2D</a:t>
            </a:r>
            <a:endParaRPr lang="en-US" dirty="0"/>
          </a:p>
        </p:txBody>
      </p:sp>
      <p:cxnSp>
        <p:nvCxnSpPr>
          <p:cNvPr id="24" name="מחבר חץ ישר 23"/>
          <p:cNvCxnSpPr/>
          <p:nvPr/>
        </p:nvCxnSpPr>
        <p:spPr>
          <a:xfrm flipV="1">
            <a:off x="2634229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/>
          <p:nvPr/>
        </p:nvCxnSpPr>
        <p:spPr>
          <a:xfrm>
            <a:off x="8999513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97425" y="1818048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57782" y="1818048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שיוך החלקות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הצמודות -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טיפול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במזמ"ר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חלקה 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כמות שורות: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314081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3863" y="1403518"/>
            <a:ext cx="5814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Fronts2D.parcel2UniqueId</a:t>
            </a:r>
            <a:r>
              <a:rPr lang="en-US" dirty="0" smtClean="0"/>
              <a:t> </a:t>
            </a:r>
            <a:r>
              <a:rPr lang="he-IL" dirty="0" smtClean="0"/>
              <a:t>= </a:t>
            </a:r>
            <a:r>
              <a:rPr lang="en-US" dirty="0"/>
              <a:t>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0" name="מלבן מעוגל 19"/>
          <p:cNvSpPr/>
          <p:nvPr/>
        </p:nvSpPr>
        <p:spPr>
          <a:xfrm>
            <a:off x="9509707" y="1343421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fronts2D</a:t>
            </a:r>
            <a:endParaRPr lang="en-US" dirty="0"/>
          </a:p>
        </p:txBody>
      </p:sp>
      <p:sp>
        <p:nvSpPr>
          <p:cNvPr id="21" name="מלבן מעוגל 20"/>
          <p:cNvSpPr/>
          <p:nvPr/>
        </p:nvSpPr>
        <p:spPr>
          <a:xfrm>
            <a:off x="795509" y="1343421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fronts2D</a:t>
            </a:r>
            <a:endParaRPr lang="en-US" dirty="0"/>
          </a:p>
        </p:txBody>
      </p:sp>
      <p:cxnSp>
        <p:nvCxnSpPr>
          <p:cNvPr id="23" name="מחבר חץ ישר 22"/>
          <p:cNvCxnSpPr/>
          <p:nvPr/>
        </p:nvCxnSpPr>
        <p:spPr>
          <a:xfrm flipV="1">
            <a:off x="2634229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/>
          <p:cNvCxnSpPr/>
          <p:nvPr/>
        </p:nvCxnSpPr>
        <p:spPr>
          <a:xfrm>
            <a:off x="8999513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64269" y="17728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 smtClean="0"/>
              <a:t>Field Calculator</a:t>
            </a:r>
            <a:endParaRPr lang="en-US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53" y="1982016"/>
            <a:ext cx="3928740" cy="47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שיוך החלקות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הצמודות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טיפול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במזמ"ר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חלקה 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כמות שורות:5961998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4160353" y="2292675"/>
            <a:ext cx="7454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 smtClean="0"/>
              <a:t>איתור החזיתות שעבור החלקות שבהן אותר מידע באיחוד המרחבי והאלפאנומרי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6326" y="1265018"/>
            <a:ext cx="58145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S</a:t>
            </a:r>
            <a:r>
              <a:rPr lang="x-none" dirty="0"/>
              <a:t>elect from </a:t>
            </a:r>
            <a:r>
              <a:rPr lang="en-US" b="1" dirty="0"/>
              <a:t>fronts2D</a:t>
            </a:r>
            <a:r>
              <a:rPr lang="en-US" b="1" dirty="0" smtClean="0"/>
              <a:t> </a:t>
            </a:r>
            <a:r>
              <a:rPr lang="x-none" dirty="0"/>
              <a:t>where </a:t>
            </a:r>
            <a:r>
              <a:rPr lang="en-US" dirty="0" err="1"/>
              <a:t>polygon_SpatialJoin_Parcel_FC.parcelUniqueId</a:t>
            </a:r>
            <a:r>
              <a:rPr lang="en-US" dirty="0"/>
              <a:t> </a:t>
            </a:r>
            <a:r>
              <a:rPr lang="en-US" dirty="0" smtClean="0"/>
              <a:t>IS NOT </a:t>
            </a:r>
            <a:r>
              <a:rPr lang="en-US" dirty="0"/>
              <a:t>NULL</a:t>
            </a:r>
            <a:endParaRPr lang="en-US" dirty="0"/>
          </a:p>
        </p:txBody>
      </p:sp>
      <p:sp>
        <p:nvSpPr>
          <p:cNvPr id="21" name="מלבן מעוגל 20"/>
          <p:cNvSpPr/>
          <p:nvPr/>
        </p:nvSpPr>
        <p:spPr>
          <a:xfrm>
            <a:off x="9509707" y="1343421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fronts2D</a:t>
            </a:r>
            <a:endParaRPr lang="en-US" dirty="0"/>
          </a:p>
        </p:txBody>
      </p:sp>
      <p:sp>
        <p:nvSpPr>
          <p:cNvPr id="23" name="מלבן מעוגל 22"/>
          <p:cNvSpPr/>
          <p:nvPr/>
        </p:nvSpPr>
        <p:spPr>
          <a:xfrm>
            <a:off x="795509" y="1343421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fronts2D</a:t>
            </a:r>
            <a:endParaRPr lang="en-US" dirty="0"/>
          </a:p>
        </p:txBody>
      </p:sp>
      <p:cxnSp>
        <p:nvCxnSpPr>
          <p:cNvPr id="24" name="מחבר חץ ישר 23"/>
          <p:cNvCxnSpPr/>
          <p:nvPr/>
        </p:nvCxnSpPr>
        <p:spPr>
          <a:xfrm flipV="1">
            <a:off x="2634229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/>
          <p:nvPr/>
        </p:nvCxnSpPr>
        <p:spPr>
          <a:xfrm>
            <a:off x="8999513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97425" y="1818048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57782" y="1818048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output</a:t>
            </a:r>
            <a:endParaRPr lang="en-US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80" y="2361157"/>
            <a:ext cx="3185475" cy="42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5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שיוך החלקות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הצמודות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טיפול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במזמ"ר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חלקה 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defRPr/>
            </a:pPr>
            <a:r>
              <a:rPr lang="he-IL" dirty="0">
                <a:solidFill>
                  <a:prstClr val="black"/>
                </a:solidFill>
              </a:rPr>
              <a:t>כמות שורות:5961998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3863" y="1265019"/>
            <a:ext cx="58145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Fronts2D.parcel</a:t>
            </a:r>
            <a:r>
              <a:rPr lang="he-IL" dirty="0" smtClean="0"/>
              <a:t>2</a:t>
            </a:r>
            <a:r>
              <a:rPr lang="en-US" dirty="0" err="1" smtClean="0"/>
              <a:t>UniqueId</a:t>
            </a:r>
            <a:endParaRPr lang="en-US" dirty="0" smtClean="0"/>
          </a:p>
          <a:p>
            <a:pPr algn="ctr"/>
            <a:r>
              <a:rPr lang="he-IL" dirty="0" smtClean="0"/>
              <a:t>=</a:t>
            </a:r>
            <a:r>
              <a:rPr lang="en-US" dirty="0"/>
              <a:t>[</a:t>
            </a:r>
            <a:r>
              <a:rPr lang="en-US" dirty="0" err="1"/>
              <a:t>polygon_SpatialJoin_Parcel_FC.parcelUniqueId</a:t>
            </a:r>
            <a:r>
              <a:rPr lang="en-US" dirty="0"/>
              <a:t>]</a:t>
            </a:r>
            <a:endParaRPr lang="en-US" dirty="0"/>
          </a:p>
        </p:txBody>
      </p:sp>
      <p:sp>
        <p:nvSpPr>
          <p:cNvPr id="20" name="מלבן מעוגל 19"/>
          <p:cNvSpPr/>
          <p:nvPr/>
        </p:nvSpPr>
        <p:spPr>
          <a:xfrm>
            <a:off x="9509707" y="1343421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fronts2D</a:t>
            </a:r>
            <a:endParaRPr lang="en-US" dirty="0"/>
          </a:p>
        </p:txBody>
      </p:sp>
      <p:sp>
        <p:nvSpPr>
          <p:cNvPr id="21" name="מלבן מעוגל 20"/>
          <p:cNvSpPr/>
          <p:nvPr/>
        </p:nvSpPr>
        <p:spPr>
          <a:xfrm>
            <a:off x="795509" y="1343421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fronts2D</a:t>
            </a:r>
            <a:endParaRPr lang="en-US" dirty="0"/>
          </a:p>
        </p:txBody>
      </p:sp>
      <p:cxnSp>
        <p:nvCxnSpPr>
          <p:cNvPr id="23" name="מחבר חץ ישר 22"/>
          <p:cNvCxnSpPr/>
          <p:nvPr/>
        </p:nvCxnSpPr>
        <p:spPr>
          <a:xfrm flipV="1">
            <a:off x="2634229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/>
          <p:cNvCxnSpPr/>
          <p:nvPr/>
        </p:nvCxnSpPr>
        <p:spPr>
          <a:xfrm>
            <a:off x="8999513" y="1588184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64269" y="183294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 smtClean="0"/>
              <a:t>Field Calculator</a:t>
            </a:r>
            <a:endParaRPr lang="en-US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3" y="2072069"/>
            <a:ext cx="3834701" cy="47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6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כמויות סופיות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30569"/>
              </p:ext>
            </p:extLst>
          </p:nvPr>
        </p:nvGraphicFramePr>
        <p:xfrm>
          <a:off x="534480" y="810296"/>
          <a:ext cx="11117178" cy="5267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05726">
                  <a:extLst>
                    <a:ext uri="{9D8B030D-6E8A-4147-A177-3AD203B41FA5}">
                      <a16:colId xmlns:a16="http://schemas.microsoft.com/office/drawing/2014/main" val="910118413"/>
                    </a:ext>
                  </a:extLst>
                </a:gridCol>
                <a:gridCol w="5331069">
                  <a:extLst>
                    <a:ext uri="{9D8B030D-6E8A-4147-A177-3AD203B41FA5}">
                      <a16:colId xmlns:a16="http://schemas.microsoft.com/office/drawing/2014/main" val="1308671986"/>
                    </a:ext>
                  </a:extLst>
                </a:gridCol>
                <a:gridCol w="2080383">
                  <a:extLst>
                    <a:ext uri="{9D8B030D-6E8A-4147-A177-3AD203B41FA5}">
                      <a16:colId xmlns:a16="http://schemas.microsoft.com/office/drawing/2014/main" val="4008294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סינון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err="1" smtClean="0"/>
                        <a:t>שאילתא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כמות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סה"כ ישויות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6276079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67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קווים</a:t>
                      </a:r>
                      <a:r>
                        <a:rPr lang="he-IL" baseline="0" dirty="0" smtClean="0"/>
                        <a:t> ישרים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lineType</a:t>
                      </a:r>
                      <a:r>
                        <a:rPr lang="en-US" dirty="0" smtClean="0"/>
                        <a:t> = </a:t>
                      </a:r>
                      <a:r>
                        <a:rPr lang="he-IL" dirty="0" smtClean="0"/>
                        <a:t>0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6097030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51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קשתות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lineType</a:t>
                      </a:r>
                      <a:r>
                        <a:rPr lang="en-US" dirty="0" smtClean="0"/>
                        <a:t> = </a:t>
                      </a:r>
                      <a:r>
                        <a:rPr lang="he-IL" dirty="0" smtClean="0"/>
                        <a:t>1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179049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09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ישויות עם מרחק</a:t>
                      </a:r>
                      <a:r>
                        <a:rPr lang="he-IL" baseline="0" dirty="0" smtClean="0"/>
                        <a:t> רשום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legalLength</a:t>
                      </a:r>
                      <a:r>
                        <a:rPr lang="en-US" dirty="0" smtClean="0"/>
                        <a:t> is 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292741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57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ישויות ללא מרחק רשום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legalLength</a:t>
                      </a:r>
                      <a:r>
                        <a:rPr lang="en-US" dirty="0" smtClean="0"/>
                        <a:t> is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5983338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60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ישויות עם מרחק</a:t>
                      </a:r>
                      <a:r>
                        <a:rPr lang="he-IL" baseline="0" dirty="0" smtClean="0"/>
                        <a:t> רשום לא תקני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legalLength</a:t>
                      </a:r>
                      <a:r>
                        <a:rPr lang="en-US" dirty="0" smtClean="0"/>
                        <a:t> IS NOT NULL  AND (( </a:t>
                      </a:r>
                      <a:r>
                        <a:rPr lang="en-US" dirty="0" err="1" smtClean="0"/>
                        <a:t>SHAPE_Length</a:t>
                      </a:r>
                      <a:r>
                        <a:rPr lang="en-US" dirty="0" smtClean="0"/>
                        <a:t> &lt;50 and ABS( </a:t>
                      </a:r>
                      <a:r>
                        <a:rPr lang="en-US" dirty="0" err="1" smtClean="0"/>
                        <a:t>SHAPE_Length</a:t>
                      </a: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legalLength</a:t>
                      </a:r>
                      <a:r>
                        <a:rPr lang="en-US" dirty="0" smtClean="0"/>
                        <a:t>) &gt; 0.06) OR( </a:t>
                      </a:r>
                      <a:r>
                        <a:rPr lang="en-US" dirty="0" err="1" smtClean="0"/>
                        <a:t>SHAPE_Length</a:t>
                      </a:r>
                      <a:r>
                        <a:rPr lang="en-US" dirty="0" smtClean="0"/>
                        <a:t> &gt;= 50 and ABS( </a:t>
                      </a:r>
                      <a:r>
                        <a:rPr lang="en-US" dirty="0" err="1" smtClean="0"/>
                        <a:t>SHAPE_Length</a:t>
                      </a: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legalLength</a:t>
                      </a:r>
                      <a:r>
                        <a:rPr lang="en-US" dirty="0" smtClean="0"/>
                        <a:t>) &gt; 0.1))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47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ישויות עם רדיוס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radius IS NOT 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179049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50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ישויות</a:t>
                      </a:r>
                      <a:r>
                        <a:rPr lang="he-IL" baseline="0" dirty="0" smtClean="0"/>
                        <a:t> ללא רדיוס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radius IS 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6097030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75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ישויות</a:t>
                      </a:r>
                      <a:r>
                        <a:rPr lang="he-IL" baseline="0" dirty="0" smtClean="0"/>
                        <a:t> עם מזהה חלקה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parcel1UniqueId IS NOT 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5913211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6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ישויות עם מזהה חלקה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parcel2UniqueId IS NOT 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5961998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25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ישויות ללא מזהה חלקה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parcel1UniqueId IS NULL AND parcel2UniqueId IS 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180907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01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77610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שיוך החלקות הצמודות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אופציה א'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3811" y="2119745"/>
            <a:ext cx="557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להמשיך וכמויות סופיות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0355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שיוך החלקות הצמודות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אופציה א'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830580" y="1032778"/>
            <a:ext cx="80086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ronts2D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parcelFc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ronts2D feature class with the cells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parcel1UniqueId and parcel2UniqueId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b="1" dirty="0" err="1">
                <a:solidFill>
                  <a:srgbClr val="1F386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1F386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geometry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ronts2D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1F386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parcel_list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=[]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  </a:t>
            </a:r>
            <a:r>
              <a:rPr lang="en-US" b="1" dirty="0" smtClean="0">
                <a:solidFill>
                  <a:srgbClr val="1F386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by location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(share a line segment) </a:t>
            </a:r>
            <a:r>
              <a:rPr lang="en-US" b="1" dirty="0" smtClean="0">
                <a:solidFill>
                  <a:srgbClr val="1F386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parcelFc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F386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 in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</a:t>
            </a:r>
            <a:r>
              <a:rPr lang="en-US" b="1" dirty="0">
                <a:solidFill>
                  <a:srgbClr val="1F386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endParaRPr lang="he-IL" b="1" dirty="0">
              <a:solidFill>
                <a:srgbClr val="1F3864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AutoNum type="arabicPeriod" startAt="5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  |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parcel_list.append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parcelFc.parcel_id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he-I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ronts2D.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parcel1UniqueId =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parcel_list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[0]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he-I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ronts2D.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parcel2UniqueId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=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parcel_list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 startAt="5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AutoNum type="arabicPeriod" startAt="5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0968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שיוך החלקות הצמודות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אופציה ב'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830580" y="1032778"/>
            <a:ext cx="8008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ronts2D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parcelFc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ronts2D feature class with the cells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parcel1UniqueId and parcel2UniqueId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AutoNum type="arabicPeriod" startAt="5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3" y="1956108"/>
            <a:ext cx="3119438" cy="44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811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152434"/>
            <a:ext cx="9529167" cy="193899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הסבת </a:t>
            </a:r>
            <a:r>
              <a:rPr lang="he-IL" sz="4000" b="1" dirty="0">
                <a:solidFill>
                  <a:srgbClr val="002060"/>
                </a:solidFill>
              </a:rPr>
              <a:t>נתוני </a:t>
            </a:r>
            <a:r>
              <a:rPr lang="he-IL" sz="4000" b="1" dirty="0" err="1">
                <a:solidFill>
                  <a:srgbClr val="002060"/>
                </a:solidFill>
              </a:rPr>
              <a:t>הבנק"ל</a:t>
            </a:r>
            <a:r>
              <a:rPr lang="he-IL" sz="4000" b="1" dirty="0">
                <a:solidFill>
                  <a:srgbClr val="002060"/>
                </a:solidFill>
              </a:rPr>
              <a:t> אל מול סכמה </a:t>
            </a:r>
            <a:r>
              <a:rPr lang="he-IL" sz="4000" b="1" dirty="0" smtClean="0">
                <a:solidFill>
                  <a:srgbClr val="002060"/>
                </a:solidFill>
              </a:rPr>
              <a:t>עתידית</a:t>
            </a:r>
          </a:p>
          <a:p>
            <a:pPr algn="ctr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חזיתות</a:t>
            </a:r>
            <a:endParaRPr lang="he-IL" sz="4000" b="1" dirty="0">
              <a:solidFill>
                <a:srgbClr val="00206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822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שיוך החלקות הצמודות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אופציה ב'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830580" y="1032778"/>
            <a:ext cx="8008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להריץ בדיקות על מולטי </a:t>
            </a:r>
            <a:r>
              <a:rPr lang="he-IL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פארט</a:t>
            </a: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ועל הרדיוסים ולהעיף ערכים </a:t>
            </a:r>
            <a:r>
              <a:rPr lang="he-IL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הזוייים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102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971586"/>
              </p:ext>
            </p:extLst>
          </p:nvPr>
        </p:nvGraphicFramePr>
        <p:xfrm>
          <a:off x="571501" y="1561767"/>
          <a:ext cx="110431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762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1592159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5214498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31567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mtClean="0"/>
                        <a:t>סכמה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תיאור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mtClean="0"/>
                        <a:t>שם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mtClean="0"/>
                        <a:t>סוג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284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813275"/>
              </p:ext>
            </p:extLst>
          </p:nvPr>
        </p:nvGraphicFramePr>
        <p:xfrm>
          <a:off x="571500" y="3736525"/>
          <a:ext cx="1104313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2124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4949649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31567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mtClean="0"/>
                        <a:t>סכמה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תיאור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mtClean="0"/>
                        <a:t>שם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mtClean="0"/>
                        <a:t>סוג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6276097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שכבת חזיתות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arc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שכבה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9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1033975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שכבת חלקות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Polygon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שכבה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1017897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שכבת חלקות מהמוצרים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Parcel_FC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שכבה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134248461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שכבה חזיתות – 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69875"/>
              </p:ext>
            </p:extLst>
          </p:nvPr>
        </p:nvGraphicFramePr>
        <p:xfrm>
          <a:off x="1179069" y="990442"/>
          <a:ext cx="9827999" cy="483896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כינוי </a:t>
                      </a:r>
                      <a:r>
                        <a:rPr lang="en-US" sz="1600" u="none" strike="noStrike" smtClean="0">
                          <a:effectLst/>
                        </a:rPr>
                        <a:t>alias)</a:t>
                      </a:r>
                      <a:r>
                        <a:rPr lang="he-IL" sz="1600" u="none" strike="noStrike" smtClean="0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 smtClean="0">
                          <a:effectLst/>
                        </a:rPr>
                        <a:t>LUT</a:t>
                      </a:r>
                      <a:r>
                        <a:rPr lang="he-IL" sz="1600" u="none" strike="noStrike" smtClean="0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OBJECTID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קוד </a:t>
                      </a:r>
                      <a:r>
                        <a:rPr lang="he-I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יישות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FNODE_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נק'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 גבול התחלה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TNODE_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נק' גבול סוף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LPOLY_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חלקה 1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RPOLY_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חלקה 2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LENGTH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אורך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PARCEL_SDE_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PARCEL_SDE_ID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ANGLE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זווית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DISTANCE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מרחק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 </a:t>
                      </a: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ישיר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 בין קצוות הקשת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RADIUS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רדיוס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DELTA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הפרש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TANGENT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94395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ARCLENGTH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905946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SIDE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08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9003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המשך - שכבה חזיתות – 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834442"/>
              </p:ext>
            </p:extLst>
          </p:nvPr>
        </p:nvGraphicFramePr>
        <p:xfrm>
          <a:off x="1179069" y="990442"/>
          <a:ext cx="9827999" cy="423409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כינוי </a:t>
                      </a:r>
                      <a:r>
                        <a:rPr lang="en-US" sz="1600" u="none" strike="noStrike" smtClean="0">
                          <a:effectLst/>
                        </a:rPr>
                        <a:t>alias)</a:t>
                      </a:r>
                      <a:r>
                        <a:rPr lang="he-IL" sz="1600" u="none" strike="noStrike" smtClean="0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 smtClean="0">
                          <a:effectLst/>
                        </a:rPr>
                        <a:t>LUT</a:t>
                      </a:r>
                      <a:r>
                        <a:rPr lang="he-IL" sz="1600" u="none" strike="noStrike" smtClean="0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RADIUS2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TANGENT2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MLENGTH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REAL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אורך רשום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SETTLE</a:t>
                      </a: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_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REG</a:t>
                      </a: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_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MUN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NT</a:t>
                      </a: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_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COUNTY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LOCK</a:t>
                      </a: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_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PHASE</a:t>
                      </a: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_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OBJECT</a:t>
                      </a: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_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SHAPE</a:t>
                      </a: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_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LENGTH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REAL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ארוך ישות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943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0082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213353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86F011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6F01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23E148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3E14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33D2C5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D2C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תאור התהליך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05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3516197474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86F011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6F01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23E148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3E14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33D2C5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D2C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תאור התהליך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81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014"/>
  <p:tag name="AS_OS" val="Microsoft Windows NT 6.2.9200.0"/>
  <p:tag name="AS_RELEASE_DATE" val="2018.03.09"/>
  <p:tag name="AS_TITLE" val="Aspose.Slides for .NET 2.0"/>
  <p:tag name="AS_VERSION" val="18.2.1"/>
</p:tagLst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35899</TotalTime>
  <Words>1402</Words>
  <Application>Microsoft Office PowerPoint</Application>
  <PresentationFormat>מסך רחב</PresentationFormat>
  <Paragraphs>485</Paragraphs>
  <Slides>40</Slides>
  <Notes>17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ערכת נושא Office</vt:lpstr>
      <vt:lpstr>1_ערכת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יובל גל (פנימי)</dc:creator>
  <cp:lastModifiedBy>Daniel Brudi</cp:lastModifiedBy>
  <cp:revision>263</cp:revision>
  <cp:lastPrinted>2019-06-17T11:46:22Z</cp:lastPrinted>
  <dcterms:created xsi:type="dcterms:W3CDTF">2018-03-01T06:23:08Z</dcterms:created>
  <dcterms:modified xsi:type="dcterms:W3CDTF">2022-02-21T13:05:05Z</dcterms:modified>
</cp:coreProperties>
</file>