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448" r:id="rId2"/>
    <p:sldId id="449" r:id="rId3"/>
    <p:sldId id="342" r:id="rId4"/>
    <p:sldId id="391" r:id="rId5"/>
    <p:sldId id="308" r:id="rId6"/>
    <p:sldId id="447" r:id="rId7"/>
    <p:sldId id="436" r:id="rId8"/>
    <p:sldId id="439" r:id="rId9"/>
    <p:sldId id="444" r:id="rId10"/>
    <p:sldId id="445" r:id="rId11"/>
    <p:sldId id="446" r:id="rId12"/>
    <p:sldId id="450" r:id="rId13"/>
    <p:sldId id="451" r:id="rId14"/>
    <p:sldId id="443" r:id="rId15"/>
  </p:sldIdLst>
  <p:sldSz cx="12192000" cy="6858000"/>
  <p:notesSz cx="6769100" cy="9906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FA40"/>
    <a:srgbClr val="33D2C5"/>
    <a:srgbClr val="F39971"/>
    <a:srgbClr val="FBB1FD"/>
    <a:srgbClr val="FF9966"/>
    <a:srgbClr val="E2F0D9"/>
    <a:srgbClr val="0066CC"/>
    <a:srgbClr val="B4C7E7"/>
    <a:srgbClr val="86F011"/>
    <a:srgbClr val="23E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1" autoAdjust="0"/>
    <p:restoredTop sz="94639" autoAdjust="0"/>
  </p:normalViewPr>
  <p:slideViewPr>
    <p:cSldViewPr snapToGrid="0">
      <p:cViewPr varScale="1">
        <p:scale>
          <a:sx n="103" d="100"/>
          <a:sy n="103" d="100"/>
        </p:scale>
        <p:origin x="99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78"/>
    </p:cViewPr>
  </p:sorterViewPr>
  <p:notesViewPr>
    <p:cSldViewPr snapToGrid="0">
      <p:cViewPr varScale="1">
        <p:scale>
          <a:sx n="85" d="100"/>
          <a:sy n="85" d="100"/>
        </p:scale>
        <p:origin x="23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47C4C8E-ED1E-46FA-ADE8-FECCD82E74B0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2CAA988-DDD9-46DC-B84E-175FFA1F0B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24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2546F1-AC35-4447-B1EB-19BE77B70D9F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493076-28FC-4856-B029-D8956466BD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77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40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1282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58795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1459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9541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5095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5387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26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114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96960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3655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9889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ile:///\\mapi_shares\MNCDB\&#1510;&#1493;&#1493;&#1514;%20&#1502;&#1497;&#1491;&#1506;\&#1488;&#1493;&#1508;&#1497;&#1512;\97B\process\97_b_process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file:///\\mapi_shares\MNCDB\&#1510;&#1493;&#1493;&#1514;%20&#1502;&#1497;&#1491;&#1506;\&#1488;&#1493;&#1508;&#1497;&#1512;\97B\process\97_b_process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\\mapi_shares\MNCDB\&#1510;&#1493;&#1493;&#1514;%20&#1502;&#1497;&#1491;&#1506;\&#1488;&#1493;&#1508;&#1497;&#1512;\97B\process\97_b_process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\\mapi_shares\MNCDB\&#1510;&#1493;&#1493;&#1514;%20&#1502;&#1497;&#1491;&#1506;\&#1488;&#1493;&#1508;&#1497;&#1512;\97B\process\97_b_process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\\mapi_shares\MNCDB\&#1510;&#1493;&#1493;&#1514;%20&#1502;&#1497;&#1491;&#1506;\&#1488;&#1493;&#1508;&#1497;&#1512;\97B\process\97_b_proces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8111" y="2021806"/>
            <a:ext cx="9529167" cy="193899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4000" b="1" dirty="0" smtClean="0">
                <a:solidFill>
                  <a:srgbClr val="002060"/>
                </a:solidFill>
              </a:rPr>
              <a:t>תיקוני 97ב</a:t>
            </a:r>
            <a:r>
              <a:rPr lang="he-IL" sz="4000" b="1" dirty="0" smtClean="0">
                <a:solidFill>
                  <a:srgbClr val="002060"/>
                </a:solidFill>
              </a:rPr>
              <a:t>'</a:t>
            </a:r>
          </a:p>
          <a:p>
            <a:pPr algn="ctr" rtl="1">
              <a:lnSpc>
                <a:spcPct val="150000"/>
              </a:lnSpc>
            </a:pPr>
            <a:r>
              <a:rPr lang="he-IL" sz="4000" b="1" dirty="0" smtClean="0">
                <a:solidFill>
                  <a:srgbClr val="002060"/>
                </a:solidFill>
              </a:rPr>
              <a:t>אפיון </a:t>
            </a:r>
            <a:r>
              <a:rPr lang="he-IL" sz="4000" b="1" dirty="0" err="1" smtClean="0">
                <a:solidFill>
                  <a:srgbClr val="002060"/>
                </a:solidFill>
              </a:rPr>
              <a:t>לבנק"ל</a:t>
            </a:r>
            <a:r>
              <a:rPr lang="he-IL" sz="4000" b="1" dirty="0" smtClean="0">
                <a:solidFill>
                  <a:srgbClr val="002060"/>
                </a:solidFill>
              </a:rPr>
              <a:t> מודרני</a:t>
            </a:r>
            <a:endParaRPr lang="he-IL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9576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53748" y="793576"/>
            <a:ext cx="1152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dirty="0" smtClean="0">
                <a:hlinkClick r:id="rId2" action="ppaction://hlinkfile"/>
              </a:rPr>
              <a:t>PDF </a:t>
            </a:r>
            <a:r>
              <a:rPr lang="he-IL" dirty="0" smtClean="0">
                <a:hlinkClick r:id="rId2" action="ppaction://hlinkfile"/>
              </a:rPr>
              <a:t> שלם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17" y="2211938"/>
            <a:ext cx="10079005" cy="2667972"/>
          </a:xfrm>
          <a:prstGeom prst="rect">
            <a:avLst/>
          </a:prstGeom>
        </p:spPr>
      </p:pic>
      <p:sp>
        <p:nvSpPr>
          <p:cNvPr id="9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057192" y="247799"/>
            <a:ext cx="6557446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פעולות מפורטות לתהליך ההסבה (4)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708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99509" y="1353413"/>
            <a:ext cx="1152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dirty="0" smtClean="0">
                <a:hlinkClick r:id="rId2" action="ppaction://hlinkfile"/>
              </a:rPr>
              <a:t>PDF </a:t>
            </a:r>
            <a:r>
              <a:rPr lang="he-IL" dirty="0" smtClean="0">
                <a:hlinkClick r:id="rId2" action="ppaction://hlinkfile"/>
              </a:rPr>
              <a:t> שלם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22" y="364990"/>
            <a:ext cx="7405994" cy="6409034"/>
          </a:xfrm>
          <a:prstGeom prst="rect">
            <a:avLst/>
          </a:prstGeom>
        </p:spPr>
      </p:pic>
      <p:sp>
        <p:nvSpPr>
          <p:cNvPr id="8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7791060" y="537048"/>
            <a:ext cx="3739601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פעולות מפורטות </a:t>
            </a:r>
          </a:p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לתהליך ההסבה (5)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950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09" y="940933"/>
            <a:ext cx="10353675" cy="5629275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חדשה-המשך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87509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870369"/>
            <a:ext cx="6820678" cy="5913088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057192" y="247799"/>
            <a:ext cx="6557446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פעולות מפורטות לתהליך ההסבה (6)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1600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7946781" y="574152"/>
            <a:ext cx="37152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בדיקת ערכים </a:t>
            </a:r>
          </a:p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חסרים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661648"/>
              </p:ext>
            </p:extLst>
          </p:nvPr>
        </p:nvGraphicFramePr>
        <p:xfrm>
          <a:off x="3479342" y="307452"/>
          <a:ext cx="4305377" cy="61337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18267">
                  <a:extLst>
                    <a:ext uri="{9D8B030D-6E8A-4147-A177-3AD203B41FA5}">
                      <a16:colId xmlns:a16="http://schemas.microsoft.com/office/drawing/2014/main" val="1843268236"/>
                    </a:ext>
                  </a:extLst>
                </a:gridCol>
                <a:gridCol w="1049952">
                  <a:extLst>
                    <a:ext uri="{9D8B030D-6E8A-4147-A177-3AD203B41FA5}">
                      <a16:colId xmlns:a16="http://schemas.microsoft.com/office/drawing/2014/main" val="75662866"/>
                    </a:ext>
                  </a:extLst>
                </a:gridCol>
                <a:gridCol w="1537158">
                  <a:extLst>
                    <a:ext uri="{9D8B030D-6E8A-4147-A177-3AD203B41FA5}">
                      <a16:colId xmlns:a16="http://schemas.microsoft.com/office/drawing/2014/main" val="1724565766"/>
                    </a:ext>
                  </a:extLst>
                </a:gridCol>
              </a:tblGrid>
              <a:tr h="564786"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/>
                        <a:t>שדה</a:t>
                      </a:r>
                      <a:endParaRPr lang="he-I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/>
                        <a:t>כמות חסרים</a:t>
                      </a:r>
                      <a:endParaRPr lang="he-I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/>
                        <a:t>הערה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76275"/>
                  </a:ext>
                </a:extLst>
              </a:tr>
              <a:tr h="3314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cpbUniqueId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1200" dirty="0">
                          <a:effectLst/>
                        </a:rPr>
                        <a:t>1012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dirty="0" smtClean="0"/>
                        <a:t>יאוכלס</a:t>
                      </a:r>
                      <a:r>
                        <a:rPr lang="he-IL" sz="1200" baseline="0" dirty="0" smtClean="0"/>
                        <a:t> בהמשך</a:t>
                      </a:r>
                      <a:endParaRPr lang="he-IL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05686"/>
                  </a:ext>
                </a:extLst>
              </a:tr>
              <a:tr h="3079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processType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12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  <a:endParaRPr lang="he-IL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386135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mapYear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1200">
                          <a:effectLst/>
                        </a:rPr>
                        <a:t>1012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/>
                        <a:t>לא ניתן לאלכס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290192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processName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12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V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38665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geodeticNetwork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1200">
                          <a:effectLst/>
                        </a:rPr>
                        <a:t>1012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/>
                        <a:t>לא ניתן לאלכס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5479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12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V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504094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planName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12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V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1657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createDate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1200" dirty="0">
                          <a:effectLst/>
                        </a:rPr>
                        <a:t>1012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/>
                        <a:t>לא ניתן לאלכס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190320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appovalDate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1200" dirty="0">
                          <a:effectLst/>
                        </a:rPr>
                        <a:t>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V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764735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registrationDate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1200" dirty="0">
                          <a:effectLst/>
                        </a:rPr>
                        <a:t>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V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084763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updateDate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12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V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643913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surveyorLicsenseId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1200">
                          <a:effectLst/>
                        </a:rPr>
                        <a:t>1012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/>
                        <a:t>לא ניתן לאלכס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462085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dataSource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12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  <a:endParaRPr lang="he-IL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740875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geometry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1200">
                          <a:effectLst/>
                        </a:rPr>
                        <a:t>239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/>
                        <a:t>יישאר</a:t>
                      </a:r>
                      <a:r>
                        <a:rPr lang="he-IL" sz="1200" baseline="0" dirty="0" smtClean="0"/>
                        <a:t> ללא גיאומטריה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465496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blockUniqueId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12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V</a:t>
                      </a:r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159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04230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7" y="2472460"/>
            <a:ext cx="6251413" cy="4166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697" y="1319228"/>
            <a:ext cx="5442760" cy="722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6813" y="168634"/>
            <a:ext cx="9529167" cy="90159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4000" b="1" dirty="0" smtClean="0">
                <a:solidFill>
                  <a:srgbClr val="002060"/>
                </a:solidFill>
              </a:rPr>
              <a:t>רקע: הנחיית המנהל ומפת דוגמא</a:t>
            </a:r>
            <a:endParaRPr lang="he-IL" sz="4000" b="1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110" y="2741946"/>
            <a:ext cx="5442760" cy="1340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110" y="4726829"/>
            <a:ext cx="5505935" cy="106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906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-1145333" y="1334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תיקוני 97ב' בסכמה החדשה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87291"/>
              </p:ext>
            </p:extLst>
          </p:nvPr>
        </p:nvGraphicFramePr>
        <p:xfrm>
          <a:off x="1422399" y="756069"/>
          <a:ext cx="9664700" cy="5441469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316308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700469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270033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00804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סוג משתנה</a:t>
                      </a:r>
                      <a:endParaRPr lang="he-IL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 smtClean="0">
                          <a:effectLst/>
                        </a:rPr>
                        <a:t>alias)</a:t>
                      </a:r>
                      <a:r>
                        <a:rPr lang="he-IL" sz="2400" b="1" u="none" strike="noStrike" smtClean="0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 smtClean="0">
                          <a:effectLst/>
                        </a:rPr>
                        <a:t>LUT</a:t>
                      </a:r>
                      <a:r>
                        <a:rPr lang="he-IL" sz="2400" b="1" u="none" strike="noStrike" smtClean="0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cpbUniqueId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מזהה של תהליך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מזהה גוש ייחודי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processType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מסלול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mapYear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Nvarchar(50)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שם המפה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geodeticNetwork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רשת בקרה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סטטוס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Nvarchar(50)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שם תכנית מפורטת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createDate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תאריך יצירה\הגשה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51583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appovalDate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תאריך אישור המפה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59387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registrationDate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תאריך רישום הזכויות בטאבו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25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תאריך עדכון בבנק"ל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05442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surveyorLicsenseId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מס' רישיון מודד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3466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dataSource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מקור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הנתונים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55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72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8" y="427542"/>
            <a:ext cx="1090535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הגדרות בסכמה החדשה </a:t>
            </a:r>
            <a:r>
              <a:rPr lang="x-none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51058" y="1283242"/>
            <a:ext cx="2021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geodeticNetwork</a:t>
            </a:r>
          </a:p>
        </p:txBody>
      </p:sp>
      <p:sp>
        <p:nvSpPr>
          <p:cNvPr id="7" name="מלבן 6"/>
          <p:cNvSpPr/>
          <p:nvPr/>
        </p:nvSpPr>
        <p:spPr>
          <a:xfrm>
            <a:off x="2018065" y="1349802"/>
            <a:ext cx="1499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processType</a:t>
            </a:r>
          </a:p>
        </p:txBody>
      </p:sp>
      <p:sp>
        <p:nvSpPr>
          <p:cNvPr id="8" name="מלבן 7"/>
          <p:cNvSpPr/>
          <p:nvPr/>
        </p:nvSpPr>
        <p:spPr>
          <a:xfrm>
            <a:off x="6280397" y="1870907"/>
            <a:ext cx="82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status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13678"/>
              </p:ext>
            </p:extLst>
          </p:nvPr>
        </p:nvGraphicFramePr>
        <p:xfrm>
          <a:off x="617948" y="1693734"/>
          <a:ext cx="4336333" cy="327088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694199">
                  <a:extLst>
                    <a:ext uri="{9D8B030D-6E8A-4147-A177-3AD203B41FA5}">
                      <a16:colId xmlns:a16="http://schemas.microsoft.com/office/drawing/2014/main" val="1212080568"/>
                    </a:ext>
                  </a:extLst>
                </a:gridCol>
                <a:gridCol w="3642134">
                  <a:extLst>
                    <a:ext uri="{9D8B030D-6E8A-4147-A177-3AD203B41FA5}">
                      <a16:colId xmlns:a16="http://schemas.microsoft.com/office/drawing/2014/main" val="1020411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268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תכנית</a:t>
                      </a:r>
                      <a:r>
                        <a:rPr lang="he-IL" sz="1400" baseline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לצרכי רישום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854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תכנית מרחבית לצרכי רישום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680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פסק דין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294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תשריט לתיעוד גבולות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4698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5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קדסטר</a:t>
                      </a:r>
                      <a:r>
                        <a:rPr lang="he-IL" sz="1400" baseline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מבוסס קואורדינאטות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7681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6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</a:t>
                      </a:r>
                      <a:r>
                        <a:rPr lang="he-IL" sz="14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הסדר</a:t>
                      </a:r>
                      <a:r>
                        <a:rPr lang="he-IL" sz="14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לפי </a:t>
                      </a:r>
                      <a:r>
                        <a:rPr lang="he-IL" sz="14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סעיף </a:t>
                      </a:r>
                      <a:r>
                        <a:rPr lang="he-IL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97ב'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92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he-IL" sz="1400" b="0" dirty="0" smtClean="0"/>
                        <a:t>7</a:t>
                      </a:r>
                      <a:endParaRPr lang="en-US" sz="1400" b="0" dirty="0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</a:t>
                      </a:r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תצ"ר בשטח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6544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8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תיקון\עדכון</a:t>
                      </a:r>
                      <a:r>
                        <a:rPr lang="he-IL" sz="1400" baseline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בעקבות פניית ציבור בשטח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513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9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הסדר </a:t>
                      </a:r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מקרקעין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582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10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רישום </a:t>
                      </a:r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ראשון בשטח לא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4324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תצ"ר בשטח לא מסודר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423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12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תצ"ר בשטח לא מסודר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960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he-IL" sz="1400" b="0" dirty="0" smtClean="0"/>
                        <a:t>13</a:t>
                      </a:r>
                      <a:endParaRPr lang="en-US" sz="1400" b="0" dirty="0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רישום שטח וגבולות בשטח לא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498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14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תיקון\עדכון</a:t>
                      </a:r>
                      <a:r>
                        <a:rPr lang="he-IL" sz="1400" baseline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בעקבות פניית ציבור בשטח לא מוסדר</a:t>
                      </a:r>
                      <a:endParaRPr lang="en-US" sz="1400" dirty="0" smtClean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83339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03162"/>
              </p:ext>
            </p:extLst>
          </p:nvPr>
        </p:nvGraphicFramePr>
        <p:xfrm>
          <a:off x="8817428" y="1639887"/>
          <a:ext cx="2500161" cy="95250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400248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99913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רשת ישראל הישנה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רשת ישראל החדשה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רשת ישראל התקפה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00462"/>
              </p:ext>
            </p:extLst>
          </p:nvPr>
        </p:nvGraphicFramePr>
        <p:xfrm>
          <a:off x="5287622" y="2214839"/>
          <a:ext cx="2893452" cy="162115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73221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161241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בטיפול האגף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בבדיקת הממונה על המרשם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מבוטל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304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מאושר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הוטמע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1032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ctr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מוקפא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01337"/>
                  </a:ext>
                </a:extLst>
              </a:tr>
            </a:tbl>
          </a:graphicData>
        </a:graphic>
      </p:graphicFrame>
      <p:sp>
        <p:nvSpPr>
          <p:cNvPr id="12" name="מלבן 1"/>
          <p:cNvSpPr/>
          <p:nvPr/>
        </p:nvSpPr>
        <p:spPr>
          <a:xfrm>
            <a:off x="9526883" y="3434297"/>
            <a:ext cx="1381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</a:rPr>
              <a:t>dataSource</a:t>
            </a:r>
            <a:endParaRPr lang="en-US" sz="20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47112"/>
              </p:ext>
            </p:extLst>
          </p:nvPr>
        </p:nvGraphicFramePr>
        <p:xfrm>
          <a:off x="9120442" y="3789234"/>
          <a:ext cx="2052003" cy="117538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28503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723500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גליון</a:t>
                      </a:r>
                      <a:r>
                        <a:rPr lang="he-IL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שדה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פנקס שדה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he-IL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סקיצה של פקיד הסדר</a:t>
                      </a:r>
                      <a:endParaRPr lang="he-IL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889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SRV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82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524892"/>
              </p:ext>
            </p:extLst>
          </p:nvPr>
        </p:nvGraphicFramePr>
        <p:xfrm>
          <a:off x="571501" y="870369"/>
          <a:ext cx="11043138" cy="230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559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1383738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4313055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1611012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608774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60102"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שימוש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</a:t>
                      </a:r>
                      <a:r>
                        <a:rPr lang="en-US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רשומות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שם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0008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מידע קיים הכולל גיאומטריה של חלקות מקובצות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000" dirty="0" smtClean="0">
                          <a:latin typeface="+mn-lt"/>
                        </a:rPr>
                        <a:t>651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שכבה גיאוגרפית לתיקוני</a:t>
                      </a:r>
                      <a:r>
                        <a:rPr lang="he-IL" sz="10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97ב' ב-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Qlibdisplay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Tikun_Hesder_97B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GPKG layer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558139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הוספת רשומות שלא נמצאות בשכבה גיאוגרפית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2,965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כל</a:t>
                      </a:r>
                      <a:r>
                        <a:rPr lang="he-IL" sz="10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רשומות תיקוני 97 ב' (לפי חלקה) ממערכת ניהול תהליכים. 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  <a:p>
                      <a:pPr algn="r" rtl="1"/>
                      <a:r>
                        <a:rPr lang="he-IL" sz="10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נכון לתאריך 02/02/2022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hek_97b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טבלה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43441"/>
                  </a:ext>
                </a:extLst>
              </a:tr>
              <a:tr h="493614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ייבוא גיאומטריית חלקות לתיקוני 97 טבלאיים</a:t>
                      </a:r>
                      <a:r>
                        <a:rPr lang="he-IL" sz="10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ללא גיאומטריה</a:t>
                      </a:r>
                      <a:endParaRPr lang="he-IL" sz="1000" b="0" dirty="0" smtClean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1,034,540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שכבה גיאוגרפית לחלקות קיימות </a:t>
                      </a:r>
                      <a:r>
                        <a:rPr lang="he-IL" sz="10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ב-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Qlibdisplay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PARCEL_ALL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GPKG layer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922210"/>
                  </a:ext>
                </a:extLst>
              </a:tr>
              <a:tr h="501707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ייבוא גיאומטריית חלקות לתיקוני 97 טבלאיים</a:t>
                      </a:r>
                      <a:r>
                        <a:rPr lang="he-IL" sz="10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ללא גיאומטריה</a:t>
                      </a:r>
                      <a:endParaRPr lang="he-IL" sz="1000" b="0" dirty="0" smtClean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90,130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שכבה גיאוגרפית לחלקות היסטוריות </a:t>
                      </a:r>
                      <a:r>
                        <a:rPr lang="he-IL" sz="10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ב-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Qlibdisplay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  <a:p>
                      <a:pPr algn="r" rtl="1"/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PARCEL_HISTORY_HASAVA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GPKG layer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115660"/>
                  </a:ext>
                </a:extLst>
              </a:tr>
            </a:tbl>
          </a:graphicData>
        </a:graphic>
      </p:graphicFrame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רלוונטיות לעיבוד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538943" y="3981306"/>
            <a:ext cx="5148523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ממצאים והערות לפני עיבוד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904681"/>
              </p:ext>
            </p:extLst>
          </p:nvPr>
        </p:nvGraphicFramePr>
        <p:xfrm>
          <a:off x="2468874" y="4787173"/>
          <a:ext cx="9218592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9946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3638939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1089707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pPr algn="r"/>
                      <a:r>
                        <a:rPr lang="he-IL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פתרון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כל הרשומות יצורפו לטבלה/שכבה אחת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ישנם 5 רשומות</a:t>
                      </a:r>
                      <a:r>
                        <a:rPr lang="he-IL" sz="12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(פניות) שקיימות בשכבה גיאוגרפית ולא קיימות בטבלת ניהול תהליכים.</a:t>
                      </a:r>
                      <a:endParaRPr lang="en-US" sz="1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אי</a:t>
                      </a:r>
                      <a:r>
                        <a:rPr lang="he-IL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התאמה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1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כל הרשומות יצורפו לטבלה/שכבה אחת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ישנם 361 רשומות</a:t>
                      </a:r>
                      <a:r>
                        <a:rPr lang="he-IL" sz="12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(פניות) שקיימות בטבלת ניהול תהליכים ולא קיימות בשכבה גיאוגרפית.</a:t>
                      </a:r>
                      <a:endParaRPr lang="en-US" sz="1200" b="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אי התאמה</a:t>
                      </a:r>
                      <a:endParaRPr lang="en-US" sz="1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21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484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58357" y="4541637"/>
            <a:ext cx="2111939" cy="6554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Tikun_Hesder_97B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4675147" y="2057021"/>
            <a:ext cx="2726657" cy="3277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PARCEL_HISTORY_HASAVA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9398653" y="1091194"/>
            <a:ext cx="1529395" cy="655455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hek_97b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5273779" y="1008530"/>
            <a:ext cx="1529395" cy="3478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>
                <a:solidFill>
                  <a:schemeClr val="tx1"/>
                </a:solidFill>
                <a:cs typeface="Segoe UI" panose="020B0502040204020203" pitchFamily="34" charset="0"/>
              </a:rPr>
              <a:t>PARCEL_ALL</a:t>
            </a:r>
            <a:endParaRPr lang="he-IL"/>
          </a:p>
        </p:txBody>
      </p:sp>
      <p:pic>
        <p:nvPicPr>
          <p:cNvPr id="1026" name="Picture 2" descr="Datatable Icon - Download Datatable Icon 886981 | Noun Pro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09" y="1078722"/>
            <a:ext cx="418489" cy="41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S Icon - Download GIS Icon 14294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76" y="4601672"/>
            <a:ext cx="483540" cy="48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GIS Icon - Download GIS Icon 14294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723" y="1934524"/>
            <a:ext cx="483540" cy="48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GIS Icon - Download GIS Icon 14294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01" y="872838"/>
            <a:ext cx="483540" cy="48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>
            <a:stCxn id="18" idx="2"/>
            <a:endCxn id="36" idx="0"/>
          </p:cNvCxnSpPr>
          <p:nvPr/>
        </p:nvCxnSpPr>
        <p:spPr>
          <a:xfrm rot="16200000" flipH="1">
            <a:off x="7036649" y="2624644"/>
            <a:ext cx="613318" cy="18132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2"/>
            <a:endCxn id="5" idx="0"/>
          </p:cNvCxnSpPr>
          <p:nvPr/>
        </p:nvCxnSpPr>
        <p:spPr>
          <a:xfrm rot="5400000">
            <a:off x="5688156" y="1706699"/>
            <a:ext cx="70064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lus 11"/>
          <p:cNvSpPr/>
          <p:nvPr/>
        </p:nvSpPr>
        <p:spPr>
          <a:xfrm>
            <a:off x="5760982" y="1441213"/>
            <a:ext cx="249764" cy="27991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ounded Rectangle 17"/>
          <p:cNvSpPr/>
          <p:nvPr/>
        </p:nvSpPr>
        <p:spPr>
          <a:xfrm>
            <a:off x="5610478" y="2896877"/>
            <a:ext cx="1652424" cy="3277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parcels_deep</a:t>
            </a:r>
            <a:endParaRPr lang="he-IL" dirty="0"/>
          </a:p>
        </p:txBody>
      </p:sp>
      <p:cxnSp>
        <p:nvCxnSpPr>
          <p:cNvPr id="19" name="Elbow Connector 18"/>
          <p:cNvCxnSpPr>
            <a:stCxn id="5" idx="2"/>
            <a:endCxn id="18" idx="0"/>
          </p:cNvCxnSpPr>
          <p:nvPr/>
        </p:nvCxnSpPr>
        <p:spPr>
          <a:xfrm rot="16200000" flipH="1">
            <a:off x="5981519" y="2441705"/>
            <a:ext cx="512129" cy="39821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32544" y="1617416"/>
            <a:ext cx="73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cs typeface="Segoe UI" panose="020B0502040204020203" pitchFamily="34" charset="0"/>
              </a:rPr>
              <a:t>append</a:t>
            </a:r>
            <a:endParaRPr lang="he-IL" sz="1400" dirty="0"/>
          </a:p>
        </p:txBody>
      </p:sp>
      <p:pic>
        <p:nvPicPr>
          <p:cNvPr id="24" name="Picture 4" descr="GIS Icon - Download GIS Icon 14294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031" y="2741062"/>
            <a:ext cx="483540" cy="48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Elbow Connector 33"/>
          <p:cNvCxnSpPr>
            <a:stCxn id="6" idx="1"/>
            <a:endCxn id="36" idx="0"/>
          </p:cNvCxnSpPr>
          <p:nvPr/>
        </p:nvCxnSpPr>
        <p:spPr>
          <a:xfrm rot="10800000" flipV="1">
            <a:off x="8249927" y="1418922"/>
            <a:ext cx="1148726" cy="241900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263800" y="3837922"/>
            <a:ext cx="1972253" cy="463176"/>
          </a:xfrm>
          <a:prstGeom prst="roundRect">
            <a:avLst/>
          </a:prstGeom>
          <a:solidFill>
            <a:srgbClr val="FBB1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hek_97b_merged</a:t>
            </a:r>
            <a:endParaRPr lang="he-IL" dirty="0"/>
          </a:p>
        </p:txBody>
      </p:sp>
      <p:pic>
        <p:nvPicPr>
          <p:cNvPr id="37" name="Picture 4" descr="GIS Icon - Download GIS Icon 14294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968" y="3769020"/>
            <a:ext cx="483540" cy="48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8223899" y="1377549"/>
            <a:ext cx="650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cs typeface="Segoe UI" panose="020B0502040204020203" pitchFamily="34" charset="0"/>
              </a:rPr>
              <a:t>merge</a:t>
            </a:r>
            <a:endParaRPr lang="he-IL" sz="1400" dirty="0"/>
          </a:p>
        </p:txBody>
      </p:sp>
      <p:sp>
        <p:nvSpPr>
          <p:cNvPr id="47" name="Rectangle 46"/>
          <p:cNvSpPr/>
          <p:nvPr/>
        </p:nvSpPr>
        <p:spPr>
          <a:xfrm>
            <a:off x="7599493" y="3461243"/>
            <a:ext cx="650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cs typeface="Segoe UI" panose="020B0502040204020203" pitchFamily="34" charset="0"/>
              </a:rPr>
              <a:t>merge</a:t>
            </a:r>
            <a:endParaRPr lang="he-IL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8113073" y="5178907"/>
            <a:ext cx="2050277" cy="463176"/>
          </a:xfrm>
          <a:prstGeom prst="roundRect">
            <a:avLst/>
          </a:prstGeom>
          <a:solidFill>
            <a:srgbClr val="F399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hek_97b_dissolved</a:t>
            </a:r>
            <a:endParaRPr lang="he-IL" dirty="0"/>
          </a:p>
        </p:txBody>
      </p:sp>
      <p:cxnSp>
        <p:nvCxnSpPr>
          <p:cNvPr id="49" name="Elbow Connector 48"/>
          <p:cNvCxnSpPr>
            <a:stCxn id="36" idx="2"/>
            <a:endCxn id="48" idx="0"/>
          </p:cNvCxnSpPr>
          <p:nvPr/>
        </p:nvCxnSpPr>
        <p:spPr>
          <a:xfrm rot="16200000" flipH="1">
            <a:off x="8255165" y="4295859"/>
            <a:ext cx="877809" cy="8882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4" descr="GIS Icon - Download GIS Icon 14294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198" y="5158543"/>
            <a:ext cx="483540" cy="48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8223899" y="4490572"/>
            <a:ext cx="7680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cs typeface="Segoe UI" panose="020B0502040204020203" pitchFamily="34" charset="0"/>
              </a:rPr>
              <a:t>dissolve</a:t>
            </a:r>
            <a:endParaRPr lang="he-IL" sz="1400" dirty="0"/>
          </a:p>
        </p:txBody>
      </p:sp>
      <p:cxnSp>
        <p:nvCxnSpPr>
          <p:cNvPr id="74" name="Elbow Connector 73"/>
          <p:cNvCxnSpPr>
            <a:stCxn id="4" idx="0"/>
            <a:endCxn id="81" idx="3"/>
          </p:cNvCxnSpPr>
          <p:nvPr/>
        </p:nvCxnSpPr>
        <p:spPr>
          <a:xfrm rot="16200000" flipV="1">
            <a:off x="4879573" y="3706883"/>
            <a:ext cx="729877" cy="9396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8" idx="1"/>
            <a:endCxn id="4" idx="3"/>
          </p:cNvCxnSpPr>
          <p:nvPr/>
        </p:nvCxnSpPr>
        <p:spPr>
          <a:xfrm rot="10800000">
            <a:off x="6770297" y="4869365"/>
            <a:ext cx="1342777" cy="5411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3461919" y="3580172"/>
            <a:ext cx="1312776" cy="463176"/>
          </a:xfrm>
          <a:prstGeom prst="roundRect">
            <a:avLst/>
          </a:prstGeom>
          <a:solidFill>
            <a:srgbClr val="33D2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ppended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98" name="Elbow Connector 97"/>
          <p:cNvCxnSpPr>
            <a:stCxn id="81" idx="1"/>
            <a:endCxn id="105" idx="0"/>
          </p:cNvCxnSpPr>
          <p:nvPr/>
        </p:nvCxnSpPr>
        <p:spPr>
          <a:xfrm rot="10800000">
            <a:off x="1507293" y="1945558"/>
            <a:ext cx="1954626" cy="1866202"/>
          </a:xfrm>
          <a:prstGeom prst="bentConnector4">
            <a:avLst>
              <a:gd name="adj1" fmla="val 15547"/>
              <a:gd name="adj2" fmla="val 1122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800070" y="1447224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cs typeface="Segoe UI" panose="020B0502040204020203" pitchFamily="34" charset="0"/>
              </a:rPr>
              <a:t>clean</a:t>
            </a:r>
            <a:endParaRPr lang="he-IL" sz="1400" dirty="0"/>
          </a:p>
        </p:txBody>
      </p:sp>
      <p:sp>
        <p:nvSpPr>
          <p:cNvPr id="105" name="Rounded Rectangle 104"/>
          <p:cNvSpPr/>
          <p:nvPr/>
        </p:nvSpPr>
        <p:spPr>
          <a:xfrm>
            <a:off x="850905" y="1945558"/>
            <a:ext cx="1312776" cy="463176"/>
          </a:xfrm>
          <a:prstGeom prst="roundRect">
            <a:avLst/>
          </a:prstGeom>
          <a:solidFill>
            <a:srgbClr val="33D2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Appended</a:t>
            </a:r>
            <a:endParaRPr lang="he-IL" dirty="0"/>
          </a:p>
        </p:txBody>
      </p:sp>
      <p:pic>
        <p:nvPicPr>
          <p:cNvPr id="68" name="Picture 8" descr="broom Icon - Download broom Icon 667044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118" y="1287966"/>
            <a:ext cx="378952" cy="37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2" descr="Font,Line,Symbol,Calligraphy,Black-and-white,Line art,Logo,Illustration  #101395 - Free Icon Library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40404">
                  <a:alpha val="5490"/>
                </a:srgbClr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509" y="3207391"/>
            <a:ext cx="318895" cy="3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1052482" y="288135"/>
            <a:ext cx="10225355" cy="465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תרשים כללי של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תהליך ההסבה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404216" y="5782435"/>
            <a:ext cx="125505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cs typeface="Segoe UI" panose="020B0502040204020203" pitchFamily="34" charset="0"/>
              </a:rPr>
              <a:t>                </a:t>
            </a:r>
            <a:endParaRPr lang="he-IL" sz="1400" dirty="0"/>
          </a:p>
        </p:txBody>
      </p:sp>
      <p:pic>
        <p:nvPicPr>
          <p:cNvPr id="120" name="Picture 4" descr="GIS Icon - Download GIS Icon 14294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43" y="3157243"/>
            <a:ext cx="483540" cy="48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Elbow Connector 123"/>
          <p:cNvCxnSpPr>
            <a:stCxn id="105" idx="2"/>
            <a:endCxn id="130" idx="0"/>
          </p:cNvCxnSpPr>
          <p:nvPr/>
        </p:nvCxnSpPr>
        <p:spPr>
          <a:xfrm rot="5400000">
            <a:off x="-242318" y="3660883"/>
            <a:ext cx="3001761" cy="49746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05" idx="2"/>
            <a:endCxn id="131" idx="0"/>
          </p:cNvCxnSpPr>
          <p:nvPr/>
        </p:nvCxnSpPr>
        <p:spPr>
          <a:xfrm rot="16200000" flipH="1">
            <a:off x="1066857" y="2849170"/>
            <a:ext cx="1797722" cy="9168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353442" y="5410495"/>
            <a:ext cx="1312776" cy="463176"/>
          </a:xfrm>
          <a:prstGeom prst="roundRect">
            <a:avLst/>
          </a:prstGeom>
          <a:solidFill>
            <a:srgbClr val="63FA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csv output</a:t>
            </a:r>
            <a:endParaRPr lang="he-IL" dirty="0"/>
          </a:p>
        </p:txBody>
      </p:sp>
      <p:sp>
        <p:nvSpPr>
          <p:cNvPr id="131" name="Rounded Rectangle 130"/>
          <p:cNvSpPr/>
          <p:nvPr/>
        </p:nvSpPr>
        <p:spPr>
          <a:xfrm>
            <a:off x="1691555" y="4206456"/>
            <a:ext cx="1465176" cy="463176"/>
          </a:xfrm>
          <a:prstGeom prst="roundRect">
            <a:avLst/>
          </a:prstGeom>
          <a:solidFill>
            <a:srgbClr val="63FA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gpkg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 output</a:t>
            </a:r>
            <a:endParaRPr lang="he-IL" dirty="0"/>
          </a:p>
        </p:txBody>
      </p:sp>
      <p:pic>
        <p:nvPicPr>
          <p:cNvPr id="144" name="Picture 4" descr="GIS Icon - Download GIS Icon 14294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16" y="1925193"/>
            <a:ext cx="483540" cy="48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 148"/>
          <p:cNvSpPr/>
          <p:nvPr/>
        </p:nvSpPr>
        <p:spPr>
          <a:xfrm>
            <a:off x="913249" y="2724770"/>
            <a:ext cx="662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cs typeface="Segoe UI" panose="020B0502040204020203" pitchFamily="34" charset="0"/>
              </a:rPr>
              <a:t>export</a:t>
            </a:r>
            <a:endParaRPr lang="he-IL" sz="1400" dirty="0"/>
          </a:p>
        </p:txBody>
      </p:sp>
      <p:sp>
        <p:nvSpPr>
          <p:cNvPr id="153" name="Rectangle 152"/>
          <p:cNvSpPr/>
          <p:nvPr/>
        </p:nvSpPr>
        <p:spPr>
          <a:xfrm>
            <a:off x="6720661" y="4535665"/>
            <a:ext cx="73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cs typeface="Segoe UI" panose="020B0502040204020203" pitchFamily="34" charset="0"/>
              </a:rPr>
              <a:t>append</a:t>
            </a:r>
            <a:endParaRPr lang="he-IL" sz="1400" dirty="0"/>
          </a:p>
        </p:txBody>
      </p:sp>
      <p:pic>
        <p:nvPicPr>
          <p:cNvPr id="122" name="Picture 2" descr="Datatable Icon - Download Datatable Icon 886981 | Noun Pro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565" y="5341010"/>
            <a:ext cx="418489" cy="41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4" descr="GIS Icon - Download GIS Icon 14294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07" y="4248802"/>
            <a:ext cx="483540" cy="48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Plus 197"/>
          <p:cNvSpPr/>
          <p:nvPr/>
        </p:nvSpPr>
        <p:spPr>
          <a:xfrm>
            <a:off x="7460726" y="5100411"/>
            <a:ext cx="249764" cy="27991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0376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057192" y="247799"/>
            <a:ext cx="6557446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פעולות מפורטות לתהליך ההסבה (1)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88" y="371039"/>
            <a:ext cx="2819400" cy="1583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53748" y="793576"/>
            <a:ext cx="1152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dirty="0" smtClean="0">
                <a:hlinkClick r:id="rId3" action="ppaction://hlinkfile"/>
              </a:rPr>
              <a:t>PDF </a:t>
            </a:r>
            <a:r>
              <a:rPr lang="he-IL" dirty="0" smtClean="0">
                <a:hlinkClick r:id="rId3" action="ppaction://hlinkfile"/>
              </a:rPr>
              <a:t> שלם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0" y="1283993"/>
            <a:ext cx="7232974" cy="545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4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53748" y="793576"/>
            <a:ext cx="1152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dirty="0" smtClean="0">
                <a:hlinkClick r:id="rId2" action="ppaction://hlinkfile"/>
              </a:rPr>
              <a:t>PDF </a:t>
            </a:r>
            <a:r>
              <a:rPr lang="he-IL" dirty="0" smtClean="0">
                <a:hlinkClick r:id="rId2" action="ppaction://hlinkfile"/>
              </a:rPr>
              <a:t> שלם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26" y="2448315"/>
            <a:ext cx="11442061" cy="2216992"/>
          </a:xfrm>
          <a:prstGeom prst="rect">
            <a:avLst/>
          </a:prstGeom>
        </p:spPr>
      </p:pic>
      <p:sp>
        <p:nvSpPr>
          <p:cNvPr id="8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057192" y="247799"/>
            <a:ext cx="6557446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פעולות מפורטות לתהליך ההסבה (2)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70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61658" y="793576"/>
            <a:ext cx="1152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dirty="0" smtClean="0">
                <a:hlinkClick r:id="rId2" action="ppaction://hlinkfile"/>
              </a:rPr>
              <a:t>PDF </a:t>
            </a:r>
            <a:r>
              <a:rPr lang="he-IL" dirty="0" smtClean="0">
                <a:hlinkClick r:id="rId2" action="ppaction://hlinkfile"/>
              </a:rPr>
              <a:t> שלם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870" y="793576"/>
            <a:ext cx="8508829" cy="5879256"/>
          </a:xfrm>
          <a:prstGeom prst="rect">
            <a:avLst/>
          </a:prstGeom>
        </p:spPr>
      </p:pic>
      <p:sp>
        <p:nvSpPr>
          <p:cNvPr id="7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057192" y="247799"/>
            <a:ext cx="6557446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פעולות מפורטות לתהליך ההסבה (3)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5659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014"/>
  <p:tag name="AS_OS" val="Microsoft Windows NT 6.2.9200.0"/>
  <p:tag name="AS_RELEASE_DATE" val="2018.03.09"/>
  <p:tag name="AS_TITLE" val="Aspose.Slides for .NET 2.0"/>
  <p:tag name="AS_VERSION" val="18.2.1"/>
</p:tagLst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22294</TotalTime>
  <Words>535</Words>
  <Application>Microsoft Office PowerPoint</Application>
  <PresentationFormat>Widescreen</PresentationFormat>
  <Paragraphs>252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יובל גל (פנימי)</dc:creator>
  <cp:lastModifiedBy>אופיר מזור</cp:lastModifiedBy>
  <cp:revision>299</cp:revision>
  <cp:lastPrinted>2019-06-17T11:46:22Z</cp:lastPrinted>
  <dcterms:created xsi:type="dcterms:W3CDTF">2018-03-01T06:23:08Z</dcterms:created>
  <dcterms:modified xsi:type="dcterms:W3CDTF">2022-03-14T05:20:43Z</dcterms:modified>
</cp:coreProperties>
</file>