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כ"ז/תמוז/תשפ"ב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il/BlobFolder/dynamiccollectorresultitem/dg-d06/he/DG_DG-DirectiveChapterD-D0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v.il/blobFolder/generalpage/links-to-hanit-specifications/he/hanit1.3.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נקודות גבול חלקות בתהליך - סכמה חדשה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נקודות גבול </a:t>
            </a:r>
            <a:r>
              <a:rPr lang="he-IL" sz="3600" dirty="0" smtClean="0">
                <a:solidFill>
                  <a:srgbClr val="002060"/>
                </a:solidFill>
              </a:rPr>
              <a:t>חלקות בתהליך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20903"/>
              </p:ext>
            </p:extLst>
          </p:nvPr>
        </p:nvGraphicFramePr>
        <p:xfrm>
          <a:off x="963386" y="933348"/>
          <a:ext cx="10599575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מזהה של נקודת גבול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נקודה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IsControlBorder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נקודת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בקרה כנקודת גבול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סיווג נקודה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SourceCode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 נקודה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MarkCode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אופן סימון בשטח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בקרה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סטאטוס של נקודת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גבול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Is3D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נקודה</a:t>
                      </a:r>
                      <a:r>
                        <a:rPr lang="he-IL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דו-ממדית או תלת-ממדית</a:t>
                      </a:r>
                      <a:endParaRPr lang="en-US" sz="16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Connected3DParcelsIds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חלקות תלת ממדיות קשורות</a:t>
                      </a:r>
                      <a:endParaRPr lang="he-IL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57842"/>
            <a:ext cx="2065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cs typeface="Arial"/>
              </a:rPr>
              <a:t>G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/>
              </a:rPr>
              <a:t>eodeticNetwork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042031" y="838935"/>
            <a:ext cx="1292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cs typeface="Arial"/>
              </a:rPr>
              <a:t>M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/>
              </a:rPr>
              <a:t>arkCode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784931" y="115826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/>
              </a:rPr>
              <a:t>Class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72835"/>
              </p:ext>
            </p:extLst>
          </p:nvPr>
        </p:nvGraphicFramePr>
        <p:xfrm>
          <a:off x="623082" y="1304566"/>
          <a:ext cx="2114208" cy="36976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461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1775747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ידוע או לא סומן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448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ברזל זוויות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ברזל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עוגן</a:t>
                      </a:r>
                      <a:r>
                        <a:rPr lang="he-IL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קרקע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מסמרת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מסמרת ברזל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מסמרת נחושת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גל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אבנים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יתד עץ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963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סימן צבע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4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זווית צלובה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1785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זווית שסועה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45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בולט (בורג)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492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חקיק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327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פטריה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1705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ברזל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עגול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63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09236" y="1614487"/>
          <a:ext cx="240835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 ידוע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73500" y="1649932"/>
          <a:ext cx="3665807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87640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317816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הנקודה קשורה רק לנקודות בסיווג 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איתור ומדידת נקודה מקורית או תואמת בשטח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שחזור נקודה שלא נמצאה בשטח 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שחזור חלקי, נתונים </a:t>
                      </a:r>
                      <a:r>
                        <a:rPr lang="he-IL" sz="1400" dirty="0" err="1" smtClean="0"/>
                        <a:t>מהבנק"ל</a:t>
                      </a:r>
                      <a:r>
                        <a:rPr lang="he-IL" sz="1400" dirty="0" smtClean="0"/>
                        <a:t> או גרפיים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12" name="מלבן 1"/>
          <p:cNvSpPr/>
          <p:nvPr/>
        </p:nvSpPr>
        <p:spPr>
          <a:xfrm>
            <a:off x="9310977" y="2953100"/>
            <a:ext cx="1470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/>
                <a:cs typeface="Arial"/>
              </a:rPr>
              <a:t>S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/>
              </a:rPr>
              <a:t>ourceCode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454366" y="3444591"/>
          <a:ext cx="3145140" cy="273558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03502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64163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</a:t>
                      </a:r>
                      <a:r>
                        <a:rPr lang="he-IL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ידוע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חישובים אנליטיים (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(COGO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</a:t>
                      </a:r>
                      <a:r>
                        <a:rPr lang="he-IL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של מפת מודד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 של תצלום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113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 של מפה עם עדכון גרפי חלקי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708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פוטוגרמטריה ספרתית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190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בנק"ל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652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בנג"ל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819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מדידה במשיחה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מדידה קוטבית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3528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מדידה </a:t>
                      </a:r>
                      <a:r>
                        <a:rPr lang="he-IL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לווינית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318"/>
                  </a:ext>
                </a:extLst>
              </a:tr>
            </a:tbl>
          </a:graphicData>
        </a:graphic>
      </p:graphicFrame>
      <p:sp>
        <p:nvSpPr>
          <p:cNvPr id="11" name="מלבן 1"/>
          <p:cNvSpPr/>
          <p:nvPr/>
        </p:nvSpPr>
        <p:spPr>
          <a:xfrm>
            <a:off x="5251411" y="3392323"/>
            <a:ext cx="1871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000" b="1" dirty="0" smtClean="0"/>
              <a:t>IsControlBorder</a:t>
            </a:r>
            <a:endParaRPr lang="en-US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7857"/>
              </p:ext>
            </p:extLst>
          </p:nvPr>
        </p:nvGraphicFramePr>
        <p:xfrm>
          <a:off x="5264111" y="3765907"/>
          <a:ext cx="1796967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9607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3008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כן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4771" y="1413581"/>
            <a:ext cx="180874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hlinkClick r:id="rId3"/>
              </a:rPr>
              <a:t>בהתאם להנחיית המנהל ד1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257" y="1055166"/>
            <a:ext cx="27618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hlinkClick r:id="rId4"/>
              </a:rPr>
              <a:t>בהתאם למפרט חנית 1.3 (נספח א' סעיף 7)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6" name="TextBox 15">
            <a:hlinkClick r:id="rId4"/>
          </p:cNvPr>
          <p:cNvSpPr txBox="1"/>
          <p:nvPr/>
        </p:nvSpPr>
        <p:spPr>
          <a:xfrm>
            <a:off x="8631929" y="3210301"/>
            <a:ext cx="27618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hlinkClick r:id="rId4"/>
              </a:rPr>
              <a:t>בהתאם למפרט חנית 1.3 (נספח א' סעיף 8)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7" name="מלבן 1"/>
          <p:cNvSpPr/>
          <p:nvPr/>
        </p:nvSpPr>
        <p:spPr>
          <a:xfrm>
            <a:off x="5746660" y="4977813"/>
            <a:ext cx="64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/>
              </a:rPr>
              <a:t>Is3D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251411" y="5315307"/>
          <a:ext cx="1796967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9607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3008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2D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3D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9025" y="412619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PointStatus</a:t>
            </a:r>
            <a:endParaRPr lang="he-IL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05791"/>
              </p:ext>
            </p:extLst>
          </p:nvPr>
        </p:nvGraphicFramePr>
        <p:xfrm>
          <a:off x="3134075" y="4445644"/>
          <a:ext cx="1796967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9607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3008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ישנה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חדשה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107212" y="5170174"/>
            <a:ext cx="18261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 fontAlgn="b"/>
            <a:r>
              <a:rPr lang="he-IL" sz="1050" dirty="0" smtClean="0">
                <a:latin typeface="Arial" panose="020B0604020202020204" pitchFamily="34" charset="0"/>
              </a:rPr>
              <a:t>*ערכי </a:t>
            </a:r>
            <a:r>
              <a:rPr lang="en-US" sz="1050" dirty="0" smtClean="0">
                <a:latin typeface="Arial" panose="020B0604020202020204" pitchFamily="34" charset="0"/>
              </a:rPr>
              <a:t>null</a:t>
            </a:r>
            <a:r>
              <a:rPr lang="he-IL" sz="1050" dirty="0" smtClean="0">
                <a:latin typeface="Arial" panose="020B0604020202020204" pitchFamily="34" charset="0"/>
              </a:rPr>
              <a:t> ו-2 </a:t>
            </a:r>
            <a:r>
              <a:rPr lang="he-IL" sz="1050" dirty="0" err="1">
                <a:latin typeface="Arial" panose="020B0604020202020204" pitchFamily="34" charset="0"/>
              </a:rPr>
              <a:t>ישארו</a:t>
            </a:r>
            <a:r>
              <a:rPr lang="he-IL" sz="1050" dirty="0">
                <a:latin typeface="Arial" panose="020B0604020202020204" pitchFamily="34" charset="0"/>
              </a:rPr>
              <a:t> </a:t>
            </a:r>
            <a:r>
              <a:rPr lang="he-IL" sz="1050" dirty="0" smtClean="0">
                <a:latin typeface="Arial" panose="020B0604020202020204" pitchFamily="34" charset="0"/>
              </a:rPr>
              <a:t>כפי שהם </a:t>
            </a:r>
          </a:p>
          <a:p>
            <a:pPr algn="r" rtl="1" fontAlgn="b"/>
            <a:r>
              <a:rPr lang="he-IL" sz="1050" dirty="0" smtClean="0">
                <a:latin typeface="Arial" panose="020B0604020202020204" pitchFamily="34" charset="0"/>
              </a:rPr>
              <a:t> עד להחלטה אחרת</a:t>
            </a:r>
            <a:endParaRPr lang="he-IL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998694"/>
              </p:ext>
            </p:extLst>
          </p:nvPr>
        </p:nvGraphicFramePr>
        <p:xfrm>
          <a:off x="1271848" y="1327569"/>
          <a:ext cx="10095894" cy="222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33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169017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52089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423597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274759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34593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6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רשומות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2,603,110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נקודות הגבול שבתהליך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נקודות גבול בתהליך</a:t>
                      </a:r>
                      <a:endParaRPr lang="he-IL" sz="16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Points_InProcess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4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Points_InProcess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עבור שדה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IsControlBorder</a:t>
                      </a:r>
                      <a:endParaRPr lang="he-IL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28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532,541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נקודות הבקרה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נקודות בקרה</a:t>
                      </a:r>
                      <a:endParaRPr lang="he-IL" sz="16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CONTROL_POINTS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layer=CONTROL_POINTS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ניקוי נתונים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325" y="3536820"/>
            <a:ext cx="11050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הסרת נקודות אשר נכנסו </a:t>
            </a:r>
            <a:r>
              <a:rPr lang="he-IL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לבנק"ל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על ידי </a:t>
            </a:r>
            <a:r>
              <a:rPr lang="he-IL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תצ"ר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עם מספרי אליפסה לא תקינים. </a:t>
            </a: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תכניות מעל 4000 הינן </a:t>
            </a:r>
            <a:r>
              <a:rPr lang="he-IL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תצר"ים</a:t>
            </a: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 פיקטיביות שיצרנו </a:t>
            </a:r>
            <a:r>
              <a:rPr lang="he-IL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בבנק"ל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r" rtl="1"/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כל </a:t>
            </a: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התכניות הנ"ל שייכות להיסטוריה של גושי א' (55,000) ומעלה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מאחר </a:t>
            </a: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ואין הנחיה למודד לבצע פעולת העברה בגושים 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אלו וכדי </a:t>
            </a: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לשמור היסטוריה 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יצרו את </a:t>
            </a:r>
            <a:r>
              <a:rPr lang="he-IL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התצ"רים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בצורה פיקטיבית.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9738" y="1328404"/>
            <a:ext cx="76189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עבודה רק עם שדות שרלוונטיים לתהליך (והסרת השאר):</a:t>
            </a:r>
          </a:p>
          <a:p>
            <a:pPr algn="r" rtl="1"/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algn="r" rtl="1"/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שדות עיבוד לנקודות גבול בתהליך: </a:t>
            </a:r>
          </a:p>
          <a:p>
            <a:r>
              <a:rPr lang="he-IL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'POINT_NAME', 'CADASTER_PROCESS', 'ACCURACY', 'SOURCE_CODE', 'MARK_CODE',</a:t>
            </a:r>
          </a:p>
          <a:p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'INSERTDATE', 'TALAR_NUM',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‘ENTITY_STATE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’, 'geometry‘</a:t>
            </a:r>
          </a:p>
          <a:p>
            <a:endParaRPr lang="en-US" sz="14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algn="r" rtl="1"/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שדות עיבוד נקודות בקרה:  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'geometry‘</a:t>
            </a:r>
          </a:p>
          <a:p>
            <a:pPr algn="r" rtl="1"/>
            <a:endParaRPr lang="he-IL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22207"/>
              </p:ext>
            </p:extLst>
          </p:nvPr>
        </p:nvGraphicFramePr>
        <p:xfrm>
          <a:off x="673331" y="1260360"/>
          <a:ext cx="10680471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 smtClean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PointUniqueID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רץ, החל מ-1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PointName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בהתאם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לשדה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POINT_NAME</a:t>
                      </a:r>
                      <a:r>
                        <a:rPr lang="he-IL" sz="1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מ-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Points_InProcess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IsControlBorder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הצלבה גיאוגרפית של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Points_InProcess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שכבת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CONTROL_POINTS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(נקודות בקרה)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המרת ערכים קיימים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לפי אפיון חדש של 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המרת ערכים קיימים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SOURCE_CODE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לפי אפיון חדש של 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SourceCode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המרת ערכים קיימים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MARK_CODE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לפי אפיון חדש של 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MarkCode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שנה מתאריך בשדה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INSERTDATE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קיים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Is3D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כולם יקבלו ערך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Connected3DParcelsIds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כולם יקבלו ערך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PointStatus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בהתאם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ENTITY_STATE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מ-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Points_InProcess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תוצאות וכמויות</a:t>
            </a:r>
            <a:endParaRPr lang="he-IL" sz="36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03197"/>
              </p:ext>
            </p:extLst>
          </p:nvPr>
        </p:nvGraphicFramePr>
        <p:xfrm>
          <a:off x="9193873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IsControlBorder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he-IL" sz="1200" b="0" dirty="0" smtClean="0"/>
                        <a:t>2439591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he-IL" sz="1200" b="0" dirty="0" smtClean="0"/>
                        <a:t>  11047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66984"/>
              </p:ext>
            </p:extLst>
          </p:nvPr>
        </p:nvGraphicFramePr>
        <p:xfrm>
          <a:off x="9193874" y="3236366"/>
          <a:ext cx="2284615" cy="182680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Class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200" b="0" dirty="0" smtClean="0"/>
                        <a:t>1659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200" b="0" dirty="0" smtClean="0"/>
                        <a:t>311191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200" b="0" dirty="0" smtClean="0"/>
                        <a:t>946927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200" b="0" dirty="0" smtClean="0"/>
                        <a:t>1190861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04081"/>
              </p:ext>
            </p:extLst>
          </p:nvPr>
        </p:nvGraphicFramePr>
        <p:xfrm>
          <a:off x="6411882" y="1218796"/>
          <a:ext cx="2284615" cy="435707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SourceCode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640653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1428700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35243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3475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51936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5123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53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663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272959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16317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8393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16715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3228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5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2443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0909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</a:rPr>
                        <a:t>3555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4131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40280"/>
              </p:ext>
            </p:extLst>
          </p:nvPr>
        </p:nvGraphicFramePr>
        <p:xfrm>
          <a:off x="3878578" y="415641"/>
          <a:ext cx="2284615" cy="5993476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49867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MarkCode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452569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53157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3749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434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13562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51232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5728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6630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16317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167156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25009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582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147627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09093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41312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49146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8888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80553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3570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1592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592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54836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1714372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03938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5616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30579"/>
              </p:ext>
            </p:extLst>
          </p:nvPr>
        </p:nvGraphicFramePr>
        <p:xfrm>
          <a:off x="1257991" y="1218796"/>
          <a:ext cx="2284615" cy="182680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GeodeticNetwork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149679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1099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2299860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149679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51036"/>
              </p:ext>
            </p:extLst>
          </p:nvPr>
        </p:nvGraphicFramePr>
        <p:xfrm>
          <a:off x="1257991" y="3584504"/>
          <a:ext cx="2284615" cy="182680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Class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859499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effectLst/>
                          <a:latin typeface="+mn-lt"/>
                        </a:rPr>
                        <a:t>1396122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45338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149679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651</Words>
  <Application>Microsoft Office PowerPoint</Application>
  <PresentationFormat>Widescreen</PresentationFormat>
  <Paragraphs>313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31</cp:revision>
  <dcterms:created xsi:type="dcterms:W3CDTF">2022-07-17T09:48:46Z</dcterms:created>
  <dcterms:modified xsi:type="dcterms:W3CDTF">2022-07-26T13:21:12Z</dcterms:modified>
</cp:coreProperties>
</file>