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342" r:id="rId3"/>
    <p:sldId id="391" r:id="rId4"/>
    <p:sldId id="380" r:id="rId5"/>
    <p:sldId id="308" r:id="rId6"/>
    <p:sldId id="264" r:id="rId7"/>
    <p:sldId id="265" r:id="rId8"/>
  </p:sldIdLst>
  <p:sldSz cx="12192000" cy="6858000"/>
  <p:notesSz cx="6769100" cy="9906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E2F0D9"/>
    <a:srgbClr val="0066CC"/>
    <a:srgbClr val="B4C7E7"/>
    <a:srgbClr val="86F011"/>
    <a:srgbClr val="23E148"/>
    <a:srgbClr val="33D2C5"/>
    <a:srgbClr val="4472C4"/>
    <a:srgbClr val="FFC000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סגנון בהיר 3 - הדגשה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סגנון ביניים 4 - הדגשה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B1032C-EA38-4F05-BA0D-38AFFFC7BED3}" styleName="סגנון בהיר 3 - הדגשה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71" autoAdjust="0"/>
    <p:restoredTop sz="94639" autoAdjust="0"/>
  </p:normalViewPr>
  <p:slideViewPr>
    <p:cSldViewPr snapToGrid="0">
      <p:cViewPr varScale="1">
        <p:scale>
          <a:sx n="108" d="100"/>
          <a:sy n="108" d="100"/>
        </p:scale>
        <p:origin x="798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78"/>
    </p:cViewPr>
  </p:sorterViewPr>
  <p:notesViewPr>
    <p:cSldViewPr snapToGrid="0">
      <p:cViewPr varScale="1">
        <p:scale>
          <a:sx n="85" d="100"/>
          <a:sy n="85" d="100"/>
        </p:scale>
        <p:origin x="231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35823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67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47C4C8E-ED1E-46FA-ADE8-FECCD82E74B0}" type="datetimeFigureOut">
              <a:rPr lang="he-IL" smtClean="0"/>
              <a:t>י"ט/טבת/תשפ"ג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35823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67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2CAA988-DDD9-46DC-B84E-175FFA1F0B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82467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35823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67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42546F1-AC35-4447-B1EB-19BE77B70D9F}" type="datetimeFigureOut">
              <a:rPr lang="he-IL" smtClean="0"/>
              <a:t>י"ט/טבת/תשפ"ג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412750" y="123825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76910" y="4767262"/>
            <a:ext cx="5415280" cy="3900488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35823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67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6493076-28FC-4856-B029-D8956466BD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8774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493076-28FC-4856-B029-D8956466BD07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6181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93076-28FC-4856-B029-D8956466BD07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6408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י"ט/טבת/תשפ"ג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12824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י"ט/טבת/תשפ"ג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587951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י"ט/טבת/תשפ"ג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314598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י"ט/טבת/תשפ"ג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99541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י"ט/טבת/תשפ"ג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250957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י"ט/טבת/תשפ"ג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253872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י"ט/טבת/תשפ"ג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52627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י"ט/טבת/תשפ"ג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61147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י"ט/טבת/תשפ"ג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969604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י"ט/טבת/תשפ"ג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436551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י"ט/טבת/תשפ"ג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098897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F87CD-148B-4E7A-85EE-645F5406764B}" type="datetimeFigureOut">
              <a:rPr lang="he-IL" smtClean="0"/>
              <a:t>י"ט/טבת/תשפ"ג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6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1416" y="2209468"/>
            <a:ext cx="9529167" cy="1824923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he-IL" sz="4000" b="1" dirty="0">
                <a:solidFill>
                  <a:srgbClr val="002060"/>
                </a:solidFill>
              </a:rPr>
              <a:t>גבולות </a:t>
            </a:r>
            <a:r>
              <a:rPr lang="he-IL" sz="4000" b="1" dirty="0" err="1">
                <a:solidFill>
                  <a:srgbClr val="002060"/>
                </a:solidFill>
              </a:rPr>
              <a:t>קדסטר</a:t>
            </a:r>
            <a:r>
              <a:rPr lang="he-IL" sz="4000" b="1" dirty="0">
                <a:solidFill>
                  <a:srgbClr val="002060"/>
                </a:solidFill>
              </a:rPr>
              <a:t> מבוסס קואורדינטות (</a:t>
            </a:r>
            <a:r>
              <a:rPr lang="he-IL" sz="4000" b="1" dirty="0" err="1">
                <a:solidFill>
                  <a:srgbClr val="002060"/>
                </a:solidFill>
              </a:rPr>
              <a:t>קמ"ק</a:t>
            </a:r>
            <a:r>
              <a:rPr lang="he-IL" sz="4000" b="1" dirty="0">
                <a:solidFill>
                  <a:srgbClr val="002060"/>
                </a:solidFill>
              </a:rPr>
              <a:t>)</a:t>
            </a:r>
          </a:p>
          <a:p>
            <a:pPr algn="ctr" rtl="1">
              <a:lnSpc>
                <a:spcPct val="150000"/>
              </a:lnSpc>
            </a:pPr>
            <a:r>
              <a:rPr lang="he-IL" sz="4000" b="1" dirty="0">
                <a:solidFill>
                  <a:srgbClr val="002060"/>
                </a:solidFill>
              </a:rPr>
              <a:t>סכמה חדשה</a:t>
            </a: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486911"/>
            <a:ext cx="54483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9219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מבנה טבלת גבולות </a:t>
            </a:r>
            <a:r>
              <a:rPr lang="he-IL" sz="36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קמ"ק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בסכמה החדשה</a:t>
            </a:r>
          </a:p>
        </p:txBody>
      </p:sp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990244"/>
              </p:ext>
            </p:extLst>
          </p:nvPr>
        </p:nvGraphicFramePr>
        <p:xfrm>
          <a:off x="1564903" y="1326084"/>
          <a:ext cx="9664700" cy="3995605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3163088">
                  <a:extLst>
                    <a:ext uri="{9D8B030D-6E8A-4147-A177-3AD203B41FA5}">
                      <a16:colId xmlns:a16="http://schemas.microsoft.com/office/drawing/2014/main" val="470070975"/>
                    </a:ext>
                  </a:extLst>
                </a:gridCol>
                <a:gridCol w="1700469">
                  <a:extLst>
                    <a:ext uri="{9D8B030D-6E8A-4147-A177-3AD203B41FA5}">
                      <a16:colId xmlns:a16="http://schemas.microsoft.com/office/drawing/2014/main" val="626239649"/>
                    </a:ext>
                  </a:extLst>
                </a:gridCol>
                <a:gridCol w="2700339">
                  <a:extLst>
                    <a:ext uri="{9D8B030D-6E8A-4147-A177-3AD203B41FA5}">
                      <a16:colId xmlns:a16="http://schemas.microsoft.com/office/drawing/2014/main" val="1248752082"/>
                    </a:ext>
                  </a:extLst>
                </a:gridCol>
                <a:gridCol w="2100804">
                  <a:extLst>
                    <a:ext uri="{9D8B030D-6E8A-4147-A177-3AD203B41FA5}">
                      <a16:colId xmlns:a16="http://schemas.microsoft.com/office/drawing/2014/main" val="4035399686"/>
                    </a:ext>
                  </a:extLst>
                </a:gridCol>
              </a:tblGrid>
              <a:tr h="38094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 dirty="0">
                          <a:effectLst/>
                        </a:rPr>
                        <a:t>שם השדה</a:t>
                      </a:r>
                      <a:endParaRPr lang="he-I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>
                          <a:effectLst/>
                        </a:rPr>
                        <a:t>סוג משתנה</a:t>
                      </a:r>
                      <a:endParaRPr lang="he-IL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>
                          <a:effectLst/>
                        </a:rPr>
                        <a:t>כינוי </a:t>
                      </a:r>
                      <a:r>
                        <a:rPr lang="en-US" sz="2400" b="1" u="none" strike="noStrike">
                          <a:effectLst/>
                        </a:rPr>
                        <a:t>alias)</a:t>
                      </a:r>
                      <a:r>
                        <a:rPr lang="he-IL" sz="2400" b="1" u="none" strike="noStrike">
                          <a:effectLst/>
                        </a:rPr>
                        <a:t>)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>
                          <a:effectLst/>
                        </a:rPr>
                        <a:t>האם קיים </a:t>
                      </a:r>
                      <a:r>
                        <a:rPr lang="en-US" sz="2400" b="1" u="none" strike="noStrike">
                          <a:effectLst/>
                        </a:rPr>
                        <a:t>LUT</a:t>
                      </a:r>
                      <a:r>
                        <a:rPr lang="he-IL" sz="2400" b="1" u="none" strike="noStrike">
                          <a:effectLst/>
                        </a:rPr>
                        <a:t> ?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129973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CPBUniqueID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מספר מזהה לתהליך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46888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BlockUniqueID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מספר מזהה לגוש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0814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ProcessType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סוג תהליך </a:t>
                      </a:r>
                      <a:r>
                        <a:rPr lang="he-I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קדסטרי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כן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75521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MapYear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שנת תכנית/מדידה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540853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ProcessName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שם תהליך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10696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GeodeticNetwork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רשת הבקרה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כן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55446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סטאטוס התהליך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כן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110420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שם תכנית תכנונית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72151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SurveyorLicenseID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מספר </a:t>
                      </a:r>
                      <a:r>
                        <a:rPr lang="he-I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רשיון</a:t>
                      </a: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מודד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612290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DataSource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מקור הנתונים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כן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99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17296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17947" y="479863"/>
            <a:ext cx="10784331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הגדרות בסכמה החדשה </a:t>
            </a:r>
            <a:r>
              <a:rPr lang="x-none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(LUT)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מלבן 1">
            <a:extLst>
              <a:ext uri="{FF2B5EF4-FFF2-40B4-BE49-F238E27FC236}">
                <a16:creationId xmlns:a16="http://schemas.microsoft.com/office/drawing/2014/main" id="{75C33047-A94F-4341-AAD1-4B19F4BFB46C}"/>
              </a:ext>
            </a:extLst>
          </p:cNvPr>
          <p:cNvSpPr/>
          <p:nvPr/>
        </p:nvSpPr>
        <p:spPr>
          <a:xfrm>
            <a:off x="9151058" y="1283242"/>
            <a:ext cx="20658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/>
              <a:t>GeodeticNetwork</a:t>
            </a:r>
            <a:endParaRPr lang="en-US" sz="2000" b="1" dirty="0"/>
          </a:p>
        </p:txBody>
      </p:sp>
      <p:sp>
        <p:nvSpPr>
          <p:cNvPr id="6" name="מלבן 6">
            <a:extLst>
              <a:ext uri="{FF2B5EF4-FFF2-40B4-BE49-F238E27FC236}">
                <a16:creationId xmlns:a16="http://schemas.microsoft.com/office/drawing/2014/main" id="{BBE0133A-E28F-4134-BC46-01A83AD10109}"/>
              </a:ext>
            </a:extLst>
          </p:cNvPr>
          <p:cNvSpPr/>
          <p:nvPr/>
        </p:nvSpPr>
        <p:spPr>
          <a:xfrm>
            <a:off x="2018065" y="1349802"/>
            <a:ext cx="14975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/>
              <a:t>ProcessType</a:t>
            </a:r>
            <a:endParaRPr lang="en-US" sz="2000" b="1" dirty="0"/>
          </a:p>
        </p:txBody>
      </p:sp>
      <p:sp>
        <p:nvSpPr>
          <p:cNvPr id="7" name="מלבן 7">
            <a:extLst>
              <a:ext uri="{FF2B5EF4-FFF2-40B4-BE49-F238E27FC236}">
                <a16:creationId xmlns:a16="http://schemas.microsoft.com/office/drawing/2014/main" id="{4378933A-42A1-4B2D-BA99-7AF1147B5CE4}"/>
              </a:ext>
            </a:extLst>
          </p:cNvPr>
          <p:cNvSpPr/>
          <p:nvPr/>
        </p:nvSpPr>
        <p:spPr>
          <a:xfrm>
            <a:off x="6280686" y="1295955"/>
            <a:ext cx="8450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Status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8B29651-13D6-4F94-AD67-F849C5CFD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609662"/>
              </p:ext>
            </p:extLst>
          </p:nvPr>
        </p:nvGraphicFramePr>
        <p:xfrm>
          <a:off x="617948" y="1693734"/>
          <a:ext cx="4336333" cy="3270885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694199">
                  <a:extLst>
                    <a:ext uri="{9D8B030D-6E8A-4147-A177-3AD203B41FA5}">
                      <a16:colId xmlns:a16="http://schemas.microsoft.com/office/drawing/2014/main" val="1212080568"/>
                    </a:ext>
                  </a:extLst>
                </a:gridCol>
                <a:gridCol w="3642134">
                  <a:extLst>
                    <a:ext uri="{9D8B030D-6E8A-4147-A177-3AD203B41FA5}">
                      <a16:colId xmlns:a16="http://schemas.microsoft.com/office/drawing/2014/main" val="10204117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>
                          <a:effectLst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02686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1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תכנית</a:t>
                      </a:r>
                      <a:r>
                        <a:rPr lang="he-IL" sz="1400" baseline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 לצרכי רישום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98545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2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תכנית מרחבית לצרכי רישום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76806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3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פסק דין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294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תשריט לתיעוד גבולות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46987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5</a:t>
                      </a:r>
                      <a:endParaRPr lang="en-US" sz="14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קדסטר</a:t>
                      </a:r>
                      <a:r>
                        <a:rPr lang="he-IL" sz="1400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 מבוסס קואורדינאטות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7681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6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תיקון הסדר</a:t>
                      </a:r>
                      <a:r>
                        <a:rPr lang="he-IL" sz="1400" baseline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 לפי </a:t>
                      </a:r>
                      <a:r>
                        <a:rPr lang="he-IL" sz="14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סעיף 97ב'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0922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/>
                      <a:r>
                        <a:rPr lang="he-IL" sz="1400" b="0" dirty="0"/>
                        <a:t>7</a:t>
                      </a:r>
                      <a:endParaRPr lang="en-US" sz="1400" b="0" dirty="0"/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תיקון תצ"ר בשטח מוסדר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65441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8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תיקון\עדכון</a:t>
                      </a:r>
                      <a:r>
                        <a:rPr lang="he-IL" sz="1400" baseline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 בעקבות פניית ציבור בשטח מוסדר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5139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9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הסדר מקרקעין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85828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10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רישום ראשון בשטח לא מוסדר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43245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11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תצ"ר בשטח לא מסודר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54238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12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תיקון תצ"ר בשטח לא מסודר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9608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/>
                      <a:r>
                        <a:rPr lang="he-IL" sz="1400" b="0" dirty="0"/>
                        <a:t>13</a:t>
                      </a:r>
                      <a:endParaRPr lang="en-US" sz="1400" b="0" dirty="0"/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תיקון רישום שטח וגבולות בשטח לא מוסדר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24984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14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תיקון\עדכון</a:t>
                      </a:r>
                      <a:r>
                        <a:rPr lang="he-IL" sz="1400" baseline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 בעקבות פניית ציבור בשטח לא מוסדר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83339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83EC66D-6E91-4C08-9B84-C247D03BF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705229"/>
              </p:ext>
            </p:extLst>
          </p:nvPr>
        </p:nvGraphicFramePr>
        <p:xfrm>
          <a:off x="8817428" y="1639887"/>
          <a:ext cx="2500161" cy="1297305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400248">
                  <a:extLst>
                    <a:ext uri="{9D8B030D-6E8A-4147-A177-3AD203B41FA5}">
                      <a16:colId xmlns:a16="http://schemas.microsoft.com/office/drawing/2014/main" val="2156467023"/>
                    </a:ext>
                  </a:extLst>
                </a:gridCol>
                <a:gridCol w="2099913">
                  <a:extLst>
                    <a:ext uri="{9D8B030D-6E8A-4147-A177-3AD203B41FA5}">
                      <a16:colId xmlns:a16="http://schemas.microsoft.com/office/drawing/2014/main" val="102593626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>
                          <a:effectLst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67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לא ידוע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26177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he-IL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רשת ישראל הישנה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183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he-IL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רשת ישראל החדשה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442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b="0" u="none" strike="noStrike" dirty="0">
                          <a:solidFill>
                            <a:srgbClr val="C00000"/>
                          </a:solidFill>
                          <a:effectLst/>
                        </a:rPr>
                        <a:t>3</a:t>
                      </a:r>
                      <a:endParaRPr lang="he-IL" sz="1600" b="0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רשת ישראל התקפה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53730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74E8B1C-73BC-4089-AE5C-6C6F304FB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228755"/>
              </p:ext>
            </p:extLst>
          </p:nvPr>
        </p:nvGraphicFramePr>
        <p:xfrm>
          <a:off x="5653027" y="1639887"/>
          <a:ext cx="2161073" cy="952500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546877">
                  <a:extLst>
                    <a:ext uri="{9D8B030D-6E8A-4147-A177-3AD203B41FA5}">
                      <a16:colId xmlns:a16="http://schemas.microsoft.com/office/drawing/2014/main" val="2156467023"/>
                    </a:ext>
                  </a:extLst>
                </a:gridCol>
                <a:gridCol w="1614196">
                  <a:extLst>
                    <a:ext uri="{9D8B030D-6E8A-4147-A177-3AD203B41FA5}">
                      <a16:colId xmlns:a16="http://schemas.microsoft.com/office/drawing/2014/main" val="102593626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>
                          <a:effectLst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67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הוגש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183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בביקורת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442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מאושר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537305"/>
                  </a:ext>
                </a:extLst>
              </a:tr>
            </a:tbl>
          </a:graphicData>
        </a:graphic>
      </p:graphicFrame>
      <p:sp>
        <p:nvSpPr>
          <p:cNvPr id="15" name="מלבן 1">
            <a:extLst>
              <a:ext uri="{FF2B5EF4-FFF2-40B4-BE49-F238E27FC236}">
                <a16:creationId xmlns:a16="http://schemas.microsoft.com/office/drawing/2014/main" id="{B36929FC-2983-4FB5-8BA4-9FB0D4E95E81}"/>
              </a:ext>
            </a:extLst>
          </p:cNvPr>
          <p:cNvSpPr/>
          <p:nvPr/>
        </p:nvSpPr>
        <p:spPr>
          <a:xfrm>
            <a:off x="7329898" y="3426607"/>
            <a:ext cx="14056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000000"/>
                </a:solidFill>
              </a:rPr>
              <a:t>DataSource</a:t>
            </a:r>
            <a:endParaRPr lang="en-US" sz="2000" b="1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90BFAF5-846C-4E05-ADB0-21673C2F2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762661"/>
              </p:ext>
            </p:extLst>
          </p:nvPr>
        </p:nvGraphicFramePr>
        <p:xfrm>
          <a:off x="6923457" y="3781544"/>
          <a:ext cx="2052003" cy="1398270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328503">
                  <a:extLst>
                    <a:ext uri="{9D8B030D-6E8A-4147-A177-3AD203B41FA5}">
                      <a16:colId xmlns:a16="http://schemas.microsoft.com/office/drawing/2014/main" val="2156467023"/>
                    </a:ext>
                  </a:extLst>
                </a:gridCol>
                <a:gridCol w="1723500">
                  <a:extLst>
                    <a:ext uri="{9D8B030D-6E8A-4147-A177-3AD203B41FA5}">
                      <a16:colId xmlns:a16="http://schemas.microsoft.com/office/drawing/2014/main" val="102593626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>
                          <a:effectLst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67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כרטסת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183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טבלאי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442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דיגיטציה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8893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SRV</a:t>
                      </a:r>
                      <a:endParaRPr lang="he-IL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537305"/>
                  </a:ext>
                </a:extLst>
              </a:tr>
              <a:tr h="132454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CAD</a:t>
                      </a:r>
                      <a:endParaRPr lang="he-IL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589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78231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1416" y="2209468"/>
            <a:ext cx="9529167" cy="1824923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e-IL" sz="4000" b="1" dirty="0">
                <a:solidFill>
                  <a:srgbClr val="002060"/>
                </a:solidFill>
              </a:rPr>
              <a:t>הסבת נתוני </a:t>
            </a:r>
            <a:r>
              <a:rPr lang="he-IL" sz="4000" b="1" dirty="0" err="1">
                <a:solidFill>
                  <a:srgbClr val="002060"/>
                </a:solidFill>
              </a:rPr>
              <a:t>הבנק"ל</a:t>
            </a:r>
            <a:r>
              <a:rPr lang="he-IL" sz="4000" b="1" dirty="0">
                <a:solidFill>
                  <a:srgbClr val="002060"/>
                </a:solidFill>
              </a:rPr>
              <a:t> אל מול סכמה עתידית</a:t>
            </a:r>
          </a:p>
          <a:p>
            <a:pPr algn="ctr">
              <a:lnSpc>
                <a:spcPct val="150000"/>
              </a:lnSpc>
            </a:pPr>
            <a:r>
              <a:rPr lang="he-IL" sz="4000" b="1" dirty="0">
                <a:solidFill>
                  <a:srgbClr val="002060"/>
                </a:solidFill>
              </a:rPr>
              <a:t>גבולות </a:t>
            </a:r>
            <a:r>
              <a:rPr lang="he-IL" sz="4000" b="1" dirty="0" err="1">
                <a:solidFill>
                  <a:srgbClr val="002060"/>
                </a:solidFill>
              </a:rPr>
              <a:t>קמ"ק</a:t>
            </a:r>
            <a:endParaRPr lang="he-IL" sz="4000" b="1" dirty="0">
              <a:solidFill>
                <a:srgbClr val="002060"/>
              </a:solidFill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486911"/>
            <a:ext cx="54483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8225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B0A39B-A609-40DD-80FF-A80EB52CC7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957868"/>
              </p:ext>
            </p:extLst>
          </p:nvPr>
        </p:nvGraphicFramePr>
        <p:xfrm>
          <a:off x="446776" y="1484648"/>
          <a:ext cx="10134774" cy="1696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338">
                  <a:extLst>
                    <a:ext uri="{9D8B030D-6E8A-4147-A177-3AD203B41FA5}">
                      <a16:colId xmlns:a16="http://schemas.microsoft.com/office/drawing/2014/main" val="3343601936"/>
                    </a:ext>
                  </a:extLst>
                </a:gridCol>
                <a:gridCol w="1086625">
                  <a:extLst>
                    <a:ext uri="{9D8B030D-6E8A-4147-A177-3AD203B41FA5}">
                      <a16:colId xmlns:a16="http://schemas.microsoft.com/office/drawing/2014/main" val="2392546507"/>
                    </a:ext>
                  </a:extLst>
                </a:gridCol>
                <a:gridCol w="1813927">
                  <a:extLst>
                    <a:ext uri="{9D8B030D-6E8A-4147-A177-3AD203B41FA5}">
                      <a16:colId xmlns:a16="http://schemas.microsoft.com/office/drawing/2014/main" val="970526647"/>
                    </a:ext>
                  </a:extLst>
                </a:gridCol>
                <a:gridCol w="2342436">
                  <a:extLst>
                    <a:ext uri="{9D8B030D-6E8A-4147-A177-3AD203B41FA5}">
                      <a16:colId xmlns:a16="http://schemas.microsoft.com/office/drawing/2014/main" val="1535150859"/>
                    </a:ext>
                  </a:extLst>
                </a:gridCol>
                <a:gridCol w="1158448">
                  <a:extLst>
                    <a:ext uri="{9D8B030D-6E8A-4147-A177-3AD203B41FA5}">
                      <a16:colId xmlns:a16="http://schemas.microsoft.com/office/drawing/2014/main" val="1848490300"/>
                    </a:ext>
                  </a:extLst>
                </a:gridCol>
              </a:tblGrid>
              <a:tr h="360102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שימוש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כמות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תיאור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שם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סוג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850647"/>
                  </a:ext>
                </a:extLst>
              </a:tr>
              <a:tr h="49746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קבלת מספרי גוש ומקור התהליך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1,281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>
                          <a:solidFill>
                            <a:schemeClr val="tx1"/>
                          </a:solidFill>
                        </a:rPr>
                        <a:t>טבלת גושי </a:t>
                      </a:r>
                      <a:r>
                        <a:rPr lang="he-IL" sz="1400" dirty="0" err="1">
                          <a:solidFill>
                            <a:schemeClr val="tx1"/>
                          </a:solidFill>
                        </a:rPr>
                        <a:t>קמ"ק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</a:rPr>
                        <a:t> (קבועה) של חטיבת </a:t>
                      </a:r>
                      <a:r>
                        <a:rPr lang="he-IL" sz="1400" dirty="0" err="1">
                          <a:solidFill>
                            <a:schemeClr val="tx1"/>
                          </a:solidFill>
                        </a:rPr>
                        <a:t>קדסטר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CoordBasedCadstreBlocksList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xlsx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481201"/>
                  </a:ext>
                </a:extLst>
              </a:tr>
              <a:tr h="599518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מידע אודות הגוש (גיאומטריה ומספר מזהה)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29,238 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>
                          <a:solidFill>
                            <a:schemeClr val="tx1"/>
                          </a:solidFill>
                        </a:rPr>
                        <a:t>שכבת גושים </a:t>
                      </a:r>
                      <a:r>
                        <a:rPr lang="he-IL" sz="1400" dirty="0" err="1">
                          <a:solidFill>
                            <a:schemeClr val="tx1"/>
                          </a:solidFill>
                        </a:rPr>
                        <a:t>קדסטר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</a:rPr>
                        <a:t> לאחר הסבה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Blocks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FeatureClass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1681"/>
                  </a:ext>
                </a:extLst>
              </a:tr>
            </a:tbl>
          </a:graphicData>
        </a:graphic>
      </p:graphicFrame>
      <p:sp>
        <p:nvSpPr>
          <p:cNvPr id="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שכבות וטבלאות רלוונטיות</a:t>
            </a:r>
          </a:p>
        </p:txBody>
      </p:sp>
    </p:spTree>
    <p:extLst>
      <p:ext uri="{BB962C8B-B14F-4D97-AF65-F5344CB8AC3E}">
        <p14:creationId xmlns:p14="http://schemas.microsoft.com/office/powerpoint/2010/main" val="134248461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858000" y="247799"/>
            <a:ext cx="47566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שדות לשימוש בהסבה</a:t>
            </a:r>
          </a:p>
        </p:txBody>
      </p:sp>
      <p:sp>
        <p:nvSpPr>
          <p:cNvPr id="7" name="Rectangle 6"/>
          <p:cNvSpPr/>
          <p:nvPr/>
        </p:nvSpPr>
        <p:spPr>
          <a:xfrm>
            <a:off x="6982689" y="1321719"/>
            <a:ext cx="4756639" cy="277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'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BlockNumber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', '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SubBlockNumber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'</a:t>
            </a:r>
            <a:endParaRPr lang="en-US" sz="12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8391525" y="870369"/>
            <a:ext cx="3223113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טבלת גושי </a:t>
            </a:r>
            <a:r>
              <a:rPr lang="he-IL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קמ"ק</a:t>
            </a:r>
            <a:endParaRPr lang="he-IL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7509363" y="2311383"/>
            <a:ext cx="4194663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שכבת גושי </a:t>
            </a:r>
            <a:r>
              <a:rPr lang="he-IL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קדסטר</a:t>
            </a:r>
            <a:r>
              <a:rPr lang="he-IL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5699614" y="2804754"/>
            <a:ext cx="59150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'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BlockUniqueID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', '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BlockNumber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', '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SubBlockNumber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’, ‘geometry’</a:t>
            </a:r>
            <a:endParaRPr lang="he-IL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01057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342611" y="247799"/>
            <a:ext cx="5272027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חישוב ואכלוס שדות חדשים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159482"/>
              </p:ext>
            </p:extLst>
          </p:nvPr>
        </p:nvGraphicFramePr>
        <p:xfrm>
          <a:off x="673331" y="1260360"/>
          <a:ext cx="10680471" cy="3995605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2500747">
                  <a:extLst>
                    <a:ext uri="{9D8B030D-6E8A-4147-A177-3AD203B41FA5}">
                      <a16:colId xmlns:a16="http://schemas.microsoft.com/office/drawing/2014/main" val="1326575302"/>
                    </a:ext>
                  </a:extLst>
                </a:gridCol>
                <a:gridCol w="8179724">
                  <a:extLst>
                    <a:ext uri="{9D8B030D-6E8A-4147-A177-3AD203B41FA5}">
                      <a16:colId xmlns:a16="http://schemas.microsoft.com/office/drawing/2014/main" val="486621652"/>
                    </a:ext>
                  </a:extLst>
                </a:gridCol>
              </a:tblGrid>
              <a:tr h="38094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 dirty="0">
                          <a:effectLst/>
                        </a:rPr>
                        <a:t>שם השדה</a:t>
                      </a:r>
                      <a:endParaRPr lang="he-I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 dirty="0">
                          <a:effectLst/>
                        </a:rPr>
                        <a:t>תיאור חישוב</a:t>
                      </a:r>
                      <a:endParaRPr lang="he-I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737879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CPBUniqueID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מספר רץ החל מ-5,000,000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53416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BlockUniqueID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יתקבל מאיחוד טבלאי עם שכבת גושי </a:t>
                      </a:r>
                      <a:r>
                        <a:rPr lang="he-I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קדסטר</a:t>
                      </a: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מודרנית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29314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ProcessType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  (= </a:t>
                      </a:r>
                      <a:r>
                        <a:rPr lang="he-I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קדסטר</a:t>
                      </a: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מבוסס קואורדינטות)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87835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MapYear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2013  (באופן גורף)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514314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ProcessName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לפי קידומת "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CBC</a:t>
                      </a: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 ומספר גוש מלא.   לדוגמא: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CBC4200/2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9618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GeodeticNetwork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  (= רשת ישראל התקפה)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25431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23  (= מאושר)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323500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ללא ערכים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55767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SurveyorLicenseID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ללא ערכים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474544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DataSource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  (=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CAD</a:t>
                      </a: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089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13082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34014"/>
  <p:tag name="AS_OS" val="Microsoft Windows NT 6.2.9200.0"/>
  <p:tag name="AS_RELEASE_DATE" val="2018.03.09"/>
  <p:tag name="AS_TITLE" val="Aspose.Slides for .NET 2.0"/>
  <p:tag name="AS_VERSION" val="18.2.1"/>
</p:tagLst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17201</TotalTime>
  <Words>359</Words>
  <Application>Microsoft Office PowerPoint</Application>
  <PresentationFormat>Widescreen</PresentationFormat>
  <Paragraphs>160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Times New Roman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יובל גל (פנימי)</dc:creator>
  <cp:lastModifiedBy>אופיר מזור</cp:lastModifiedBy>
  <cp:revision>227</cp:revision>
  <cp:lastPrinted>2019-06-17T11:46:22Z</cp:lastPrinted>
  <dcterms:created xsi:type="dcterms:W3CDTF">2018-03-01T06:23:08Z</dcterms:created>
  <dcterms:modified xsi:type="dcterms:W3CDTF">2023-01-12T06:04:40Z</dcterms:modified>
</cp:coreProperties>
</file>