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9" r:id="rId2"/>
    <p:sldId id="260" r:id="rId3"/>
    <p:sldId id="261" r:id="rId4"/>
    <p:sldId id="263" r:id="rId5"/>
    <p:sldId id="262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0567D346-E0A4-480D-8576-CDC0E4C76307}" type="datetimeFigureOut">
              <a:rPr lang="he-IL" smtClean="0"/>
              <a:t>י"ב/טבת/תשפ"ג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70992A18-D73E-48FD-8E45-DFDF8B25B0E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16377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493076-28FC-4856-B029-D8956466BD07}" type="slidenum">
              <a:rPr kumimoji="0" lang="he-I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cs typeface="Arial" panose="020B0604020202020204" pitchFamily="34" charset="0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he-I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826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י"ב/טבת/תשפ"ג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8968703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י"ב/טבת/תשפ"ג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0268658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י"ב/טבת/תשפ"ג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4402572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י"ב/טבת/תשפ"ג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382596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י"ב/טבת/תשפ"ג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2204499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י"ב/טבת/תשפ"ג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940466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י"ב/טבת/תשפ"ג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4784364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י"ב/טבת/תשפ"ג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9932735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י"ב/טבת/תשפ"ג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5351867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י"ב/טבת/תשפ"ג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0503368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י"ב/טבת/תשפ"ג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2397156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F87CD-148B-4E7A-85EE-645F5406764B}" type="datetimeFigureOut">
              <a:rPr lang="he-IL" smtClean="0"/>
              <a:t>י"ב/טבת/תשפ"ג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  <p:pic>
        <p:nvPicPr>
          <p:cNvPr id="7" name="תמונה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9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file:///\\mapi_shares\MNCDB\&#1510;&#1493;&#1493;&#1514;%20&#1502;&#1497;&#1491;&#1506;\&#1488;&#1493;&#1508;&#1497;&#1512;\border%20points\data\inprocess_points\points_in_process_LIGHT.gpk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35474" y="2652472"/>
            <a:ext cx="9529167" cy="901593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/>
          <a:p>
            <a:pPr marL="0" marR="0" lvl="0" indent="0" algn="ctr" defTabSz="457200" rtl="1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4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cs typeface="Arial" panose="020B0604020202020204" pitchFamily="34" charset="0"/>
              </a:rPr>
              <a:t>חלקות (דו-ממדיות)</a:t>
            </a:r>
            <a:r>
              <a:rPr kumimoji="0" lang="he-IL" sz="4000" b="1" i="0" u="none" strike="noStrike" kern="1200" cap="none" spc="0" normalizeH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cs typeface="Arial" panose="020B0604020202020204" pitchFamily="34" charset="0"/>
              </a:rPr>
              <a:t> </a:t>
            </a:r>
            <a:r>
              <a:rPr kumimoji="0" lang="he-IL" sz="4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cs typeface="Arial" panose="020B0604020202020204" pitchFamily="34" charset="0"/>
              </a:rPr>
              <a:t>מבוטלות - סכמה חדשה</a:t>
            </a:r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850" y="486911"/>
            <a:ext cx="544830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70776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571500" y="247799"/>
            <a:ext cx="1104313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3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מבנה טבלת </a:t>
            </a:r>
            <a:r>
              <a:rPr lang="he-IL" sz="3600" dirty="0">
                <a:solidFill>
                  <a:srgbClr val="002060"/>
                </a:solidFill>
              </a:rPr>
              <a:t>חלקות בתהליך </a:t>
            </a:r>
            <a:r>
              <a:rPr lang="he-IL" sz="3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בסכמה החדשה</a:t>
            </a:r>
          </a:p>
        </p:txBody>
      </p:sp>
      <p:graphicFrame>
        <p:nvGraphicFramePr>
          <p:cNvPr id="6" name="טבלה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8092653"/>
              </p:ext>
            </p:extLst>
          </p:nvPr>
        </p:nvGraphicFramePr>
        <p:xfrm>
          <a:off x="813966" y="933348"/>
          <a:ext cx="10748995" cy="3634139"/>
        </p:xfrm>
        <a:graphic>
          <a:graphicData uri="http://schemas.openxmlformats.org/drawingml/2006/table">
            <a:tbl>
              <a:tblPr rtl="1">
                <a:tableStyleId>{BDBED569-4797-4DF1-A0F4-6AAB3CD982D8}</a:tableStyleId>
              </a:tblPr>
              <a:tblGrid>
                <a:gridCol w="3016250">
                  <a:extLst>
                    <a:ext uri="{9D8B030D-6E8A-4147-A177-3AD203B41FA5}">
                      <a16:colId xmlns:a16="http://schemas.microsoft.com/office/drawing/2014/main" val="470070975"/>
                    </a:ext>
                  </a:extLst>
                </a:gridCol>
                <a:gridCol w="1940767">
                  <a:extLst>
                    <a:ext uri="{9D8B030D-6E8A-4147-A177-3AD203B41FA5}">
                      <a16:colId xmlns:a16="http://schemas.microsoft.com/office/drawing/2014/main" val="626239649"/>
                    </a:ext>
                  </a:extLst>
                </a:gridCol>
                <a:gridCol w="3630692">
                  <a:extLst>
                    <a:ext uri="{9D8B030D-6E8A-4147-A177-3AD203B41FA5}">
                      <a16:colId xmlns:a16="http://schemas.microsoft.com/office/drawing/2014/main" val="1248752082"/>
                    </a:ext>
                  </a:extLst>
                </a:gridCol>
                <a:gridCol w="2161286">
                  <a:extLst>
                    <a:ext uri="{9D8B030D-6E8A-4147-A177-3AD203B41FA5}">
                      <a16:colId xmlns:a16="http://schemas.microsoft.com/office/drawing/2014/main" val="4035399686"/>
                    </a:ext>
                  </a:extLst>
                </a:gridCol>
              </a:tblGrid>
              <a:tr h="380945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400" b="1" u="none" strike="noStrike" dirty="0">
                          <a:effectLst/>
                        </a:rPr>
                        <a:t>שם השדה</a:t>
                      </a:r>
                      <a:endParaRPr lang="he-IL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400" b="1" u="none" strike="noStrike" dirty="0">
                          <a:effectLst/>
                        </a:rPr>
                        <a:t>סוג משתנה</a:t>
                      </a:r>
                      <a:endParaRPr lang="he-IL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400" b="1" u="none" strike="noStrike">
                          <a:effectLst/>
                        </a:rPr>
                        <a:t>כינוי </a:t>
                      </a:r>
                      <a:r>
                        <a:rPr lang="en-US" sz="2400" b="1" u="none" strike="noStrike">
                          <a:effectLst/>
                        </a:rPr>
                        <a:t>alias)</a:t>
                      </a:r>
                      <a:r>
                        <a:rPr lang="he-IL" sz="2400" b="1" u="none" strike="noStrike">
                          <a:effectLst/>
                        </a:rPr>
                        <a:t>)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400" b="1" u="none" strike="noStrike">
                          <a:effectLst/>
                        </a:rPr>
                        <a:t>האם קיים </a:t>
                      </a:r>
                      <a:r>
                        <a:rPr lang="en-US" sz="2400" b="1" u="none" strike="noStrike">
                          <a:effectLst/>
                        </a:rPr>
                        <a:t>LUT</a:t>
                      </a:r>
                      <a:r>
                        <a:rPr lang="he-IL" sz="2400" b="1" u="none" strike="noStrike">
                          <a:effectLst/>
                        </a:rPr>
                        <a:t> ?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129973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ParcelUniqueID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int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מזהה חלקה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לא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2468882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ParcelNumber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int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מספר חלקה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לא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6308141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ParcelType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int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סוג החלקה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כן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755215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CancelProcessType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int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סוג תהליך מבטל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כן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910696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LegalArea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float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שטח חלקה רשום במ"ר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לא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554462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LandDesignationPlan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string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יעוד הקרקע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לא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0110420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BlockUniqueID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int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מזהה הגוש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לא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1425462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CPBUpdateProcessUniqueID</a:t>
                      </a:r>
                      <a:endParaRPr lang="en-US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int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מזהה תהליך מעדכן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לא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546005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CPBCancelProcessUniqueID</a:t>
                      </a:r>
                      <a:endParaRPr lang="en-US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int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מזהה תהליך מבטל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לא</a:t>
                      </a:r>
                      <a:endParaRPr lang="he-IL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3158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8840023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617948" y="338642"/>
            <a:ext cx="1090535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marL="0" marR="0" lvl="0" indent="0" algn="ctr" defTabSz="914400" rtl="1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36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הגדרות בסכמה החדשה </a:t>
            </a:r>
            <a:r>
              <a:rPr kumimoji="0" lang="x-none" sz="36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(LUT)</a:t>
            </a:r>
            <a:endParaRPr kumimoji="0" lang="he-IL" sz="36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מלבן 1"/>
          <p:cNvSpPr/>
          <p:nvPr/>
        </p:nvSpPr>
        <p:spPr>
          <a:xfrm>
            <a:off x="7446949" y="1556298"/>
            <a:ext cx="13381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457200">
              <a:defRPr/>
            </a:pPr>
            <a:r>
              <a:rPr lang="en-US" sz="2000" b="1" dirty="0"/>
              <a:t>ParcelType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Arial"/>
            </a:endParaRPr>
          </a:p>
        </p:txBody>
      </p:sp>
      <p:sp>
        <p:nvSpPr>
          <p:cNvPr id="8" name="מלבן 7"/>
          <p:cNvSpPr/>
          <p:nvPr/>
        </p:nvSpPr>
        <p:spPr>
          <a:xfrm>
            <a:off x="2118091" y="1599681"/>
            <a:ext cx="21981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457200">
              <a:defRPr/>
            </a:pPr>
            <a:r>
              <a:rPr lang="en-US" sz="2000" b="1" dirty="0" err="1">
                <a:solidFill>
                  <a:srgbClr val="000000"/>
                </a:solidFill>
              </a:rPr>
              <a:t>CancelProcessType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Arial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7775010"/>
              </p:ext>
            </p:extLst>
          </p:nvPr>
        </p:nvGraphicFramePr>
        <p:xfrm>
          <a:off x="7082443" y="1956408"/>
          <a:ext cx="2115401" cy="729615"/>
        </p:xfrm>
        <a:graphic>
          <a:graphicData uri="http://schemas.openxmlformats.org/drawingml/2006/table">
            <a:tbl>
              <a:tblPr rtl="1">
                <a:tableStyleId>{5940675A-B579-460E-94D1-54222C63F5DA}</a:tableStyleId>
              </a:tblPr>
              <a:tblGrid>
                <a:gridCol w="338653">
                  <a:extLst>
                    <a:ext uri="{9D8B030D-6E8A-4147-A177-3AD203B41FA5}">
                      <a16:colId xmlns:a16="http://schemas.microsoft.com/office/drawing/2014/main" val="2156467023"/>
                    </a:ext>
                  </a:extLst>
                </a:gridCol>
                <a:gridCol w="1776748">
                  <a:extLst>
                    <a:ext uri="{9D8B030D-6E8A-4147-A177-3AD203B41FA5}">
                      <a16:colId xmlns:a16="http://schemas.microsoft.com/office/drawing/2014/main" val="1025936260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800" b="0" u="none" strike="noStrike" dirty="0">
                          <a:effectLst/>
                        </a:rPr>
                        <a:t>קוד</a:t>
                      </a:r>
                      <a:endParaRPr lang="he-IL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b="0" u="none" strike="noStrike" dirty="0">
                          <a:effectLst/>
                        </a:rPr>
                        <a:t>סוג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87673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ארעי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11838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סופי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6144249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6674933"/>
              </p:ext>
            </p:extLst>
          </p:nvPr>
        </p:nvGraphicFramePr>
        <p:xfrm>
          <a:off x="2078183" y="1956408"/>
          <a:ext cx="2271122" cy="952500"/>
        </p:xfrm>
        <a:graphic>
          <a:graphicData uri="http://schemas.openxmlformats.org/drawingml/2006/table">
            <a:tbl>
              <a:tblPr rtl="1">
                <a:tableStyleId>{5940675A-B579-460E-94D1-54222C63F5DA}</a:tableStyleId>
              </a:tblPr>
              <a:tblGrid>
                <a:gridCol w="425698">
                  <a:extLst>
                    <a:ext uri="{9D8B030D-6E8A-4147-A177-3AD203B41FA5}">
                      <a16:colId xmlns:a16="http://schemas.microsoft.com/office/drawing/2014/main" val="2156467023"/>
                    </a:ext>
                  </a:extLst>
                </a:gridCol>
                <a:gridCol w="1845424">
                  <a:extLst>
                    <a:ext uri="{9D8B030D-6E8A-4147-A177-3AD203B41FA5}">
                      <a16:colId xmlns:a16="http://schemas.microsoft.com/office/drawing/2014/main" val="1025936260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800" b="0" u="none" strike="noStrike" dirty="0">
                          <a:effectLst/>
                        </a:rPr>
                        <a:t>קוד</a:t>
                      </a:r>
                      <a:endParaRPr lang="he-IL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b="0" u="none" strike="noStrike" dirty="0">
                          <a:effectLst/>
                        </a:rPr>
                        <a:t>סוג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87673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תצ"ר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11838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פסק דין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614424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הסדר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28304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9118395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31416" y="2614098"/>
            <a:ext cx="9529167" cy="1015663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4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cs typeface="Arial" panose="020B0604020202020204" pitchFamily="34" charset="0"/>
              </a:rPr>
              <a:t>הסבת נתוני </a:t>
            </a:r>
            <a:r>
              <a:rPr kumimoji="0" lang="he-IL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cs typeface="Arial" panose="020B0604020202020204" pitchFamily="34" charset="0"/>
              </a:rPr>
              <a:t>הבנק"ל</a:t>
            </a:r>
            <a:r>
              <a:rPr kumimoji="0" lang="he-IL" sz="4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cs typeface="Arial" panose="020B0604020202020204" pitchFamily="34" charset="0"/>
              </a:rPr>
              <a:t> אל מול סכמה עתידית</a:t>
            </a:r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850" y="486911"/>
            <a:ext cx="544830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650922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6B0A39B-A609-40DD-80FF-A80EB52CC7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127404"/>
              </p:ext>
            </p:extLst>
          </p:nvPr>
        </p:nvGraphicFramePr>
        <p:xfrm>
          <a:off x="370994" y="1844035"/>
          <a:ext cx="11490762" cy="3511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9280">
                  <a:extLst>
                    <a:ext uri="{9D8B030D-6E8A-4147-A177-3AD203B41FA5}">
                      <a16:colId xmlns:a16="http://schemas.microsoft.com/office/drawing/2014/main" val="3343601936"/>
                    </a:ext>
                  </a:extLst>
                </a:gridCol>
                <a:gridCol w="900006">
                  <a:extLst>
                    <a:ext uri="{9D8B030D-6E8A-4147-A177-3AD203B41FA5}">
                      <a16:colId xmlns:a16="http://schemas.microsoft.com/office/drawing/2014/main" val="3377859137"/>
                    </a:ext>
                  </a:extLst>
                </a:gridCol>
                <a:gridCol w="1497179">
                  <a:extLst>
                    <a:ext uri="{9D8B030D-6E8A-4147-A177-3AD203B41FA5}">
                      <a16:colId xmlns:a16="http://schemas.microsoft.com/office/drawing/2014/main" val="2392546507"/>
                    </a:ext>
                  </a:extLst>
                </a:gridCol>
                <a:gridCol w="3018372">
                  <a:extLst>
                    <a:ext uri="{9D8B030D-6E8A-4147-A177-3AD203B41FA5}">
                      <a16:colId xmlns:a16="http://schemas.microsoft.com/office/drawing/2014/main" val="970526647"/>
                    </a:ext>
                  </a:extLst>
                </a:gridCol>
                <a:gridCol w="2419668">
                  <a:extLst>
                    <a:ext uri="{9D8B030D-6E8A-4147-A177-3AD203B41FA5}">
                      <a16:colId xmlns:a16="http://schemas.microsoft.com/office/drawing/2014/main" val="1535150859"/>
                    </a:ext>
                  </a:extLst>
                </a:gridCol>
                <a:gridCol w="526257">
                  <a:extLst>
                    <a:ext uri="{9D8B030D-6E8A-4147-A177-3AD203B41FA5}">
                      <a16:colId xmlns:a16="http://schemas.microsoft.com/office/drawing/2014/main" val="1848490300"/>
                    </a:ext>
                  </a:extLst>
                </a:gridCol>
              </a:tblGrid>
              <a:tr h="640931">
                <a:tc>
                  <a:txBody>
                    <a:bodyPr/>
                    <a:lstStyle/>
                    <a:p>
                      <a:pPr algn="ctr"/>
                      <a:r>
                        <a:rPr lang="he-IL" sz="12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שימוש</a:t>
                      </a:r>
                      <a:endParaRPr lang="en-US" sz="12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2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כמות</a:t>
                      </a:r>
                      <a:endParaRPr lang="en-US" sz="12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ctr"/>
                      <a:r>
                        <a:rPr lang="he-IL" sz="12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שדות</a:t>
                      </a:r>
                      <a:r>
                        <a:rPr lang="en-US" sz="12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endParaRPr lang="he-IL" sz="12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ctr"/>
                      <a:r>
                        <a:rPr lang="he-IL" sz="12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לשימוש</a:t>
                      </a:r>
                      <a:endParaRPr lang="en-US" sz="12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2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כמות </a:t>
                      </a:r>
                    </a:p>
                    <a:p>
                      <a:pPr algn="ctr"/>
                      <a:r>
                        <a:rPr lang="he-IL" sz="12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רשומות</a:t>
                      </a:r>
                      <a:endParaRPr lang="en-US" sz="12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2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תיאור</a:t>
                      </a:r>
                      <a:endParaRPr lang="en-US" sz="12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2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שם</a:t>
                      </a:r>
                      <a:endParaRPr lang="en-US" sz="12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200" b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סוג</a:t>
                      </a:r>
                      <a:endParaRPr lang="en-US" sz="12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5850647"/>
                  </a:ext>
                </a:extLst>
              </a:tr>
              <a:tr h="526631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he-IL" sz="1100" b="0" kern="1200" baseline="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יאוחד לטבלה אחת</a:t>
                      </a:r>
                      <a:endParaRPr lang="en-US" sz="1100" b="0" kern="1200" baseline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he-IL" sz="1100" b="0" kern="1200" baseline="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8</a:t>
                      </a:r>
                      <a:endParaRPr lang="en-US" sz="1100" b="0" kern="1200" baseline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he-IL" sz="1100" b="0" kern="1200" baseline="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90,130</a:t>
                      </a:r>
                      <a:endParaRPr lang="en-US" sz="1100" b="0" kern="1200" baseline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100" b="0" dirty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כל גבולות החלקות שבתהליך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he-IL" sz="1200" b="1" dirty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שכבת חלקות היסטוריות</a:t>
                      </a:r>
                      <a:endParaRPr lang="he-IL" sz="1200" b="1" dirty="0">
                        <a:solidFill>
                          <a:schemeClr val="tx1"/>
                        </a:solidFill>
                        <a:latin typeface="+mn-lt"/>
                        <a:cs typeface="Segoe UI" panose="020B0502040204020203" pitchFamily="34" charset="0"/>
                        <a:hlinkClick r:id="rId2" action="ppaction://hlinkfile"/>
                      </a:endParaRPr>
                    </a:p>
                    <a:p>
                      <a:pPr algn="ctr" rtl="0"/>
                      <a:r>
                        <a:rPr lang="en-US" sz="1100" b="0" i="1" dirty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layer=PARCEL_HISTORY_HASAVA</a:t>
                      </a:r>
                      <a:endParaRPr lang="en-US" sz="1200" b="0" i="1" dirty="0">
                        <a:solidFill>
                          <a:schemeClr val="tx1"/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err="1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gdb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8481201"/>
                  </a:ext>
                </a:extLst>
              </a:tr>
              <a:tr h="526631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100" b="0" kern="1200" baseline="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יאוחד לטבלה אחת</a:t>
                      </a:r>
                      <a:endParaRPr lang="en-US" sz="1100" b="0" kern="1200" baseline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100" b="0" kern="1200" baseline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he-IL" sz="1100" b="0" kern="1200" baseline="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6</a:t>
                      </a:r>
                      <a:endParaRPr lang="en-US" sz="1100" b="0" kern="1200" baseline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he-IL" sz="1100" b="0" kern="1200" baseline="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כ-954,468</a:t>
                      </a:r>
                      <a:endParaRPr lang="en-US" sz="1100" b="0" kern="1200" baseline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100" b="0" dirty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0איסוף כל החלקות המבוטלות מכל </a:t>
                      </a:r>
                      <a:r>
                        <a:rPr lang="he-IL" sz="1100" b="0" dirty="0" err="1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הרפליקציות</a:t>
                      </a:r>
                      <a:r>
                        <a:rPr lang="he-IL" sz="1100" b="0" dirty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 היומיות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he-IL" sz="1200" b="1" dirty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שכבת חלקות מבוטלות מרפליקציה</a:t>
                      </a:r>
                    </a:p>
                    <a:p>
                      <a:pPr algn="ctr" rtl="0"/>
                      <a:r>
                        <a:rPr lang="en-US" sz="1200" b="0" i="1" dirty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Layer=</a:t>
                      </a:r>
                      <a:r>
                        <a:rPr lang="en-US" sz="1200" b="0" i="1" dirty="0" err="1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CanceldParcels</a:t>
                      </a:r>
                      <a:endParaRPr lang="en-US" sz="1200" b="0" i="1" dirty="0">
                        <a:solidFill>
                          <a:schemeClr val="tx1"/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err="1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gdb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9824785"/>
                  </a:ext>
                </a:extLst>
              </a:tr>
              <a:tr h="526631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100" b="0" kern="1200" baseline="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יאוחד לטבלה אחת</a:t>
                      </a:r>
                      <a:endParaRPr lang="en-US" sz="1100" b="0" kern="1200" baseline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100" b="0" kern="1200" baseline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he-IL" sz="1100" b="0" kern="1200" baseline="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5</a:t>
                      </a:r>
                      <a:endParaRPr lang="en-US" sz="1100" b="0" kern="1200" baseline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he-IL" sz="1100" b="0" kern="1200" baseline="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כ-1,172,175</a:t>
                      </a:r>
                      <a:endParaRPr lang="en-US" sz="1100" b="0" kern="1200" baseline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100" b="0" dirty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טבלת חלקות מבוטלות מ-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oracle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 b="0" i="1" baseline="0" dirty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he-IL" sz="1200" b="1" dirty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טבלת חלקות מבוטלות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csv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7822111"/>
                  </a:ext>
                </a:extLst>
              </a:tr>
              <a:tr h="582511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1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לקבלת מספר מזהה של גוש לשדה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BlockUniqueID</a:t>
                      </a:r>
                      <a:endParaRPr lang="he-IL" sz="11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100" b="0" kern="1200" baseline="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he-IL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26,163</a:t>
                      </a:r>
                      <a:endParaRPr lang="en-US" sz="11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100" b="0" dirty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שכבת</a:t>
                      </a:r>
                      <a:r>
                        <a:rPr lang="he-IL" sz="1100" b="0" baseline="0" dirty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 גבולות גושי </a:t>
                      </a:r>
                      <a:r>
                        <a:rPr lang="he-IL" sz="1100" b="0" baseline="0" dirty="0" err="1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קדסטר</a:t>
                      </a:r>
                      <a:r>
                        <a:rPr lang="he-IL" sz="1100" b="0" baseline="0" dirty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 לאחר הסבה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he-IL" sz="1200" b="1" dirty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 שכבת גושים מודרנית</a:t>
                      </a:r>
                    </a:p>
                    <a:p>
                      <a:pPr algn="ctr" rtl="0"/>
                      <a:r>
                        <a:rPr lang="en-US" sz="1200" b="0" i="1" dirty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Layer=Blocks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err="1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gdb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9143441"/>
                  </a:ext>
                </a:extLst>
              </a:tr>
              <a:tr h="582511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1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לקבלת מספר מזהה של תהליך לשדות</a:t>
                      </a:r>
                      <a:r>
                        <a:rPr lang="en-US" sz="11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CPBCreateProcessUniqueID</a:t>
                      </a:r>
                      <a:r>
                        <a:rPr lang="he-I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,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CPBUpdateProcessUniqueID</a:t>
                      </a:r>
                      <a:endParaRPr lang="he-IL" sz="11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100" b="0" kern="1200" baseline="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he-IL" sz="11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80,467</a:t>
                      </a:r>
                      <a:endParaRPr lang="en-US" sz="11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100" b="0" dirty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שכבת</a:t>
                      </a:r>
                      <a:r>
                        <a:rPr lang="he-IL" sz="1100" b="0" baseline="0" dirty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 גבולות תהליכי </a:t>
                      </a:r>
                      <a:r>
                        <a:rPr lang="he-IL" sz="1100" b="0" baseline="0" dirty="0" err="1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קדסטר</a:t>
                      </a:r>
                      <a:r>
                        <a:rPr lang="he-IL" sz="1100" b="0" baseline="0" dirty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 לאחר הסבה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he-IL" sz="1200" b="1" dirty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 שכבת גבולות תהליכים מודרנית</a:t>
                      </a:r>
                    </a:p>
                    <a:p>
                      <a:pPr algn="ctr" rtl="0"/>
                      <a:r>
                        <a:rPr lang="en-US" sz="1200" b="0" i="1" dirty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Layer=</a:t>
                      </a:r>
                      <a:r>
                        <a:rPr lang="en-US" sz="1200" b="0" i="1" dirty="0" err="1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CadasterProcessBorders</a:t>
                      </a:r>
                      <a:endParaRPr lang="en-US" sz="1200" b="0" i="1" dirty="0">
                        <a:solidFill>
                          <a:schemeClr val="tx1"/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err="1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gdb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5026767"/>
                  </a:ext>
                </a:extLst>
              </a:tr>
            </a:tbl>
          </a:graphicData>
        </a:graphic>
      </p:graphicFrame>
      <p:sp>
        <p:nvSpPr>
          <p:cNvPr id="5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6858000" y="247799"/>
            <a:ext cx="475663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3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שכבות וטבלאות רלוונטיות</a:t>
            </a:r>
          </a:p>
        </p:txBody>
      </p:sp>
    </p:spTree>
    <p:extLst>
      <p:ext uri="{BB962C8B-B14F-4D97-AF65-F5344CB8AC3E}">
        <p14:creationId xmlns:p14="http://schemas.microsoft.com/office/powerpoint/2010/main" val="4255316555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6858000" y="247799"/>
            <a:ext cx="475663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3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שדות לשימוש בהסבה</a:t>
            </a:r>
          </a:p>
        </p:txBody>
      </p:sp>
      <p:sp>
        <p:nvSpPr>
          <p:cNvPr id="7" name="Rectangle 6"/>
          <p:cNvSpPr/>
          <p:nvPr/>
        </p:nvSpPr>
        <p:spPr>
          <a:xfrm>
            <a:off x="3819525" y="1322125"/>
            <a:ext cx="79198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200" i="1" dirty="0">
                <a:latin typeface="Segoe UI" panose="020B0502040204020203" pitchFamily="34" charset="0"/>
                <a:cs typeface="Segoe UI" panose="020B0502040204020203" pitchFamily="34" charset="0"/>
              </a:rPr>
              <a:t>'GUSH_NUM', 'GUSH_SUFFIX', 'PARCEL', 'PARCEL_TYPE', 'LEGAL_AREA', 'TALAR_NUM', 'TALAR_YEAR', 'geometry'</a:t>
            </a:r>
          </a:p>
        </p:txBody>
      </p:sp>
      <p:sp>
        <p:nvSpPr>
          <p:cNvPr id="6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8391525" y="870369"/>
            <a:ext cx="3223113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שכבת חלקות היסטוריות:</a:t>
            </a:r>
          </a:p>
        </p:txBody>
      </p:sp>
      <p:sp>
        <p:nvSpPr>
          <p:cNvPr id="8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9551324" y="3739937"/>
            <a:ext cx="2063314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גושי </a:t>
            </a:r>
            <a:r>
              <a:rPr lang="he-IL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קדסטר</a:t>
            </a:r>
            <a:r>
              <a:rPr lang="he-IL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sp>
        <p:nvSpPr>
          <p:cNvPr id="2" name="Rectangle 1"/>
          <p:cNvSpPr/>
          <p:nvPr/>
        </p:nvSpPr>
        <p:spPr>
          <a:xfrm>
            <a:off x="6613293" y="4191287"/>
            <a:ext cx="470987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600" i="1" dirty="0">
                <a:latin typeface="Segoe UI" panose="020B0502040204020203" pitchFamily="34" charset="0"/>
                <a:cs typeface="Segoe UI" panose="020B0502040204020203" pitchFamily="34" charset="0"/>
              </a:rPr>
              <a:t>'</a:t>
            </a:r>
            <a:r>
              <a:rPr lang="en-US" sz="16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BlockUniqueID</a:t>
            </a:r>
            <a:r>
              <a:rPr lang="en-US" sz="1600" i="1" dirty="0">
                <a:latin typeface="Segoe UI" panose="020B0502040204020203" pitchFamily="34" charset="0"/>
                <a:cs typeface="Segoe UI" panose="020B0502040204020203" pitchFamily="34" charset="0"/>
              </a:rPr>
              <a:t>', '</a:t>
            </a:r>
            <a:r>
              <a:rPr lang="en-US" sz="16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BlockNumber</a:t>
            </a:r>
            <a:r>
              <a:rPr lang="en-US" sz="1600" i="1" dirty="0">
                <a:latin typeface="Segoe UI" panose="020B0502040204020203" pitchFamily="34" charset="0"/>
                <a:cs typeface="Segoe UI" panose="020B0502040204020203" pitchFamily="34" charset="0"/>
              </a:rPr>
              <a:t>', '</a:t>
            </a:r>
            <a:r>
              <a:rPr lang="en-US" sz="16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SubBlockNumber</a:t>
            </a:r>
            <a:r>
              <a:rPr lang="en-US" sz="1600" i="1" dirty="0">
                <a:latin typeface="Segoe UI" panose="020B0502040204020203" pitchFamily="34" charset="0"/>
                <a:cs typeface="Segoe UI" panose="020B0502040204020203" pitchFamily="34" charset="0"/>
              </a:rPr>
              <a:t>'</a:t>
            </a:r>
          </a:p>
        </p:txBody>
      </p:sp>
      <p:sp>
        <p:nvSpPr>
          <p:cNvPr id="10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8562109" y="4779977"/>
            <a:ext cx="3052529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גבולות תהליכי </a:t>
            </a:r>
            <a:r>
              <a:rPr lang="he-IL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קדסטר</a:t>
            </a:r>
            <a:r>
              <a:rPr lang="he-IL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172450" y="5233270"/>
            <a:ext cx="294967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600" i="1" dirty="0">
                <a:latin typeface="Segoe UI" panose="020B0502040204020203" pitchFamily="34" charset="0"/>
                <a:cs typeface="Segoe UI" panose="020B0502040204020203" pitchFamily="34" charset="0"/>
              </a:rPr>
              <a:t>'</a:t>
            </a:r>
            <a:r>
              <a:rPr lang="en-US" sz="16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CPBUniqueID</a:t>
            </a:r>
            <a:r>
              <a:rPr lang="en-US" sz="1600" i="1" dirty="0">
                <a:latin typeface="Segoe UI" panose="020B0502040204020203" pitchFamily="34" charset="0"/>
                <a:cs typeface="Segoe UI" panose="020B0502040204020203" pitchFamily="34" charset="0"/>
              </a:rPr>
              <a:t>', '</a:t>
            </a:r>
            <a:r>
              <a:rPr lang="en-US" sz="16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ProcessName</a:t>
            </a:r>
            <a:r>
              <a:rPr lang="en-US" sz="1600" i="1" dirty="0">
                <a:latin typeface="Segoe UI" panose="020B0502040204020203" pitchFamily="34" charset="0"/>
                <a:cs typeface="Segoe UI" panose="020B0502040204020203" pitchFamily="34" charset="0"/>
              </a:rPr>
              <a:t>'</a:t>
            </a:r>
          </a:p>
        </p:txBody>
      </p:sp>
      <p:sp>
        <p:nvSpPr>
          <p:cNvPr id="9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7419975" y="1688813"/>
            <a:ext cx="4194663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שכבת חלקות מבוטלות מרפליקציה:</a:t>
            </a:r>
          </a:p>
        </p:txBody>
      </p:sp>
      <p:sp>
        <p:nvSpPr>
          <p:cNvPr id="3" name="Rectangle 2"/>
          <p:cNvSpPr/>
          <p:nvPr/>
        </p:nvSpPr>
        <p:spPr>
          <a:xfrm>
            <a:off x="5610226" y="2182184"/>
            <a:ext cx="59150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'PARCEL_ID', 'PARCEL', 'GUSH_NUM', 'GUSH_SUFFIX','LEGALAREA', 'geometry'</a:t>
            </a:r>
            <a:endParaRPr lang="he-IL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7330587" y="2609097"/>
            <a:ext cx="4194663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טבלת חלקות מבוטלות :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520838" y="3102468"/>
            <a:ext cx="59150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'F_GUSH_NUM', 'F_GUSH_SUFFIX', 'F_PARCEL_NUM', 'TALAR_NUMBER', 'TALAR_YEAR'</a:t>
            </a:r>
            <a:endParaRPr lang="he-IL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6010570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6342611" y="247799"/>
            <a:ext cx="5272027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3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חישוב ואכלוס שדות חדשים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5845615"/>
              </p:ext>
            </p:extLst>
          </p:nvPr>
        </p:nvGraphicFramePr>
        <p:xfrm>
          <a:off x="673331" y="1260360"/>
          <a:ext cx="10680471" cy="3272673"/>
        </p:xfrm>
        <a:graphic>
          <a:graphicData uri="http://schemas.openxmlformats.org/drawingml/2006/table">
            <a:tbl>
              <a:tblPr rtl="1">
                <a:tableStyleId>{BDBED569-4797-4DF1-A0F4-6AAB3CD982D8}</a:tableStyleId>
              </a:tblPr>
              <a:tblGrid>
                <a:gridCol w="2500747">
                  <a:extLst>
                    <a:ext uri="{9D8B030D-6E8A-4147-A177-3AD203B41FA5}">
                      <a16:colId xmlns:a16="http://schemas.microsoft.com/office/drawing/2014/main" val="1326575302"/>
                    </a:ext>
                  </a:extLst>
                </a:gridCol>
                <a:gridCol w="8179724">
                  <a:extLst>
                    <a:ext uri="{9D8B030D-6E8A-4147-A177-3AD203B41FA5}">
                      <a16:colId xmlns:a16="http://schemas.microsoft.com/office/drawing/2014/main" val="486621652"/>
                    </a:ext>
                  </a:extLst>
                </a:gridCol>
              </a:tblGrid>
              <a:tr h="380945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400" b="1" u="none" strike="noStrike" dirty="0">
                          <a:effectLst/>
                        </a:rPr>
                        <a:t>שם השדה</a:t>
                      </a:r>
                      <a:endParaRPr lang="he-IL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400" b="1" u="none" strike="noStrike" dirty="0">
                          <a:effectLst/>
                        </a:rPr>
                        <a:t>תיאור חישוב</a:t>
                      </a:r>
                      <a:endParaRPr lang="he-IL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2737879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ParcelUniqueID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1" algn="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חלק</a:t>
                      </a:r>
                      <a:r>
                        <a:rPr lang="he-IL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נלקח משדה </a:t>
                      </a:r>
                      <a:r>
                        <a:rPr lang="en-US" sz="16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ParcelUniqueID</a:t>
                      </a:r>
                      <a:r>
                        <a:rPr lang="he-IL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וחלק על ידי מספר רץ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053416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ParcelNumber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1" indent="0" algn="r" defTabSz="914400" rtl="1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נלקח משדה</a:t>
                      </a:r>
                      <a:r>
                        <a:rPr lang="he-IL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PARCEL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5293145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ParcelType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1" algn="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נלקח</a:t>
                      </a:r>
                      <a:r>
                        <a:rPr lang="he-IL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משדה </a:t>
                      </a:r>
                      <a:r>
                        <a:rPr lang="en-US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PARCELTYPE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7878351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CancelProcessType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1" algn="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לפי</a:t>
                      </a:r>
                      <a:r>
                        <a:rPr lang="he-IL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שדה </a:t>
                      </a:r>
                      <a:r>
                        <a:rPr lang="en-US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CADASTER_PROCESS</a:t>
                      </a:r>
                      <a:r>
                        <a:rPr lang="he-IL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באם הערך הינו תהליך יוצר (</a:t>
                      </a:r>
                      <a:r>
                        <a:rPr lang="he-IL" sz="16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תצ"ר</a:t>
                      </a:r>
                      <a:r>
                        <a:rPr lang="he-IL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/הסדר/פס"ד)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4514314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LegalArea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1" indent="0" algn="r" defTabSz="914400" rtl="1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נלקח משדה 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LEGALAREA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896181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BlockUniqueID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1" algn="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נלקח</a:t>
                      </a:r>
                      <a:r>
                        <a:rPr lang="he-IL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בעזרת איחוד עם שכבת גושי </a:t>
                      </a:r>
                      <a:r>
                        <a:rPr lang="he-IL" sz="16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קדסטר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9254311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CPBUpdateProcessUniqueID</a:t>
                      </a:r>
                      <a:endParaRPr lang="en-US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1" indent="0" algn="r" defTabSz="914400" rtl="1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נלקח בעזרת איחוד עם שכבת</a:t>
                      </a:r>
                      <a:r>
                        <a:rPr lang="he-IL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גבולות תהליכי </a:t>
                      </a:r>
                      <a:r>
                        <a:rPr lang="he-IL" sz="16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קדסטר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8323500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CPBCancelProcessUniqueID</a:t>
                      </a:r>
                      <a:endParaRPr lang="en-US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1" indent="0" algn="r" defTabSz="914400" rtl="1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נלקח בעזרת איחוד עם שכבת</a:t>
                      </a:r>
                      <a:r>
                        <a:rPr lang="he-IL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גבולות תהליכי </a:t>
                      </a:r>
                      <a:r>
                        <a:rPr lang="he-IL" sz="16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קדסטר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1290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913082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6342611" y="247799"/>
            <a:ext cx="5272027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3600" dirty="0">
                <a:solidFill>
                  <a:srgbClr val="002060"/>
                </a:solidFill>
                <a:latin typeface="+mn-lt"/>
                <a:cs typeface="Calibri" panose="020F0502020204030204" pitchFamily="34" charset="0"/>
              </a:rPr>
              <a:t>תוצאות וכמויות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7594264"/>
              </p:ext>
            </p:extLst>
          </p:nvPr>
        </p:nvGraphicFramePr>
        <p:xfrm>
          <a:off x="9193873" y="1667683"/>
          <a:ext cx="2284615" cy="1103877"/>
        </p:xfrm>
        <a:graphic>
          <a:graphicData uri="http://schemas.openxmlformats.org/drawingml/2006/table">
            <a:tbl>
              <a:tblPr rtl="1">
                <a:tableStyleId>{BDBED569-4797-4DF1-A0F4-6AAB3CD982D8}</a:tableStyleId>
              </a:tblPr>
              <a:tblGrid>
                <a:gridCol w="1145770">
                  <a:extLst>
                    <a:ext uri="{9D8B030D-6E8A-4147-A177-3AD203B41FA5}">
                      <a16:colId xmlns:a16="http://schemas.microsoft.com/office/drawing/2014/main" val="95525189"/>
                    </a:ext>
                  </a:extLst>
                </a:gridCol>
                <a:gridCol w="1138845">
                  <a:extLst>
                    <a:ext uri="{9D8B030D-6E8A-4147-A177-3AD203B41FA5}">
                      <a16:colId xmlns:a16="http://schemas.microsoft.com/office/drawing/2014/main" val="4116814833"/>
                    </a:ext>
                  </a:extLst>
                </a:gridCol>
              </a:tblGrid>
              <a:tr h="380945"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0" u="none" strike="noStrike" dirty="0">
                          <a:effectLst/>
                        </a:rPr>
                        <a:t>ParcelType</a:t>
                      </a:r>
                      <a:endParaRPr lang="he-I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200" b="0" u="none" strike="noStrike" dirty="0">
                          <a:effectLst/>
                        </a:rPr>
                        <a:t>כמות</a:t>
                      </a:r>
                      <a:endParaRPr lang="he-I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430058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1"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79207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6066305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na</a:t>
                      </a:r>
                      <a:endParaRPr lang="en-US" sz="1200" b="0" kern="12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1"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775096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815039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4367090"/>
              </p:ext>
            </p:extLst>
          </p:nvPr>
        </p:nvGraphicFramePr>
        <p:xfrm>
          <a:off x="6046639" y="1667683"/>
          <a:ext cx="2284615" cy="1103877"/>
        </p:xfrm>
        <a:graphic>
          <a:graphicData uri="http://schemas.openxmlformats.org/drawingml/2006/table">
            <a:tbl>
              <a:tblPr rtl="1">
                <a:tableStyleId>{BDBED569-4797-4DF1-A0F4-6AAB3CD982D8}</a:tableStyleId>
              </a:tblPr>
              <a:tblGrid>
                <a:gridCol w="1212270">
                  <a:extLst>
                    <a:ext uri="{9D8B030D-6E8A-4147-A177-3AD203B41FA5}">
                      <a16:colId xmlns:a16="http://schemas.microsoft.com/office/drawing/2014/main" val="95525189"/>
                    </a:ext>
                  </a:extLst>
                </a:gridCol>
                <a:gridCol w="1072345">
                  <a:extLst>
                    <a:ext uri="{9D8B030D-6E8A-4147-A177-3AD203B41FA5}">
                      <a16:colId xmlns:a16="http://schemas.microsoft.com/office/drawing/2014/main" val="4116814833"/>
                    </a:ext>
                  </a:extLst>
                </a:gridCol>
              </a:tblGrid>
              <a:tr h="380945"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CancelProcessType</a:t>
                      </a:r>
                      <a:endParaRPr lang="he-I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200" b="0" u="none" strike="noStrike" dirty="0">
                          <a:effectLst/>
                        </a:rPr>
                        <a:t>כמות</a:t>
                      </a:r>
                      <a:endParaRPr lang="he-I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430058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1"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98240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6066305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na</a:t>
                      </a:r>
                      <a:endParaRPr lang="en-US" sz="1200" b="0" kern="12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1" algn="ctr" rtl="0" fontAlgn="b"/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756063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81503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334369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ערכת נושא Office">
  <a:themeElements>
    <a:clrScheme name="ערכת נושא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ערכת נושא Office">
      <a:majorFont>
        <a:latin typeface="Calibri Light" panose="020F0302020204030204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ערכת נושא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3002</TotalTime>
  <Words>417</Words>
  <Application>Microsoft Office PowerPoint</Application>
  <PresentationFormat>Widescreen</PresentationFormat>
  <Paragraphs>148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Segoe UI</vt:lpstr>
      <vt:lpstr>Times New Roman</vt:lpstr>
      <vt:lpstr>ערכת נושא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Survey of Israel (MAPI)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ofir</dc:creator>
  <cp:lastModifiedBy>אופיר מזור</cp:lastModifiedBy>
  <cp:revision>70</cp:revision>
  <dcterms:created xsi:type="dcterms:W3CDTF">2022-07-17T09:48:46Z</dcterms:created>
  <dcterms:modified xsi:type="dcterms:W3CDTF">2023-01-05T08:11:35Z</dcterms:modified>
</cp:coreProperties>
</file>