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  <p:sldMasterId id="2147483684" r:id="rId2"/>
  </p:sldMasterIdLst>
  <p:notesMasterIdLst>
    <p:notesMasterId r:id="rId36"/>
  </p:notesMasterIdLst>
  <p:handoutMasterIdLst>
    <p:handoutMasterId r:id="rId37"/>
  </p:handoutMasterIdLst>
  <p:sldIdLst>
    <p:sldId id="256" r:id="rId3"/>
    <p:sldId id="342" r:id="rId4"/>
    <p:sldId id="391" r:id="rId5"/>
    <p:sldId id="380" r:id="rId6"/>
    <p:sldId id="308" r:id="rId7"/>
    <p:sldId id="345" r:id="rId8"/>
    <p:sldId id="392" r:id="rId9"/>
    <p:sldId id="428" r:id="rId10"/>
    <p:sldId id="429" r:id="rId11"/>
    <p:sldId id="304" r:id="rId12"/>
    <p:sldId id="434" r:id="rId13"/>
    <p:sldId id="407" r:id="rId14"/>
    <p:sldId id="409" r:id="rId15"/>
    <p:sldId id="402" r:id="rId16"/>
    <p:sldId id="410" r:id="rId17"/>
    <p:sldId id="413" r:id="rId18"/>
    <p:sldId id="414" r:id="rId19"/>
    <p:sldId id="415" r:id="rId20"/>
    <p:sldId id="416" r:id="rId21"/>
    <p:sldId id="417" r:id="rId22"/>
    <p:sldId id="418" r:id="rId23"/>
    <p:sldId id="421" r:id="rId24"/>
    <p:sldId id="422" r:id="rId25"/>
    <p:sldId id="420" r:id="rId26"/>
    <p:sldId id="423" r:id="rId27"/>
    <p:sldId id="424" r:id="rId28"/>
    <p:sldId id="433" r:id="rId29"/>
    <p:sldId id="426" r:id="rId30"/>
    <p:sldId id="427" r:id="rId31"/>
    <p:sldId id="431" r:id="rId32"/>
    <p:sldId id="432" r:id="rId33"/>
    <p:sldId id="379" r:id="rId34"/>
    <p:sldId id="401" r:id="rId35"/>
  </p:sldIdLst>
  <p:sldSz cx="12192000" cy="6858000"/>
  <p:notesSz cx="6769100" cy="9906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0066CC"/>
    <a:srgbClr val="B4C7E7"/>
    <a:srgbClr val="86F011"/>
    <a:srgbClr val="23E148"/>
    <a:srgbClr val="33D2C5"/>
    <a:srgbClr val="4472C4"/>
    <a:srgbClr val="FFC000"/>
    <a:srgbClr val="FF9966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05" autoAdjust="0"/>
    <p:restoredTop sz="94639" autoAdjust="0"/>
  </p:normalViewPr>
  <p:slideViewPr>
    <p:cSldViewPr snapToGrid="0">
      <p:cViewPr varScale="1">
        <p:scale>
          <a:sx n="108" d="100"/>
          <a:sy n="108" d="100"/>
        </p:scale>
        <p:origin x="18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3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7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92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להתייחס</a:t>
            </a:r>
            <a:r>
              <a:rPr lang="he-IL" baseline="0" dirty="0"/>
              <a:t> לחלקות אב בהמשך ההסבה. חלקות מסוג 0 יכנסו בחלק המקרים כחלקת אב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59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89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חלקות האב</a:t>
            </a:r>
            <a:r>
              <a:rPr lang="he-IL" baseline="0" dirty="0"/>
              <a:t> יוגדרו גם על ידי החלקות הנכנסות בפסקי הדין (מה לעשות במקרה של איחוד חלקות?)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261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269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302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48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9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689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06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385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642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307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1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5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63791"/>
            <a:ext cx="9529167" cy="916276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חלקות דו </a:t>
            </a:r>
            <a:r>
              <a:rPr lang="he-IL" sz="4000" b="1" dirty="0" err="1">
                <a:solidFill>
                  <a:srgbClr val="002060"/>
                </a:solidFill>
              </a:rPr>
              <a:t>מימדיות</a:t>
            </a:r>
            <a:r>
              <a:rPr lang="he-IL" sz="4000" b="1" dirty="0">
                <a:solidFill>
                  <a:srgbClr val="002060"/>
                </a:solidFill>
              </a:rPr>
              <a:t> מוסדרות –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מעוגל 2"/>
          <p:cNvSpPr/>
          <p:nvPr/>
        </p:nvSpPr>
        <p:spPr>
          <a:xfrm>
            <a:off x="8918244" y="1394254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Parcel_all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469733" y="1389610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Parcel_all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</p:cNvCxnSpPr>
          <p:nvPr/>
        </p:nvCxnSpPr>
        <p:spPr>
          <a:xfrm flipV="1">
            <a:off x="3267893" y="1634373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endCxn id="3" idx="1"/>
          </p:cNvCxnSpPr>
          <p:nvPr/>
        </p:nvCxnSpPr>
        <p:spPr>
          <a:xfrm>
            <a:off x="8448610" y="1639017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איתור חלקות מוסדרות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4958" y="5849730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</a:t>
            </a:r>
            <a:r>
              <a:rPr lang="en-US" dirty="0"/>
              <a:t> </a:t>
            </a:r>
            <a:r>
              <a:rPr lang="he-IL" dirty="0"/>
              <a:t>1017897</a:t>
            </a:r>
            <a:r>
              <a:rPr lang="en-US" dirty="0"/>
              <a:t> 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87" y="2123901"/>
            <a:ext cx="3040730" cy="41057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7527" y="1463616"/>
            <a:ext cx="4711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 err="1"/>
              <a:t>Parcell_all</a:t>
            </a:r>
            <a:r>
              <a:rPr lang="en-US" b="1" dirty="0"/>
              <a:t> </a:t>
            </a:r>
            <a:r>
              <a:rPr lang="x-none" dirty="0"/>
              <a:t>where </a:t>
            </a:r>
            <a:r>
              <a:rPr lang="en-US" dirty="0"/>
              <a:t>status IN (1,3,6,16)</a:t>
            </a:r>
          </a:p>
        </p:txBody>
      </p:sp>
    </p:spTree>
    <p:extLst>
      <p:ext uri="{BB962C8B-B14F-4D97-AF65-F5344CB8AC3E}">
        <p14:creationId xmlns:p14="http://schemas.microsoft.com/office/powerpoint/2010/main" val="37802927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153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append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7661857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Parcel_all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>
            <a:off x="7192223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3773" y="183295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/>
              <a:t>output</a:t>
            </a:r>
            <a:endParaRPr lang="en-US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הטמעת טבלת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</a:t>
            </a:r>
            <a:r>
              <a:rPr lang="en-US" dirty="0"/>
              <a:t> </a:t>
            </a:r>
            <a:r>
              <a:rPr lang="he-IL" dirty="0"/>
              <a:t>1017897</a:t>
            </a:r>
            <a:r>
              <a:rPr lang="en-US" dirty="0"/>
              <a:t> 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3" y="2214644"/>
            <a:ext cx="6741083" cy="3704715"/>
          </a:xfrm>
          <a:prstGeom prst="rect">
            <a:avLst/>
          </a:prstGeom>
        </p:spPr>
      </p:pic>
      <p:sp>
        <p:nvSpPr>
          <p:cNvPr id="15" name="Rectangle 3"/>
          <p:cNvSpPr/>
          <p:nvPr/>
        </p:nvSpPr>
        <p:spPr>
          <a:xfrm>
            <a:off x="7661857" y="2214644"/>
            <a:ext cx="4017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הטמעת השורות הבחורות ישירות אל בסיס הנתונים החדש. הצורה כזו יהיה קל יותר לחשב את המאפיינים השונים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24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153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ParcelStatus</a:t>
            </a:r>
            <a:r>
              <a:rPr lang="en-US" dirty="0"/>
              <a:t> = 1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7661857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>
            <a:off x="7192223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3773" y="183295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/>
              <a:t>output</a:t>
            </a:r>
            <a:endParaRPr lang="en-US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ParcelStatus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2138" y="2202282"/>
            <a:ext cx="3701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מתן ערך ברירת מחדל של חלקה רשומה </a:t>
            </a:r>
            <a:r>
              <a:rPr lang="en-US" dirty="0"/>
              <a:t> (</a:t>
            </a:r>
            <a:r>
              <a:rPr lang="en-US" dirty="0" err="1"/>
              <a:t>ParcelStatus</a:t>
            </a:r>
            <a:r>
              <a:rPr lang="en-US" dirty="0"/>
              <a:t> = 1)</a:t>
            </a:r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92" y="2202282"/>
            <a:ext cx="3306023" cy="40684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8997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Calculator</a:t>
            </a:r>
          </a:p>
        </p:txBody>
      </p:sp>
      <p:sp>
        <p:nvSpPr>
          <p:cNvPr id="19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</a:t>
            </a:r>
            <a:r>
              <a:rPr lang="en-US" dirty="0"/>
              <a:t> </a:t>
            </a:r>
            <a:r>
              <a:rPr lang="he-IL" dirty="0"/>
              <a:t>1017897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7667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Parcel2DTbl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856105" y="1232559"/>
            <a:ext cx="475853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Parcel_all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5174050" y="4115700"/>
            <a:ext cx="18380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697041" y="1305890"/>
            <a:ext cx="853378" cy="222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1423686" y="2012335"/>
            <a:ext cx="3518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 err="1">
                <a:latin typeface="Calibri" panose="020F0502020204030204" pitchFamily="34" charset="0"/>
              </a:rPr>
              <a:t>ParcelUniqueID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בתצ"ר </a:t>
            </a: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6093069" y="3268047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6933402" y="2008891"/>
            <a:ext cx="475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>
                <a:solidFill>
                  <a:srgbClr val="000000"/>
                </a:solidFill>
              </a:rPr>
              <a:t>PARCEL_ID</a:t>
            </a:r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1" y="2871108"/>
            <a:ext cx="2465170" cy="3623502"/>
          </a:xfrm>
          <a:prstGeom prst="rect">
            <a:avLst/>
          </a:prstGeom>
        </p:spPr>
      </p:pic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</a:t>
            </a:r>
            <a:r>
              <a:rPr lang="en-US" dirty="0"/>
              <a:t> </a:t>
            </a:r>
            <a:r>
              <a:rPr lang="he-IL" dirty="0"/>
              <a:t>1017897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0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43" y="1126521"/>
            <a:ext cx="45678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Parcel</a:t>
            </a:r>
            <a:r>
              <a:rPr lang="he-IL" b="1" dirty="0"/>
              <a:t>2</a:t>
            </a:r>
            <a:r>
              <a:rPr lang="en-US" b="1" dirty="0" err="1"/>
              <a:t>DTbl</a:t>
            </a:r>
            <a:r>
              <a:rPr lang="he-IL" b="1" dirty="0"/>
              <a:t> </a:t>
            </a:r>
            <a:r>
              <a:rPr lang="x-none" dirty="0"/>
              <a:t>where </a:t>
            </a:r>
            <a:r>
              <a:rPr lang="en-US" dirty="0" err="1"/>
              <a:t>Parcel_all.talar_year</a:t>
            </a:r>
            <a:r>
              <a:rPr lang="en-US" dirty="0"/>
              <a:t> &gt;=1920 AND </a:t>
            </a:r>
            <a:r>
              <a:rPr lang="en-US" dirty="0" err="1"/>
              <a:t>Parcel_all.talar_number</a:t>
            </a:r>
            <a:r>
              <a:rPr lang="en-US" dirty="0"/>
              <a:t> &gt;0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913020" y="1271999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618189" y="1271999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377310" y="1516763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6376" y="169160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לאיתור חלקות שנוצרו בתצ"ר</a:t>
            </a: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בחורות:</a:t>
            </a:r>
            <a:r>
              <a:rPr lang="en-US" dirty="0"/>
              <a:t> 393676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8" y="2701234"/>
            <a:ext cx="2923443" cy="3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4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733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ParcelProcessType</a:t>
            </a:r>
            <a:r>
              <a:rPr lang="en-US" dirty="0"/>
              <a:t> = 1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236244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7772138" y="1583612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0531" y="177285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ParcelStatus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עבור חלקות שנוצרו בתצ"ר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138" y="2202282"/>
            <a:ext cx="3701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מתן ערך של חלקה שנוצרה בתצ"ר </a:t>
            </a:r>
            <a:r>
              <a:rPr lang="en-US" dirty="0"/>
              <a:t> (</a:t>
            </a:r>
            <a:r>
              <a:rPr lang="en-US" dirty="0" err="1"/>
              <a:t>ParcelProcessType</a:t>
            </a:r>
            <a:r>
              <a:rPr lang="en-US" dirty="0"/>
              <a:t> = 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7755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Calculator</a:t>
            </a:r>
          </a:p>
        </p:txBody>
      </p:sp>
      <p:sp>
        <p:nvSpPr>
          <p:cNvPr id="20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שחושבו:</a:t>
            </a:r>
            <a:r>
              <a:rPr lang="en-US" dirty="0"/>
              <a:t> 393676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62" y="2214643"/>
            <a:ext cx="3494334" cy="43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95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907" y="1321897"/>
            <a:ext cx="4711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 err="1"/>
              <a:t>Psak_din_parcels</a:t>
            </a:r>
            <a:r>
              <a:rPr lang="en-US" b="1" dirty="0"/>
              <a:t> </a:t>
            </a:r>
            <a:r>
              <a:rPr lang="x-none" dirty="0"/>
              <a:t>where </a:t>
            </a:r>
            <a:r>
              <a:rPr lang="en-US" dirty="0"/>
              <a:t>“TYPE” = 1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9066700" y="1271999"/>
            <a:ext cx="2230602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</a:rPr>
              <a:t>Psak_din_parcels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105319" y="1271999"/>
            <a:ext cx="231103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</a:rPr>
              <a:t>Psak_din_parcels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530990" y="1506025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30996" y="1761527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לאיתור חלקות שנוצרו על ידי על ידי פסק דין </a:t>
            </a: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בחורות:</a:t>
            </a:r>
            <a:r>
              <a:rPr lang="en-US" dirty="0"/>
              <a:t> 2763 </a:t>
            </a:r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02" y="2078633"/>
            <a:ext cx="5090691" cy="36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Psak_din_parcels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065486" y="2420394"/>
            <a:ext cx="1946601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field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PSAK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DIN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ID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8045736" y="1252631"/>
            <a:ext cx="2379268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Psak_din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1423686" y="3986188"/>
            <a:ext cx="446782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>
                <a:solidFill>
                  <a:prstClr val="white"/>
                </a:solidFill>
              </a:rPr>
              <a:t>psak_din_parcels_join_psak_din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695353" y="1474088"/>
            <a:ext cx="857818" cy="188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697041" y="1305890"/>
            <a:ext cx="853378" cy="222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על ידי פסק דין </a:t>
            </a:r>
          </a:p>
        </p:txBody>
      </p:sp>
      <p:cxnSp>
        <p:nvCxnSpPr>
          <p:cNvPr id="10" name="מחבר חץ ישר 9"/>
          <p:cNvCxnSpPr>
            <a:stCxn id="4" idx="2"/>
          </p:cNvCxnSpPr>
          <p:nvPr/>
        </p:nvCxnSpPr>
        <p:spPr>
          <a:xfrm flipH="1">
            <a:off x="5065486" y="3268047"/>
            <a:ext cx="1027583" cy="71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מעוגל 13"/>
          <p:cNvSpPr/>
          <p:nvPr/>
        </p:nvSpPr>
        <p:spPr>
          <a:xfrm>
            <a:off x="6201634" y="3986188"/>
            <a:ext cx="48437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>
                <a:solidFill>
                  <a:prstClr val="white"/>
                </a:solidFill>
              </a:rPr>
              <a:t>psak_din_parcels_mis_join_psak_din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מחבר חץ ישר 15"/>
          <p:cNvCxnSpPr>
            <a:stCxn id="4" idx="2"/>
          </p:cNvCxnSpPr>
          <p:nvPr/>
        </p:nvCxnSpPr>
        <p:spPr>
          <a:xfrm>
            <a:off x="6093069" y="3268047"/>
            <a:ext cx="1003079" cy="74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9697" y="4584836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קיימת התאמה עבור </a:t>
            </a:r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2,756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שורות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9875" y="4544962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לא קיימת התאמה עבור 7 שורות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0499" y="2012336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Selcted</a:t>
            </a:r>
            <a:r>
              <a:rPr lang="en-US" dirty="0"/>
              <a:t> features only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98118" y="5447769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הועברו 4 פסקי דין לבירור אצל אתי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6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על ידי פסק דין </a:t>
            </a:r>
          </a:p>
        </p:txBody>
      </p:sp>
      <p:pic>
        <p:nvPicPr>
          <p:cNvPr id="20" name="תמונה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61" y="870369"/>
            <a:ext cx="7839616" cy="53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7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>
                <a:solidFill>
                  <a:schemeClr val="tx1"/>
                </a:solidFill>
              </a:rPr>
              <a:t>psak_din_parcels_join_psak_din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016189" y="2302360"/>
            <a:ext cx="2153759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field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CODE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8045736" y="1252631"/>
            <a:ext cx="2379268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 err="1">
                <a:solidFill>
                  <a:prstClr val="black"/>
                </a:solidFill>
              </a:rPr>
              <a:t>Parcel_all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885826" y="3986188"/>
            <a:ext cx="5005688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>
                <a:solidFill>
                  <a:prstClr val="white"/>
                </a:solidFill>
              </a:rPr>
              <a:t>psak_din_parcels_join_psak_din</a:t>
            </a:r>
            <a:r>
              <a:rPr lang="he-IL" dirty="0">
                <a:solidFill>
                  <a:prstClr val="white"/>
                </a:solidFill>
              </a:rPr>
              <a:t>_</a:t>
            </a:r>
            <a:r>
              <a:rPr lang="en-US" dirty="0" err="1">
                <a:solidFill>
                  <a:prstClr val="white"/>
                </a:solidFill>
              </a:rPr>
              <a:t>join_Parcell_all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29721" y="1439719"/>
            <a:ext cx="739784" cy="1833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845023" y="1335840"/>
            <a:ext cx="715272" cy="2065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על ידי פסק דין  </a:t>
            </a:r>
          </a:p>
        </p:txBody>
      </p:sp>
      <p:cxnSp>
        <p:nvCxnSpPr>
          <p:cNvPr id="10" name="מחבר חץ ישר 9"/>
          <p:cNvCxnSpPr>
            <a:stCxn id="4" idx="2"/>
          </p:cNvCxnSpPr>
          <p:nvPr/>
        </p:nvCxnSpPr>
        <p:spPr>
          <a:xfrm flipH="1">
            <a:off x="5065487" y="3150013"/>
            <a:ext cx="1027582" cy="8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מעוגל 13"/>
          <p:cNvSpPr/>
          <p:nvPr/>
        </p:nvSpPr>
        <p:spPr>
          <a:xfrm>
            <a:off x="6201634" y="3986188"/>
            <a:ext cx="5237891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>
                <a:solidFill>
                  <a:prstClr val="white"/>
                </a:solidFill>
              </a:rPr>
              <a:t>psak_din_parcels_join_psak_din_mis</a:t>
            </a:r>
            <a:r>
              <a:rPr lang="he-IL" dirty="0">
                <a:solidFill>
                  <a:prstClr val="white"/>
                </a:solidFill>
              </a:rPr>
              <a:t>_</a:t>
            </a:r>
            <a:r>
              <a:rPr lang="en-US" dirty="0" err="1">
                <a:solidFill>
                  <a:prstClr val="white"/>
                </a:solidFill>
              </a:rPr>
              <a:t>join_Parcell_all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מחבר חץ ישר 15"/>
          <p:cNvCxnSpPr>
            <a:stCxn id="4" idx="2"/>
          </p:cNvCxnSpPr>
          <p:nvPr/>
        </p:nvCxnSpPr>
        <p:spPr>
          <a:xfrm>
            <a:off x="6093069" y="3150013"/>
            <a:ext cx="1003079" cy="86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9697" y="4584836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קיימת התאמה עבור </a:t>
            </a:r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2,574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שורות*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9875" y="4544962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לא קיימת התאמה עבור 182 שורות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575" y="5048983"/>
            <a:ext cx="8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PARCEL_CODE = if( "</a:t>
            </a:r>
            <a:r>
              <a:rPr lang="en-US" dirty="0" err="1"/>
              <a:t>gush_suffix</a:t>
            </a:r>
            <a:r>
              <a:rPr lang="en-US" dirty="0"/>
              <a:t>" &gt;0, </a:t>
            </a:r>
            <a:r>
              <a:rPr lang="en-US" dirty="0" err="1"/>
              <a:t>concat</a:t>
            </a:r>
            <a:r>
              <a:rPr lang="en-US" dirty="0"/>
              <a:t>( "</a:t>
            </a:r>
            <a:r>
              <a:rPr lang="en-US" dirty="0" err="1"/>
              <a:t>gush_num</a:t>
            </a:r>
            <a:r>
              <a:rPr lang="en-US" dirty="0"/>
              <a:t>" ,'/', "</a:t>
            </a:r>
            <a:r>
              <a:rPr lang="en-US" dirty="0" err="1"/>
              <a:t>gush_suffix</a:t>
            </a:r>
            <a:r>
              <a:rPr lang="en-US" dirty="0"/>
              <a:t>",'_', "parcel" ), </a:t>
            </a:r>
            <a:r>
              <a:rPr lang="en-US" dirty="0" err="1"/>
              <a:t>concat</a:t>
            </a:r>
            <a:r>
              <a:rPr lang="en-US" dirty="0"/>
              <a:t>("</a:t>
            </a:r>
            <a:r>
              <a:rPr lang="en-US" dirty="0" err="1"/>
              <a:t>gush_num</a:t>
            </a:r>
            <a:r>
              <a:rPr lang="en-US" dirty="0"/>
              <a:t>",'_', "parcel" ))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5043" y="5790129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* 2 חלקות קיים</a:t>
            </a:r>
            <a:r>
              <a:rPr kumimoji="0" lang="he-IL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עבורן תצ"ר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28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חלקות דו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מימדיות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Parcel2DTbl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בסכמה החדשה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2133"/>
              </p:ext>
            </p:extLst>
          </p:nvPr>
        </p:nvGraphicFramePr>
        <p:xfrm>
          <a:off x="1912965" y="1780039"/>
          <a:ext cx="8764000" cy="332678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456243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262404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23165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922188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>
                          <a:effectLst/>
                        </a:rPr>
                        <a:t>alias)</a:t>
                      </a:r>
                      <a:r>
                        <a:rPr lang="he-IL" sz="1600" b="1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האם קיים </a:t>
                      </a:r>
                      <a:r>
                        <a:rPr lang="en-US" sz="1600" b="1" u="none" strike="noStrike">
                          <a:effectLst/>
                        </a:rPr>
                        <a:t>LUT</a:t>
                      </a:r>
                      <a:r>
                        <a:rPr lang="he-IL" sz="1600" b="1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ParcelUniqueID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מזהה ייחודי מספר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ParcelNumber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מספר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סוג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CreateProcessType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סוג תהליך היוצר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LegalArea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שטח רשום בדונם</a:t>
                      </a:r>
                      <a:r>
                        <a:rPr lang="he-IL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מטר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מספר מזהה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3083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LandDesignationPlan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ייעוד קרקע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758364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CPBUniqueCreateProcessID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מזהה תהליך יוצר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4316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CPBUniqueUpdateProcessID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מזהה תהליך מעדכן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252645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CPBUniqueCancelProcessID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מזהה תהליך מבטל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427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על ידי פסק דין  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00" y="870369"/>
            <a:ext cx="7907337" cy="53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Parcel2DTbl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163409" y="1232559"/>
            <a:ext cx="5528526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psak_din_parcels_join_psak_din</a:t>
            </a:r>
            <a:r>
              <a:rPr lang="he-IL" dirty="0">
                <a:solidFill>
                  <a:prstClr val="black"/>
                </a:solidFill>
                <a:latin typeface="Arial" panose="020B0604020202020204" pitchFamily="34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join_Parcell_all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5174050" y="4115700"/>
            <a:ext cx="18380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endCxn id="4" idx="3"/>
          </p:cNvCxnSpPr>
          <p:nvPr/>
        </p:nvCxnSpPr>
        <p:spPr>
          <a:xfrm rot="10800000" flipV="1">
            <a:off x="7012088" y="2005193"/>
            <a:ext cx="1847869" cy="839027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1423686" y="2012335"/>
            <a:ext cx="3518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 err="1">
                <a:latin typeface="Calibri" panose="020F0502020204030204" pitchFamily="34" charset="0"/>
              </a:rPr>
              <a:t>ParcelUniqueID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על ידי פסק דין  </a:t>
            </a: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6093069" y="3268047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6548405" y="2017822"/>
            <a:ext cx="475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>
                <a:solidFill>
                  <a:srgbClr val="000000"/>
                </a:solidFill>
              </a:rPr>
              <a:t>PARCEL_ID</a:t>
            </a: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 1017897</a:t>
            </a:r>
            <a:endParaRPr lang="en-US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25" y="2775105"/>
            <a:ext cx="2581263" cy="38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43" y="1126521"/>
            <a:ext cx="45678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Parcel</a:t>
            </a:r>
            <a:r>
              <a:rPr lang="he-IL" b="1" dirty="0"/>
              <a:t>2</a:t>
            </a:r>
            <a:r>
              <a:rPr lang="en-US" b="1" dirty="0" err="1"/>
              <a:t>DTbl</a:t>
            </a:r>
            <a:r>
              <a:rPr lang="he-IL" b="1" dirty="0"/>
              <a:t> </a:t>
            </a:r>
            <a:r>
              <a:rPr lang="x-none" dirty="0"/>
              <a:t>where </a:t>
            </a:r>
            <a:r>
              <a:rPr lang="en-US" dirty="0"/>
              <a:t>"</a:t>
            </a:r>
            <a:r>
              <a:rPr lang="en-US" dirty="0" err="1"/>
              <a:t>psak_din_parcels_join_psak_din_join_Parcell_all.csv.parcel_id</a:t>
            </a:r>
            <a:r>
              <a:rPr lang="en-US" dirty="0"/>
              <a:t>" IS NOT NULL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913020" y="1271999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618189" y="1271999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377310" y="1516763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6376" y="169160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לאיתור חלקות שנוצרו על ידי פסק דין </a:t>
            </a: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בחורות:</a:t>
            </a:r>
            <a:r>
              <a:rPr lang="en-US" dirty="0"/>
              <a:t> 2368 </a:t>
            </a:r>
          </a:p>
        </p:txBody>
      </p:sp>
      <p:sp>
        <p:nvSpPr>
          <p:cNvPr id="15" name="Rectangle 3"/>
          <p:cNvSpPr/>
          <p:nvPr/>
        </p:nvSpPr>
        <p:spPr>
          <a:xfrm>
            <a:off x="7323993" y="5861099"/>
            <a:ext cx="4099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קיימת כפילות בחלקות (מספר פסקי דין) ולכן הכמות פחותה</a:t>
            </a:r>
          </a:p>
          <a:p>
            <a:pPr algn="r" rtl="1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1" y="2251055"/>
            <a:ext cx="3279002" cy="43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455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43" y="1126521"/>
            <a:ext cx="456785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Parcel2DTbl</a:t>
            </a:r>
            <a:r>
              <a:rPr lang="x-none" dirty="0"/>
              <a:t>where </a:t>
            </a:r>
            <a:r>
              <a:rPr lang="en-US" dirty="0"/>
              <a:t>"psak_din_parcels_join_psak_din_join_Parcell_all.csv.talar_year" &gt;1920 and ("psak_din_parcels_join_psak_din_join_Parcell_all.csv.talar_year" &lt; "psak_din_parcels_join_psak_din_join_Parcell_all.csv.PSAK_DIN_YEAR")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913020" y="1271999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618189" y="1271999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377310" y="1516763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6376" y="169160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לאיתור חלקות שנוצרו על ידי פסק דין </a:t>
            </a: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בחורות:</a:t>
            </a:r>
            <a:r>
              <a:rPr lang="en-US" dirty="0"/>
              <a:t> 2366 </a:t>
            </a:r>
          </a:p>
        </p:txBody>
      </p:sp>
      <p:sp>
        <p:nvSpPr>
          <p:cNvPr id="15" name="Rectangle 3"/>
          <p:cNvSpPr/>
          <p:nvPr/>
        </p:nvSpPr>
        <p:spPr>
          <a:xfrm>
            <a:off x="3809143" y="3685384"/>
            <a:ext cx="4629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סינון חלקות שקיים עבורן גם תצ"ר וגם פס"ד והתצ"ר קודם</a:t>
            </a:r>
          </a:p>
          <a:p>
            <a:pPr algn="r" rtl="1"/>
            <a:r>
              <a:rPr lang="he-IL" dirty="0"/>
              <a:t>ביצוע של </a:t>
            </a:r>
            <a:r>
              <a:rPr lang="en-US" dirty="0"/>
              <a:t>REMOVE FROM CURRENT SELECTION</a:t>
            </a:r>
          </a:p>
        </p:txBody>
      </p:sp>
      <p:grpSp>
        <p:nvGrpSpPr>
          <p:cNvPr id="9" name="קבוצה 8"/>
          <p:cNvGrpSpPr/>
          <p:nvPr/>
        </p:nvGrpSpPr>
        <p:grpSpPr>
          <a:xfrm>
            <a:off x="526866" y="2130859"/>
            <a:ext cx="3186478" cy="4240207"/>
            <a:chOff x="479914" y="2312395"/>
            <a:chExt cx="3186478" cy="4240207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14" y="2312395"/>
              <a:ext cx="3186478" cy="4240207"/>
            </a:xfrm>
            <a:prstGeom prst="rect">
              <a:avLst/>
            </a:prstGeom>
          </p:spPr>
        </p:pic>
        <p:sp>
          <p:nvSpPr>
            <p:cNvPr id="8" name="מלבן 7"/>
            <p:cNvSpPr/>
            <p:nvPr/>
          </p:nvSpPr>
          <p:spPr>
            <a:xfrm>
              <a:off x="1090246" y="2875085"/>
              <a:ext cx="1380392" cy="1934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339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733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ParcelProcessType</a:t>
            </a:r>
            <a:r>
              <a:rPr lang="en-US" dirty="0"/>
              <a:t> = 3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236244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7772138" y="1583612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0531" y="177285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ParcelStatus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עבור חלקות שנוצרו על ידי פסק דין 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1578" y="2202282"/>
            <a:ext cx="413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מתן ערך של חלקה שנוצרה על ידי פסק דין </a:t>
            </a:r>
            <a:r>
              <a:rPr lang="en-US" dirty="0"/>
              <a:t> (</a:t>
            </a:r>
            <a:r>
              <a:rPr lang="en-US" dirty="0" err="1"/>
              <a:t>ParcelProcessType</a:t>
            </a:r>
            <a:r>
              <a:rPr lang="en-US" dirty="0"/>
              <a:t> =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7755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Calculator</a:t>
            </a:r>
          </a:p>
        </p:txBody>
      </p:sp>
      <p:sp>
        <p:nvSpPr>
          <p:cNvPr id="20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שחושבו:</a:t>
            </a:r>
            <a:r>
              <a:rPr lang="en-US" dirty="0"/>
              <a:t> 2366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1" y="2214644"/>
            <a:ext cx="3441063" cy="41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68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43" y="1126521"/>
            <a:ext cx="45678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x-none" dirty="0"/>
              <a:t>elect from </a:t>
            </a:r>
            <a:r>
              <a:rPr lang="en-US" b="1" dirty="0"/>
              <a:t>Parcel2DTbl</a:t>
            </a:r>
            <a:r>
              <a:rPr lang="x-none" dirty="0"/>
              <a:t>where </a:t>
            </a:r>
            <a:r>
              <a:rPr lang="en-US" dirty="0" err="1"/>
              <a:t>ParcelTbl.ParcelProcessType</a:t>
            </a:r>
            <a:r>
              <a:rPr lang="en-US" dirty="0"/>
              <a:t> IS NULL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913020" y="1271999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618189" y="1271999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377310" y="1516763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6376" y="169160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לאיתור חלקות שנוצרו על ידי הסדר </a:t>
            </a: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בחורות:</a:t>
            </a:r>
            <a:r>
              <a:rPr lang="en-US" dirty="0"/>
              <a:t> 621855 </a:t>
            </a:r>
          </a:p>
        </p:txBody>
      </p:sp>
      <p:sp>
        <p:nvSpPr>
          <p:cNvPr id="15" name="Rectangle 3"/>
          <p:cNvSpPr/>
          <p:nvPr/>
        </p:nvSpPr>
        <p:spPr>
          <a:xfrm>
            <a:off x="4277267" y="1834494"/>
            <a:ext cx="409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סינון חלקות שלא נוצרו על ידי תצ"ר או פס"ד</a:t>
            </a:r>
          </a:p>
          <a:p>
            <a:pPr algn="r" rtl="1"/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4" y="2361678"/>
            <a:ext cx="3176423" cy="42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299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733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ParcelProcessType</a:t>
            </a:r>
            <a:r>
              <a:rPr lang="en-US" dirty="0"/>
              <a:t> = 2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236244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7772138" y="1583612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0531" y="177285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ParcelStatus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עבור חלקות שנוצרו בהסדר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1578" y="2202282"/>
            <a:ext cx="413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מתן ערך של חלקה שנוצרה בהסדר</a:t>
            </a:r>
            <a:r>
              <a:rPr lang="en-US" dirty="0"/>
              <a:t> (</a:t>
            </a:r>
            <a:r>
              <a:rPr lang="en-US" dirty="0" err="1"/>
              <a:t>ParcelProcessType</a:t>
            </a:r>
            <a:r>
              <a:rPr lang="en-US" dirty="0"/>
              <a:t> = 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7755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Calculator</a:t>
            </a:r>
          </a:p>
        </p:txBody>
      </p:sp>
      <p:sp>
        <p:nvSpPr>
          <p:cNvPr id="20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שחושבו:</a:t>
            </a:r>
            <a:r>
              <a:rPr lang="en-US" dirty="0"/>
              <a:t> 621855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57" y="2142183"/>
            <a:ext cx="3714512" cy="45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769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733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ParcelGeometryType</a:t>
            </a:r>
            <a:r>
              <a:rPr lang="en-US" dirty="0"/>
              <a:t> = 1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236244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7772138" y="1583612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0531" y="177285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ParcelGeometryType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4286" y="2202282"/>
            <a:ext cx="4579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מתן ערך של חלקה דו ממדית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b="1" u="sng" dirty="0"/>
              <a:t>עבור כל החלקות</a:t>
            </a:r>
            <a:r>
              <a:rPr lang="he-IL" dirty="0"/>
              <a:t> </a:t>
            </a:r>
            <a:r>
              <a:rPr lang="en-US" dirty="0"/>
              <a:t>(</a:t>
            </a:r>
            <a:r>
              <a:rPr lang="en-US" dirty="0" err="1"/>
              <a:t>ParcelGeometryType</a:t>
            </a:r>
            <a:r>
              <a:rPr lang="en-US" dirty="0"/>
              <a:t> = 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7755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Calculator</a:t>
            </a:r>
          </a:p>
        </p:txBody>
      </p:sp>
      <p:sp>
        <p:nvSpPr>
          <p:cNvPr id="20" name="Rectangle 3"/>
          <p:cNvSpPr/>
          <p:nvPr/>
        </p:nvSpPr>
        <p:spPr>
          <a:xfrm>
            <a:off x="1749669" y="3811194"/>
            <a:ext cx="972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נכון להיום קיימת חלקה אחת שתקבל את הערך 2 (חלקה תחת ממדית. חלקה 1 בגוש 11214, </a:t>
            </a:r>
            <a:r>
              <a:rPr lang="en-US" dirty="0" err="1"/>
              <a:t>ParcelUniqueID</a:t>
            </a:r>
            <a:r>
              <a:rPr lang="en-US" dirty="0"/>
              <a:t> = 484365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החישוב עבורה יבוצע ידני אך בהמשך יאופיין הליך אוטומטי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8859957" y="284861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 1017897</a:t>
            </a:r>
            <a:endParaRPr lang="en-US" dirty="0"/>
          </a:p>
        </p:txBody>
      </p:sp>
      <p:sp>
        <p:nvSpPr>
          <p:cNvPr id="19" name="Rectangle 3"/>
          <p:cNvSpPr/>
          <p:nvPr/>
        </p:nvSpPr>
        <p:spPr>
          <a:xfrm>
            <a:off x="8859956" y="466733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6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Parcell_all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field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gush_code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856105" y="1232559"/>
            <a:ext cx="475853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block_Tbl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1423686" y="3986188"/>
            <a:ext cx="446782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Parcel_all_join_block_Tbl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697041" y="1305890"/>
            <a:ext cx="853378" cy="222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מס' מזהה ייחודי מספר הגוש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</p:cNvCxnSpPr>
          <p:nvPr/>
        </p:nvCxnSpPr>
        <p:spPr>
          <a:xfrm flipH="1">
            <a:off x="5065486" y="3268047"/>
            <a:ext cx="1027583" cy="71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מעוגל 13"/>
          <p:cNvSpPr/>
          <p:nvPr/>
        </p:nvSpPr>
        <p:spPr>
          <a:xfrm>
            <a:off x="6201634" y="3986188"/>
            <a:ext cx="48437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>
                <a:solidFill>
                  <a:prstClr val="white"/>
                </a:solidFill>
              </a:rPr>
              <a:t>Parcel_all_mis_join_block_Tbl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מחבר חץ ישר 15"/>
          <p:cNvCxnSpPr>
            <a:stCxn id="4" idx="2"/>
          </p:cNvCxnSpPr>
          <p:nvPr/>
        </p:nvCxnSpPr>
        <p:spPr>
          <a:xfrm>
            <a:off x="6093069" y="3268047"/>
            <a:ext cx="1003079" cy="74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003" y="2032568"/>
            <a:ext cx="457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Gush_code</a:t>
            </a:r>
            <a:r>
              <a:rPr lang="en-US" dirty="0"/>
              <a:t> = if( "</a:t>
            </a:r>
            <a:r>
              <a:rPr lang="en-US" dirty="0" err="1"/>
              <a:t>gush_suffix</a:t>
            </a:r>
            <a:r>
              <a:rPr lang="en-US" dirty="0"/>
              <a:t>" &gt;0, </a:t>
            </a:r>
            <a:r>
              <a:rPr lang="en-US" dirty="0" err="1"/>
              <a:t>concat</a:t>
            </a:r>
            <a:r>
              <a:rPr lang="en-US" dirty="0"/>
              <a:t>( "</a:t>
            </a:r>
            <a:r>
              <a:rPr lang="en-US" dirty="0" err="1"/>
              <a:t>gush_num</a:t>
            </a:r>
            <a:r>
              <a:rPr lang="en-US" dirty="0"/>
              <a:t>" ,'/', "</a:t>
            </a:r>
            <a:r>
              <a:rPr lang="en-US" dirty="0" err="1"/>
              <a:t>gush_suffix</a:t>
            </a:r>
            <a:r>
              <a:rPr lang="en-US" dirty="0"/>
              <a:t>"), "</a:t>
            </a:r>
            <a:r>
              <a:rPr lang="en-US" dirty="0" err="1"/>
              <a:t>gush_num</a:t>
            </a:r>
            <a:r>
              <a:rPr lang="en-US" dirty="0"/>
              <a:t>”)</a:t>
            </a:r>
          </a:p>
        </p:txBody>
      </p:sp>
      <p:sp>
        <p:nvSpPr>
          <p:cNvPr id="6" name="מלבן 5"/>
          <p:cNvSpPr/>
          <p:nvPr/>
        </p:nvSpPr>
        <p:spPr>
          <a:xfrm>
            <a:off x="7237255" y="2030210"/>
            <a:ext cx="4559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gush_code</a:t>
            </a:r>
            <a:r>
              <a:rPr lang="en-US" dirty="0"/>
              <a:t> = if( "</a:t>
            </a:r>
            <a:r>
              <a:rPr lang="en-US" dirty="0" err="1"/>
              <a:t>subBlockNumber</a:t>
            </a:r>
            <a:r>
              <a:rPr lang="en-US" dirty="0"/>
              <a:t>"&gt;0, </a:t>
            </a:r>
            <a:r>
              <a:rPr lang="en-US" dirty="0" err="1"/>
              <a:t>concat</a:t>
            </a:r>
            <a:r>
              <a:rPr lang="en-US" dirty="0"/>
              <a:t>("</a:t>
            </a:r>
            <a:r>
              <a:rPr lang="en-US" dirty="0" err="1"/>
              <a:t>blockNumber</a:t>
            </a:r>
            <a:r>
              <a:rPr lang="en-US" dirty="0"/>
              <a:t>",'/',"</a:t>
            </a:r>
            <a:r>
              <a:rPr lang="en-US" dirty="0" err="1"/>
              <a:t>subBlockNumber</a:t>
            </a:r>
            <a:r>
              <a:rPr lang="en-US" dirty="0"/>
              <a:t>"),"</a:t>
            </a:r>
            <a:r>
              <a:rPr lang="en-US" dirty="0" err="1"/>
              <a:t>blockNumber</a:t>
            </a:r>
            <a:r>
              <a:rPr lang="en-US" dirty="0"/>
              <a:t>")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3972" y="4659191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קיימת התאמה עבור 1025690 שורות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01431" y="4649175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לא קיימת התאמה עבור 0 שורות</a:t>
            </a:r>
            <a:endParaRPr lang="en-US" dirty="0"/>
          </a:p>
        </p:txBody>
      </p:sp>
      <p:sp>
        <p:nvSpPr>
          <p:cNvPr id="19" name="Rectangle 3"/>
          <p:cNvSpPr/>
          <p:nvPr/>
        </p:nvSpPr>
        <p:spPr>
          <a:xfrm>
            <a:off x="8861426" y="58604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 1025690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17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מס' מזהה ייחודי מספר הגוש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92" y="870369"/>
            <a:ext cx="7945479" cy="54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1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סוג חלקה והסטטוסים בסכמה החדשה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67396"/>
              </p:ext>
            </p:extLst>
          </p:nvPr>
        </p:nvGraphicFramePr>
        <p:xfrm>
          <a:off x="4295633" y="1630775"/>
          <a:ext cx="3807402" cy="822876"/>
        </p:xfrm>
        <a:graphic>
          <a:graphicData uri="http://schemas.openxmlformats.org/drawingml/2006/table">
            <a:tbl>
              <a:tblPr rtl="1" firstRow="1" firstCol="1" bandRow="1">
                <a:tableStyleId>{0660B408-B3CF-4A94-85FC-2B1E0A45F4A2}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ארעי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סופי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</a:tbl>
          </a:graphicData>
        </a:graphic>
      </p:graphicFrame>
      <p:sp>
        <p:nvSpPr>
          <p:cNvPr id="7" name="מלבן 6"/>
          <p:cNvSpPr/>
          <p:nvPr/>
        </p:nvSpPr>
        <p:spPr>
          <a:xfrm>
            <a:off x="5534953" y="1261443"/>
            <a:ext cx="1218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ParcelType</a:t>
            </a:r>
            <a:endParaRPr lang="en-US" b="1" dirty="0"/>
          </a:p>
        </p:txBody>
      </p:sp>
      <p:sp>
        <p:nvSpPr>
          <p:cNvPr id="8" name="מלבן 7"/>
          <p:cNvSpPr/>
          <p:nvPr/>
        </p:nvSpPr>
        <p:spPr>
          <a:xfrm>
            <a:off x="5247022" y="3256483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CreateProcessType</a:t>
            </a:r>
            <a:endParaRPr lang="en-US" b="1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15331"/>
              </p:ext>
            </p:extLst>
          </p:nvPr>
        </p:nvGraphicFramePr>
        <p:xfrm>
          <a:off x="4145871" y="3625815"/>
          <a:ext cx="4294516" cy="1371460"/>
        </p:xfrm>
        <a:graphic>
          <a:graphicData uri="http://schemas.openxmlformats.org/drawingml/2006/table">
            <a:tbl>
              <a:tblPr rtl="1" firstRow="1" firstCol="1" bandRow="1">
                <a:tableStyleId>{0660B408-B3CF-4A94-85FC-2B1E0A45F4A2}</a:tableStyleId>
              </a:tblPr>
              <a:tblGrid>
                <a:gridCol w="2147258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2147258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תהליך יוצר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סוג תהליך יוצר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err="1">
                          <a:effectLst/>
                        </a:rPr>
                        <a:t>תצ"ר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פסק דין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הסדר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</a:rPr>
                        <a:t>4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err="1">
                          <a:effectLst/>
                        </a:rPr>
                        <a:t>תצ"ר</a:t>
                      </a:r>
                      <a:r>
                        <a:rPr lang="he-IL" sz="1600" b="0" dirty="0">
                          <a:effectLst/>
                        </a:rPr>
                        <a:t> בשטח לא מוסדר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107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Parcel2DTbl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163409" y="1232559"/>
            <a:ext cx="5528526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Parcel_all_join_block_Tbl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5174050" y="4115700"/>
            <a:ext cx="18380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endCxn id="4" idx="3"/>
          </p:cNvCxnSpPr>
          <p:nvPr/>
        </p:nvCxnSpPr>
        <p:spPr>
          <a:xfrm rot="10800000" flipV="1">
            <a:off x="7012088" y="2005193"/>
            <a:ext cx="1847869" cy="839027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1423686" y="2012335"/>
            <a:ext cx="3518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 err="1">
                <a:latin typeface="Calibri" panose="020F0502020204030204" pitchFamily="34" charset="0"/>
              </a:rPr>
              <a:t>ParcelUniqueID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מס' מזהה ייחודי מספר הגוש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6093069" y="3268047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6548405" y="2017822"/>
            <a:ext cx="475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>
                <a:solidFill>
                  <a:srgbClr val="000000"/>
                </a:solidFill>
              </a:rPr>
              <a:t>PARCEL_ID</a:t>
            </a: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שורות:</a:t>
            </a:r>
            <a:r>
              <a:rPr lang="en-US" dirty="0"/>
              <a:t> </a:t>
            </a:r>
            <a:r>
              <a:rPr lang="he-IL" dirty="0"/>
              <a:t>1017897</a:t>
            </a:r>
            <a:r>
              <a:rPr lang="en-US" dirty="0"/>
              <a:t> </a:t>
            </a: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85474"/>
            <a:ext cx="2764513" cy="40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63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9915" y="1403519"/>
            <a:ext cx="6732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BlockUniqueID</a:t>
            </a:r>
            <a:r>
              <a:rPr lang="en-US" dirty="0"/>
              <a:t> = [</a:t>
            </a:r>
            <a:r>
              <a:rPr lang="en-US" dirty="0" err="1"/>
              <a:t>Parcel_all_join_block_Tbl.csv.blockUniqueId</a:t>
            </a:r>
            <a:r>
              <a:rPr lang="en-US" dirty="0"/>
              <a:t>]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10075834" y="1354875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458714" y="1354875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</p:cNvCxnSpPr>
          <p:nvPr/>
        </p:nvCxnSpPr>
        <p:spPr>
          <a:xfrm flipV="1">
            <a:off x="2256874" y="1599638"/>
            <a:ext cx="583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9606200" y="1599638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0630" y="1806094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66254" y="1806094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BlockUniqueID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6456" y="1754872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Calculator</a:t>
            </a:r>
          </a:p>
        </p:txBody>
      </p:sp>
      <p:sp>
        <p:nvSpPr>
          <p:cNvPr id="20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כמות שורות שחושבו:</a:t>
            </a:r>
            <a:r>
              <a:rPr lang="en-US" dirty="0"/>
              <a:t> 1017879 </a:t>
            </a:r>
          </a:p>
        </p:txBody>
      </p:sp>
      <p:sp>
        <p:nvSpPr>
          <p:cNvPr id="19" name="מלבן 18"/>
          <p:cNvSpPr/>
          <p:nvPr/>
        </p:nvSpPr>
        <p:spPr>
          <a:xfrm>
            <a:off x="4429158" y="2486094"/>
            <a:ext cx="735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u="sng" dirty="0"/>
              <a:t>חישוב:</a:t>
            </a:r>
            <a:endParaRPr lang="en-US" b="1" u="sng" dirty="0"/>
          </a:p>
          <a:p>
            <a:r>
              <a:rPr lang="en-US" dirty="0"/>
              <a:t>[Parcel2DTbl.BlockUniqueID] = [</a:t>
            </a:r>
            <a:r>
              <a:rPr lang="en-US" dirty="0" err="1"/>
              <a:t>Parcel_all_join_block_Tbl.csv.blockUniqueId</a:t>
            </a:r>
            <a:r>
              <a:rPr lang="en-US" dirty="0"/>
              <a:t>]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4" y="2343773"/>
            <a:ext cx="3608731" cy="44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302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28899"/>
              </p:ext>
            </p:extLst>
          </p:nvPr>
        </p:nvGraphicFramePr>
        <p:xfrm>
          <a:off x="772359" y="1161045"/>
          <a:ext cx="11129873" cy="440068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026987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46795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94407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3440523">
                  <a:extLst>
                    <a:ext uri="{9D8B030D-6E8A-4147-A177-3AD203B41FA5}">
                      <a16:colId xmlns:a16="http://schemas.microsoft.com/office/drawing/2014/main" val="353722922"/>
                    </a:ext>
                  </a:extLst>
                </a:gridCol>
              </a:tblGrid>
              <a:tr h="6048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>
                          <a:effectLst/>
                        </a:rPr>
                        <a:t>alias)</a:t>
                      </a:r>
                      <a:r>
                        <a:rPr lang="he-IL" sz="1600" b="1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תיאור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53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ParcelUniqueID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מזהה ייחודי מספר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Identifier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לפי שדה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ParcelNumber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cs typeface="Arial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לפי שדה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cs typeface="Arial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סוג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(= חלקה סופית)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21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CreateProcessType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cs typeface="Arial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סוג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לפי איחוד עם שכבת תהליכי </a:t>
                      </a:r>
                      <a:r>
                        <a:rPr lang="he-IL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קדסטר</a:t>
                      </a:r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ושימוש בשדה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ProcessType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797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LegalArea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cs typeface="Arial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שטח רשום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לפי שדה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LegalArea</a:t>
                      </a:r>
                      <a:endParaRPr lang="he-IL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cs typeface="Arial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מזהה לגוש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לפי איחוד עם שכבת גושי </a:t>
                      </a:r>
                      <a:r>
                        <a:rPr lang="he-IL" sz="1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קדסטר</a:t>
                      </a:r>
                      <a:endParaRPr lang="en-US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LandDesignationPlan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ייעוד קרקע מתוכנית מפורטת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יוגדר בהמשך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CPBUniqueCreateProcessID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cs typeface="Arial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מזהה תהליך יוצר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לפי איחוד עם שכבת תהליכי קדסטר ושימוש בשדה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CPBUniqueID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CPBUniqueUpdateProcessID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cs typeface="Arial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מזהה תהליך מעדכן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לפי איחוד עם שכבת תהליכי קדסטר ושימוש בשדה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CPBUniqueID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571096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CPBUniqueCancelProcessID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cs typeface="Arial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מזהה תהליך מבטל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לפי איחוד עם שכבת תהליכי </a:t>
                      </a:r>
                      <a:r>
                        <a:rPr kumimoji="0" lang="he-IL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קדסטר</a:t>
                      </a:r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ושימוש בשדה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CPBUniqueID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172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7594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– המשך - הסבה</a:t>
            </a: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84610"/>
              </p:ext>
            </p:extLst>
          </p:nvPr>
        </p:nvGraphicFramePr>
        <p:xfrm>
          <a:off x="465532" y="1161045"/>
          <a:ext cx="11436699" cy="33838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053029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506857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  <a:gridCol w="1620813">
                  <a:extLst>
                    <a:ext uri="{9D8B030D-6E8A-4147-A177-3AD203B41FA5}">
                      <a16:colId xmlns:a16="http://schemas.microsoft.com/office/drawing/2014/main" val="421890189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53722922"/>
                    </a:ext>
                  </a:extLst>
                </a:gridCol>
              </a:tblGrid>
              <a:tr h="302435"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>
                          <a:effectLst/>
                        </a:rPr>
                        <a:t>alias)</a:t>
                      </a:r>
                      <a:r>
                        <a:rPr lang="he-IL" sz="1600" b="1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האם קיים </a:t>
                      </a:r>
                      <a:r>
                        <a:rPr lang="en-US" sz="1600" b="1" u="none" strike="noStrike">
                          <a:effectLst/>
                        </a:rPr>
                        <a:t>LUT</a:t>
                      </a:r>
                      <a:r>
                        <a:rPr lang="he-IL" sz="1600" b="1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מקור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534"/>
                  </a:ext>
                </a:extLst>
              </a:tr>
              <a:tr h="302435"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טבלה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משתנה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UniqueBookPageLandRegistery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ספר – דף ברישום פנקס השטרות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יוצר של החלקה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מספר הגוש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כמפורט</a:t>
                      </a:r>
                      <a:r>
                        <a:rPr lang="he-IL" sz="16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במצגת</a:t>
                      </a:r>
                      <a:endParaRPr lang="he-IL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CPBParentParcelUniqueID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יוצר חלקת האב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797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UniqueCancelProcessID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מבטל של החלקה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UniqueUpdateProcessID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מעדכן של החלקה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98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הסבת 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חלקות מוסדרות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12279"/>
              </p:ext>
            </p:extLst>
          </p:nvPr>
        </p:nvGraphicFramePr>
        <p:xfrm>
          <a:off x="571501" y="1561767"/>
          <a:ext cx="11043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62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5214498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סכמה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תיאור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4,212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 שיוך</a:t>
                      </a:r>
                      <a:r>
                        <a:rPr lang="he-IL" baseline="0" dirty="0"/>
                        <a:t> פסקי דין - חלקות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0" dirty="0" err="1">
                          <a:solidFill>
                            <a:prstClr val="black"/>
                          </a:solidFill>
                          <a:latin typeface="+mn-lt"/>
                        </a:rPr>
                        <a:t>Psak_din_parcels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872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 פסקי דין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Psak_din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28404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מוצר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</a:t>
                      </a:r>
                      <a:r>
                        <a:rPr lang="he-IL" baseline="0" dirty="0"/>
                        <a:t> הגושים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block_Tbl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202976"/>
              </p:ext>
            </p:extLst>
          </p:nvPr>
        </p:nvGraphicFramePr>
        <p:xfrm>
          <a:off x="571500" y="3736525"/>
          <a:ext cx="1104313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124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494964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סכמה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תיאור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1025690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Prod05/</a:t>
                      </a:r>
                      <a:r>
                        <a:rPr lang="en-US" dirty="0" err="1"/>
                        <a:t>cadsde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Parcel_all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9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שכבה חלקות פעילות –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53773"/>
              </p:ext>
            </p:extLst>
          </p:nvPr>
        </p:nvGraphicFramePr>
        <p:xfrm>
          <a:off x="1179069" y="990442"/>
          <a:ext cx="9827999" cy="514139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OBJECTID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יישות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PARCEL_ID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NUMBER(38,8)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מזהה חלקה שהוסף בהסבה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520231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GUSH_NUM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GUSH_SUFFIX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סיומת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PARCEL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LEGAL_AREA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NUMBER(38,8)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שטח רשום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PNUMTYPE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חלקה בגוש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PNUMTYPE_TEXT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NVARCHAR2(20)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חלקה בגוש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סטטוס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STATUS_TEXT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NVARCHAR2(30)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סטטוס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LOCALITY_ID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יישוב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LOCALITY_NAME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ישוב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REG_MUN_ID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מועצה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איזורית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REG_MUN_NAME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מועצה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איזורית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COUNTY_ID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נפה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9003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המשך - שכבה חלקות פעילות –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1651"/>
              </p:ext>
            </p:extLst>
          </p:nvPr>
        </p:nvGraphicFramePr>
        <p:xfrm>
          <a:off x="1179069" y="990442"/>
          <a:ext cx="9827999" cy="302435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COUNTY_NAME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שם נפה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REGION_ID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קוד מחוז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REGION_NAME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שם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מחוז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WP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חבילת עבודה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TALAR_NUMBER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תצ"ר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TALAR_YEAR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שנת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תצ"ר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SYS_DATE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NVARCHAR2(20)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תאריך עדכון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IS3D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חלקה תלת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מימדית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SHAPE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SDE.ST_GEOMETRY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גיאומטריה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036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499" y="120073"/>
            <a:ext cx="11043138" cy="8703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שיוך פסקי דין חלקות–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Psak_din_parcels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62789"/>
              </p:ext>
            </p:extLst>
          </p:nvPr>
        </p:nvGraphicFramePr>
        <p:xfrm>
          <a:off x="1179069" y="990442"/>
          <a:ext cx="9827999" cy="120974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כינוי </a:t>
                      </a:r>
                      <a:r>
                        <a:rPr lang="en-US" sz="1600" u="none" strike="noStrike" dirty="0">
                          <a:effectLst/>
                        </a:rPr>
                        <a:t>alias)</a:t>
                      </a:r>
                      <a:r>
                        <a:rPr lang="he-IL" sz="1600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PSAK_DIN_ID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מזהה פסק דין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PARCEL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חלקה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סוג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</a:tbl>
          </a:graphicData>
        </a:graphic>
      </p:graphicFrame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47287"/>
              </p:ext>
            </p:extLst>
          </p:nvPr>
        </p:nvGraphicFramePr>
        <p:xfrm>
          <a:off x="1974732" y="3439883"/>
          <a:ext cx="3807402" cy="822876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קוד סוג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600" dirty="0">
                          <a:effectLst/>
                        </a:rPr>
                        <a:t>סוג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0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חלקה נכנסת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חלקה יוצאת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3558473" y="307055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3329778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פסקי דין –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psak_din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90698"/>
              </p:ext>
            </p:extLst>
          </p:nvPr>
        </p:nvGraphicFramePr>
        <p:xfrm>
          <a:off x="1179069" y="990442"/>
          <a:ext cx="9827999" cy="483896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>
                          <a:effectLst/>
                        </a:rPr>
                        <a:t>alias)</a:t>
                      </a:r>
                      <a:r>
                        <a:rPr lang="he-IL" sz="1600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>
                          <a:effectLst/>
                        </a:rPr>
                        <a:t>LUT</a:t>
                      </a:r>
                      <a:r>
                        <a:rPr lang="he-IL" sz="1600" u="none" strike="noStrike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PSAK_DIN_ID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מזהה פסק דין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PSAK_DIN_NUM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פסק דין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PSAK_DIN_YEAR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שנת פסק דין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פסק דין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מקור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ידוע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GUSH_NUM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GUSH_SUFFIX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סיומת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סטטוס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ידוע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STATUS_DATE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סטטוס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START_DATE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התחלה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TO_PKID_HESDER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מסירה לפקיד הסדר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FROM_PKID_HESDER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קבלה מפקיד הסדר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PLACE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מקום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FREE_COMMENT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הערות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GUSH_UPDATED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עדכון גוש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ידוע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0" y="5949475"/>
            <a:ext cx="33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הכינויים הושלמו על בסיס הנחה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2503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15224</TotalTime>
  <Words>1921</Words>
  <Application>Microsoft Office PowerPoint</Application>
  <PresentationFormat>Widescreen</PresentationFormat>
  <Paragraphs>532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ערכת נושא Office</vt:lpstr>
      <vt:lpstr>1_ערכת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178</cp:revision>
  <cp:lastPrinted>2019-06-17T11:46:22Z</cp:lastPrinted>
  <dcterms:created xsi:type="dcterms:W3CDTF">2018-03-01T06:23:08Z</dcterms:created>
  <dcterms:modified xsi:type="dcterms:W3CDTF">2023-01-12T09:44:47Z</dcterms:modified>
</cp:coreProperties>
</file>