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Lst>
  <p:notesMasterIdLst>
    <p:notesMasterId r:id="rId32"/>
  </p:notesMasterIdLst>
  <p:handoutMasterIdLst>
    <p:handoutMasterId r:id="rId33"/>
  </p:handoutMasterIdLst>
  <p:sldIdLst>
    <p:sldId id="256" r:id="rId3"/>
    <p:sldId id="382" r:id="rId4"/>
    <p:sldId id="391" r:id="rId5"/>
    <p:sldId id="390" r:id="rId6"/>
    <p:sldId id="406" r:id="rId7"/>
    <p:sldId id="407" r:id="rId8"/>
    <p:sldId id="408" r:id="rId9"/>
    <p:sldId id="409" r:id="rId10"/>
    <p:sldId id="410" r:id="rId11"/>
    <p:sldId id="411" r:id="rId12"/>
    <p:sldId id="412" r:id="rId13"/>
    <p:sldId id="414" r:id="rId14"/>
    <p:sldId id="413" r:id="rId15"/>
    <p:sldId id="415" r:id="rId16"/>
    <p:sldId id="416" r:id="rId17"/>
    <p:sldId id="420" r:id="rId18"/>
    <p:sldId id="419" r:id="rId19"/>
    <p:sldId id="417" r:id="rId20"/>
    <p:sldId id="418" r:id="rId21"/>
    <p:sldId id="421" r:id="rId22"/>
    <p:sldId id="422" r:id="rId23"/>
    <p:sldId id="385" r:id="rId24"/>
    <p:sldId id="381" r:id="rId25"/>
    <p:sldId id="308" r:id="rId26"/>
    <p:sldId id="394" r:id="rId27"/>
    <p:sldId id="388" r:id="rId28"/>
    <p:sldId id="316" r:id="rId29"/>
    <p:sldId id="386" r:id="rId30"/>
    <p:sldId id="387" r:id="rId31"/>
  </p:sldIdLst>
  <p:sldSz cx="12192000" cy="6858000"/>
  <p:notesSz cx="67691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F011"/>
    <a:srgbClr val="23E148"/>
    <a:srgbClr val="33D2C5"/>
    <a:srgbClr val="4472C4"/>
    <a:srgbClr val="FFC000"/>
    <a:srgbClr val="B4C7E7"/>
    <a:srgbClr val="E2F0D9"/>
    <a:srgbClr val="FF9966"/>
    <a:srgbClr val="0066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סגנון בהיר 3 - הדגשה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סגנון ביניים 4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סגנון בהיר 3 - הדגשה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סגנון בהיר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3" autoAdjust="0"/>
    <p:restoredTop sz="94529" autoAdjust="0"/>
  </p:normalViewPr>
  <p:slideViewPr>
    <p:cSldViewPr snapToGrid="0">
      <p:cViewPr varScale="1">
        <p:scale>
          <a:sx n="109" d="100"/>
          <a:sy n="109" d="100"/>
        </p:scale>
        <p:origin x="612" y="102"/>
      </p:cViewPr>
      <p:guideLst>
        <p:guide orient="horz" pos="2160"/>
        <p:guide pos="3840"/>
      </p:guideLst>
    </p:cSldViewPr>
  </p:slideViewPr>
  <p:outlineViewPr>
    <p:cViewPr>
      <p:scale>
        <a:sx n="33" d="100"/>
        <a:sy n="33" d="100"/>
      </p:scale>
      <p:origin x="0" y="-2148"/>
    </p:cViewPr>
  </p:outlineViewPr>
  <p:notesTextViewPr>
    <p:cViewPr>
      <p:scale>
        <a:sx n="1" d="1"/>
        <a:sy n="1" d="1"/>
      </p:scale>
      <p:origin x="0" y="0"/>
    </p:cViewPr>
  </p:notesTextViewPr>
  <p:sorterViewPr>
    <p:cViewPr>
      <p:scale>
        <a:sx n="100" d="100"/>
        <a:sy n="100" d="100"/>
      </p:scale>
      <p:origin x="0" y="-7578"/>
    </p:cViewPr>
  </p:sorterViewPr>
  <p:notesViewPr>
    <p:cSldViewPr snapToGrid="0">
      <p:cViewPr varScale="1">
        <p:scale>
          <a:sx n="85" d="100"/>
          <a:sy n="85" d="100"/>
        </p:scale>
        <p:origin x="231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35823" y="0"/>
            <a:ext cx="2933277" cy="4970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567" y="0"/>
            <a:ext cx="2933277" cy="497020"/>
          </a:xfrm>
          <a:prstGeom prst="rect">
            <a:avLst/>
          </a:prstGeom>
        </p:spPr>
        <p:txBody>
          <a:bodyPr vert="horz" lIns="91440" tIns="45720" rIns="91440" bIns="45720" rtlCol="1"/>
          <a:lstStyle>
            <a:lvl1pPr algn="l">
              <a:defRPr sz="1200"/>
            </a:lvl1pPr>
          </a:lstStyle>
          <a:p>
            <a:fld id="{447C4C8E-ED1E-46FA-ADE8-FECCD82E74B0}" type="datetimeFigureOut">
              <a:rPr lang="he-IL" smtClean="0"/>
              <a:t>ט'/אייר/תשפ"ב</a:t>
            </a:fld>
            <a:endParaRPr lang="he-IL"/>
          </a:p>
        </p:txBody>
      </p:sp>
      <p:sp>
        <p:nvSpPr>
          <p:cNvPr id="4" name="מציין מיקום של כותרת תחתונה 3"/>
          <p:cNvSpPr>
            <a:spLocks noGrp="1"/>
          </p:cNvSpPr>
          <p:nvPr>
            <p:ph type="ftr" sz="quarter" idx="2"/>
          </p:nvPr>
        </p:nvSpPr>
        <p:spPr>
          <a:xfrm>
            <a:off x="3835823" y="9408981"/>
            <a:ext cx="2933277" cy="497019"/>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567" y="9408981"/>
            <a:ext cx="2933277" cy="497019"/>
          </a:xfrm>
          <a:prstGeom prst="rect">
            <a:avLst/>
          </a:prstGeom>
        </p:spPr>
        <p:txBody>
          <a:bodyPr vert="horz" lIns="91440" tIns="45720" rIns="91440" bIns="45720" rtlCol="1" anchor="b"/>
          <a:lstStyle>
            <a:lvl1pPr algn="l">
              <a:defRPr sz="1200"/>
            </a:lvl1pPr>
          </a:lstStyle>
          <a:p>
            <a:fld id="{32CAA988-DDD9-46DC-B84E-175FFA1F0B3B}" type="slidenum">
              <a:rPr lang="he-IL" smtClean="0"/>
              <a:t>‹#›</a:t>
            </a:fld>
            <a:endParaRPr lang="he-IL"/>
          </a:p>
        </p:txBody>
      </p:sp>
    </p:spTree>
    <p:extLst>
      <p:ext uri="{BB962C8B-B14F-4D97-AF65-F5344CB8AC3E}">
        <p14:creationId xmlns:p14="http://schemas.microsoft.com/office/powerpoint/2010/main" val="3748246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35823" y="0"/>
            <a:ext cx="2933277" cy="4970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67" y="0"/>
            <a:ext cx="2933277" cy="497020"/>
          </a:xfrm>
          <a:prstGeom prst="rect">
            <a:avLst/>
          </a:prstGeom>
        </p:spPr>
        <p:txBody>
          <a:bodyPr vert="horz" lIns="91440" tIns="45720" rIns="91440" bIns="45720" rtlCol="1"/>
          <a:lstStyle>
            <a:lvl1pPr algn="l">
              <a:defRPr sz="1200"/>
            </a:lvl1pPr>
          </a:lstStyle>
          <a:p>
            <a:fld id="{642546F1-AC35-4447-B1EB-19BE77B70D9F}" type="datetimeFigureOut">
              <a:rPr lang="he-IL" smtClean="0"/>
              <a:t>ט'/אייר/תשפ"ב</a:t>
            </a:fld>
            <a:endParaRPr lang="he-IL"/>
          </a:p>
        </p:txBody>
      </p:sp>
      <p:sp>
        <p:nvSpPr>
          <p:cNvPr id="4" name="מציין מיקום של תמונת שקופית 3"/>
          <p:cNvSpPr>
            <a:spLocks noGrp="1" noRot="1" noChangeAspect="1"/>
          </p:cNvSpPr>
          <p:nvPr>
            <p:ph type="sldImg" idx="2"/>
          </p:nvPr>
        </p:nvSpPr>
        <p:spPr>
          <a:xfrm>
            <a:off x="412750" y="1238250"/>
            <a:ext cx="5943600" cy="3343275"/>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76910" y="4767262"/>
            <a:ext cx="5415280" cy="3900488"/>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35823" y="9408981"/>
            <a:ext cx="2933277" cy="497019"/>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67" y="9408981"/>
            <a:ext cx="2933277" cy="497019"/>
          </a:xfrm>
          <a:prstGeom prst="rect">
            <a:avLst/>
          </a:prstGeom>
        </p:spPr>
        <p:txBody>
          <a:bodyPr vert="horz" lIns="91440" tIns="45720" rIns="91440" bIns="45720" rtlCol="1" anchor="b"/>
          <a:lstStyle>
            <a:lvl1pPr algn="l">
              <a:defRPr sz="1200"/>
            </a:lvl1pPr>
          </a:lstStyle>
          <a:p>
            <a:fld id="{B6493076-28FC-4856-B029-D8956466BD07}" type="slidenum">
              <a:rPr lang="he-IL" smtClean="0"/>
              <a:t>‹#›</a:t>
            </a:fld>
            <a:endParaRPr lang="he-IL"/>
          </a:p>
        </p:txBody>
      </p:sp>
    </p:spTree>
    <p:extLst>
      <p:ext uri="{BB962C8B-B14F-4D97-AF65-F5344CB8AC3E}">
        <p14:creationId xmlns:p14="http://schemas.microsoft.com/office/powerpoint/2010/main" val="34187748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1843981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B6493076-28FC-4856-B029-D8956466BD07}" type="slidenum">
              <a:rPr lang="he-IL" smtClean="0"/>
              <a:t>22</a:t>
            </a:fld>
            <a:endParaRPr lang="he-IL"/>
          </a:p>
        </p:txBody>
      </p:sp>
    </p:spTree>
    <p:extLst>
      <p:ext uri="{BB962C8B-B14F-4D97-AF65-F5344CB8AC3E}">
        <p14:creationId xmlns:p14="http://schemas.microsoft.com/office/powerpoint/2010/main" val="182895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להסביר</a:t>
            </a:r>
            <a:r>
              <a:rPr lang="he-IL" baseline="0" dirty="0" smtClean="0"/>
              <a:t> את השיקול של ביצוע </a:t>
            </a:r>
            <a:r>
              <a:rPr lang="en-US" baseline="0" dirty="0" smtClean="0"/>
              <a:t>APPEND</a:t>
            </a:r>
            <a:r>
              <a:rPr lang="he-IL" baseline="0" dirty="0" smtClean="0"/>
              <a:t> לקחת 1,3,16,6</a:t>
            </a:r>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320601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להסביר</a:t>
            </a:r>
            <a:r>
              <a:rPr lang="he-IL" baseline="0" dirty="0" smtClean="0"/>
              <a:t> את השיקול של ביצוע </a:t>
            </a:r>
            <a:r>
              <a:rPr lang="en-US" baseline="0" dirty="0" smtClean="0"/>
              <a:t>APPEND</a:t>
            </a:r>
            <a:r>
              <a:rPr lang="he-IL" baseline="0" dirty="0" smtClean="0"/>
              <a:t> לקחת 1,3,16,6</a:t>
            </a:r>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241012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276178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23996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271654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2635417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179790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6493076-28FC-4856-B029-D8956466BD07}" type="slidenum">
              <a:rPr kumimoji="0" lang="he-IL" sz="1200" b="0" i="0" u="none" strike="noStrike" kern="1200" cap="none" spc="0" normalizeH="0" baseline="0" noProof="0" smtClean="0">
                <a:ln>
                  <a:noFill/>
                </a:ln>
                <a:solidFill>
                  <a:prstClr val="black"/>
                </a:solidFill>
                <a:effectLst/>
                <a:uLnTx/>
                <a:uFillTx/>
                <a:latin typeface="Calibri" panose="020F0502020204030204"/>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he-IL" sz="1200" b="0" i="0" u="none" strike="noStrike" kern="1200" cap="none" spc="0" normalizeH="0" baseline="0" noProof="0">
              <a:ln>
                <a:noFill/>
              </a:ln>
              <a:solidFill>
                <a:prstClr val="black"/>
              </a:solidFill>
              <a:effectLst/>
              <a:uLnTx/>
              <a:uFillTx/>
              <a:latin typeface="Calibri" panose="020F0502020204030204"/>
              <a:cs typeface="Arial" panose="020B0604020202020204" pitchFamily="34" charset="0"/>
            </a:endParaRPr>
          </a:p>
        </p:txBody>
      </p:sp>
    </p:spTree>
    <p:extLst>
      <p:ext uri="{BB962C8B-B14F-4D97-AF65-F5344CB8AC3E}">
        <p14:creationId xmlns:p14="http://schemas.microsoft.com/office/powerpoint/2010/main" val="110212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1712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19587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285314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8773737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1411131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6412224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3010113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42401138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7334191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275781693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3341898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2589954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2537599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2700689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4987005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66250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283253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1852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6661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70969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111436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0DF87CD-148B-4E7A-85EE-645F5406764B}" type="datetimeFigureOut">
              <a:rPr lang="he-IL" smtClean="0"/>
              <a:t>ט'/אייר/תשפ"ב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107B951-74F3-4FB7-8155-A79B74965E9C}" type="slidenum">
              <a:rPr lang="he-IL" smtClean="0"/>
              <a:t>‹#›</a:t>
            </a:fld>
            <a:endParaRPr lang="he-IL"/>
          </a:p>
        </p:txBody>
      </p:sp>
    </p:spTree>
    <p:extLst>
      <p:ext uri="{BB962C8B-B14F-4D97-AF65-F5344CB8AC3E}">
        <p14:creationId xmlns:p14="http://schemas.microsoft.com/office/powerpoint/2010/main" val="381098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F87CD-148B-4E7A-85EE-645F5406764B}" type="datetimeFigureOut">
              <a:rPr lang="he-IL" smtClean="0"/>
              <a:t>ט'/אייר/תשפ"ב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7B951-74F3-4FB7-8155-A79B74965E9C}" type="slidenum">
              <a:rPr lang="he-IL" smtClean="0"/>
              <a:t>‹#›</a:t>
            </a:fld>
            <a:endParaRPr lang="he-IL"/>
          </a:p>
        </p:txBody>
      </p:sp>
      <p:pic>
        <p:nvPicPr>
          <p:cNvPr id="7" name="תמונה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84629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F87CD-148B-4E7A-85EE-645F5406764B}" type="datetimeFigureOut">
              <a:rPr lang="he-IL" smtClean="0"/>
              <a:t>ט'/אייר/תשפ"ב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7B951-74F3-4FB7-8155-A79B74965E9C}" type="slidenum">
              <a:rPr lang="he-IL" smtClean="0"/>
              <a:t>‹#›</a:t>
            </a:fld>
            <a:endParaRPr lang="he-IL"/>
          </a:p>
        </p:txBody>
      </p:sp>
      <p:pic>
        <p:nvPicPr>
          <p:cNvPr id="7" name="תמונה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42388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416" y="2663791"/>
            <a:ext cx="9529167" cy="916276"/>
          </a:xfrm>
          <a:prstGeom prst="rect">
            <a:avLst/>
          </a:prstGeom>
          <a:noFill/>
        </p:spPr>
        <p:txBody>
          <a:bodyPr wrap="square" rtlCol="1" anchor="ctr">
            <a:spAutoFit/>
          </a:bodyPr>
          <a:lstStyle/>
          <a:p>
            <a:pPr algn="ctr">
              <a:lnSpc>
                <a:spcPct val="150000"/>
              </a:lnSpc>
            </a:pPr>
            <a:r>
              <a:rPr lang="he-IL" sz="4000" b="1" dirty="0" smtClean="0">
                <a:solidFill>
                  <a:srgbClr val="002060"/>
                </a:solidFill>
              </a:rPr>
              <a:t>גושי </a:t>
            </a:r>
            <a:r>
              <a:rPr lang="he-IL" sz="4000" b="1" dirty="0" err="1" smtClean="0">
                <a:solidFill>
                  <a:srgbClr val="002060"/>
                </a:solidFill>
              </a:rPr>
              <a:t>שומא</a:t>
            </a:r>
            <a:r>
              <a:rPr lang="he-IL" sz="4000" b="1" dirty="0" smtClean="0">
                <a:solidFill>
                  <a:srgbClr val="002060"/>
                </a:solidFill>
              </a:rPr>
              <a:t> – סכמה חדשה</a:t>
            </a:r>
            <a:endParaRPr lang="he-IL" sz="4000" b="1" dirty="0">
              <a:solidFill>
                <a:srgbClr val="002060"/>
              </a:solidFill>
            </a:endParaRPr>
          </a:p>
        </p:txBody>
      </p:sp>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50" y="486911"/>
            <a:ext cx="5448300" cy="1085850"/>
          </a:xfrm>
          <a:prstGeom prst="rect">
            <a:avLst/>
          </a:prstGeom>
        </p:spPr>
      </p:pic>
    </p:spTree>
    <p:extLst>
      <p:ext uri="{BB962C8B-B14F-4D97-AF65-F5344CB8AC3E}">
        <p14:creationId xmlns:p14="http://schemas.microsoft.com/office/powerpoint/2010/main" val="2821192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204" y="1391503"/>
            <a:ext cx="6114640" cy="369332"/>
          </a:xfrm>
          <a:prstGeom prst="rect">
            <a:avLst/>
          </a:prstGeom>
          <a:noFill/>
          <a:ln>
            <a:solidFill>
              <a:schemeClr val="tx1"/>
            </a:solidFill>
          </a:ln>
        </p:spPr>
        <p:txBody>
          <a:bodyPr wrap="square" rtlCol="0">
            <a:spAutoFit/>
          </a:bodyPr>
          <a:lstStyle/>
          <a:p>
            <a:pPr lvl="0" algn="ctr"/>
            <a:r>
              <a:rPr lang="en-US" dirty="0" err="1" smtClean="0">
                <a:solidFill>
                  <a:prstClr val="black"/>
                </a:solidFill>
                <a:latin typeface="Calibri" panose="020F0502020204030204"/>
                <a:cs typeface="Arial"/>
              </a:rPr>
              <a:t>blockUniqueID</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lang="en-US" dirty="0">
                <a:solidFill>
                  <a:prstClr val="black"/>
                </a:solidFill>
              </a:rPr>
              <a:t>= [</a:t>
            </a:r>
            <a:r>
              <a:rPr lang="en-US" dirty="0" err="1">
                <a:solidFill>
                  <a:prstClr val="black"/>
                </a:solidFill>
              </a:rPr>
              <a:t>export_gush_shuma.csv.GUSH_SHUMA_ID</a:t>
            </a:r>
            <a:r>
              <a:rPr lang="en-US" dirty="0">
                <a:solidFill>
                  <a:prstClr val="black"/>
                </a:solidFill>
              </a:rPr>
              <a: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16478" y="134342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a:solidFill>
                  <a:schemeClr val="lt1"/>
                </a:solidFill>
              </a:rPr>
              <a:t>TaxB</a:t>
            </a:r>
            <a:r>
              <a:rPr lang="LID8192" b="1" dirty="0">
                <a:solidFill>
                  <a:schemeClr val="lt1"/>
                </a:solidFill>
              </a:rPr>
              <a:t>lock</a:t>
            </a:r>
            <a:endParaRPr lang="en-US" b="1" dirty="0">
              <a:solidFill>
                <a:schemeClr val="lt1"/>
              </a:solidFill>
            </a:endParaRPr>
          </a:p>
        </p:txBody>
      </p:sp>
      <p:sp>
        <p:nvSpPr>
          <p:cNvPr id="10" name="מלבן מעוגל 9"/>
          <p:cNvSpPr/>
          <p:nvPr/>
        </p:nvSpPr>
        <p:spPr>
          <a:xfrm>
            <a:off x="964410"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TaxB</a:t>
            </a:r>
            <a:r>
              <a:rPr lang="LID8192" b="1" dirty="0"/>
              <a:t>lock</a:t>
            </a:r>
            <a:endParaRPr lang="en-US" b="1" dirty="0"/>
          </a:p>
        </p:txBody>
      </p:sp>
      <p:cxnSp>
        <p:nvCxnSpPr>
          <p:cNvPr id="12" name="מחבר חץ ישר 11"/>
          <p:cNvCxnSpPr/>
          <p:nvPr/>
        </p:nvCxnSpPr>
        <p:spPr>
          <a:xfrm flipV="1">
            <a:off x="2762570" y="1576169"/>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46844"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66326" y="181778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6455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a:solidFill>
                  <a:srgbClr val="002060"/>
                </a:solidFill>
                <a:latin typeface="Calibri" panose="020F0502020204030204" pitchFamily="34" charset="0"/>
                <a:cs typeface="Calibri" panose="020F0502020204030204" pitchFamily="34" charset="0"/>
              </a:rPr>
              <a:t>blockUniqueID</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446</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7" name="תמונה 6"/>
          <p:cNvPicPr>
            <a:picLocks noChangeAspect="1"/>
          </p:cNvPicPr>
          <p:nvPr/>
        </p:nvPicPr>
        <p:blipFill>
          <a:blip r:embed="rId3"/>
          <a:stretch>
            <a:fillRect/>
          </a:stretch>
        </p:blipFill>
        <p:spPr>
          <a:xfrm>
            <a:off x="1072843" y="2244059"/>
            <a:ext cx="3584882" cy="4399628"/>
          </a:xfrm>
          <a:prstGeom prst="rect">
            <a:avLst/>
          </a:prstGeom>
        </p:spPr>
      </p:pic>
    </p:spTree>
    <p:extLst>
      <p:ext uri="{BB962C8B-B14F-4D97-AF65-F5344CB8AC3E}">
        <p14:creationId xmlns:p14="http://schemas.microsoft.com/office/powerpoint/2010/main" val="36926691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204" y="1391503"/>
            <a:ext cx="6114640" cy="369332"/>
          </a:xfrm>
          <a:prstGeom prst="rect">
            <a:avLst/>
          </a:prstGeom>
          <a:noFill/>
          <a:ln>
            <a:solidFill>
              <a:schemeClr val="tx1"/>
            </a:solidFill>
          </a:ln>
        </p:spPr>
        <p:txBody>
          <a:bodyPr wrap="square" rtlCol="0">
            <a:spAutoFit/>
          </a:bodyPr>
          <a:lstStyle/>
          <a:p>
            <a:pPr lvl="0" algn="ctr"/>
            <a:r>
              <a:rPr lang="en-US" dirty="0" err="1">
                <a:solidFill>
                  <a:prstClr val="black"/>
                </a:solidFill>
              </a:rPr>
              <a:t>Book_comment</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lang="en-US" dirty="0">
                <a:solidFill>
                  <a:prstClr val="black"/>
                </a:solidFill>
              </a:rPr>
              <a:t>= </a:t>
            </a:r>
            <a:r>
              <a:rPr lang="en-US" dirty="0" smtClean="0">
                <a:solidFill>
                  <a:prstClr val="black"/>
                </a:solidFill>
              </a:rPr>
              <a:t>[</a:t>
            </a:r>
            <a:r>
              <a:rPr lang="en-US" dirty="0" err="1" smtClean="0">
                <a:solidFill>
                  <a:prstClr val="black"/>
                </a:solidFill>
              </a:rPr>
              <a:t>export_gush_shuma.csv.BOOK_COMMENT</a:t>
            </a:r>
            <a:r>
              <a:rPr lang="en-US" dirty="0" smtClean="0">
                <a:solidFill>
                  <a:prstClr val="black"/>
                </a:solidFill>
              </a:rPr>
              <a: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16478" y="134342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a:solidFill>
                  <a:schemeClr val="lt1"/>
                </a:solidFill>
              </a:rPr>
              <a:t>TaxB</a:t>
            </a:r>
            <a:r>
              <a:rPr lang="LID8192" b="1" dirty="0">
                <a:solidFill>
                  <a:schemeClr val="lt1"/>
                </a:solidFill>
              </a:rPr>
              <a:t>lock</a:t>
            </a:r>
            <a:endParaRPr lang="en-US" b="1" dirty="0">
              <a:solidFill>
                <a:schemeClr val="lt1"/>
              </a:solidFill>
            </a:endParaRPr>
          </a:p>
        </p:txBody>
      </p:sp>
      <p:sp>
        <p:nvSpPr>
          <p:cNvPr id="10" name="מלבן מעוגל 9"/>
          <p:cNvSpPr/>
          <p:nvPr/>
        </p:nvSpPr>
        <p:spPr>
          <a:xfrm>
            <a:off x="964410"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TaxB</a:t>
            </a:r>
            <a:r>
              <a:rPr lang="LID8192" b="1" dirty="0"/>
              <a:t>lock</a:t>
            </a:r>
            <a:endParaRPr lang="en-US" b="1" dirty="0"/>
          </a:p>
        </p:txBody>
      </p:sp>
      <p:cxnSp>
        <p:nvCxnSpPr>
          <p:cNvPr id="12" name="מחבר חץ ישר 11"/>
          <p:cNvCxnSpPr/>
          <p:nvPr/>
        </p:nvCxnSpPr>
        <p:spPr>
          <a:xfrm flipV="1">
            <a:off x="2762570" y="1576169"/>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46844"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66326" y="181778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6455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a:solidFill>
                  <a:srgbClr val="002060"/>
                </a:solidFill>
                <a:latin typeface="Calibri" panose="020F0502020204030204" pitchFamily="34" charset="0"/>
                <a:cs typeface="Calibri" panose="020F0502020204030204" pitchFamily="34" charset="0"/>
              </a:rPr>
              <a:t>Book_comment</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8010525" y="5919359"/>
            <a:ext cx="3604113"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 127</a:t>
            </a: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שורות עם מידע</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5" name="תמונה 4"/>
          <p:cNvPicPr>
            <a:picLocks noChangeAspect="1"/>
          </p:cNvPicPr>
          <p:nvPr/>
        </p:nvPicPr>
        <p:blipFill>
          <a:blip r:embed="rId3"/>
          <a:stretch>
            <a:fillRect/>
          </a:stretch>
        </p:blipFill>
        <p:spPr>
          <a:xfrm>
            <a:off x="2087342" y="2281969"/>
            <a:ext cx="3503833" cy="4270766"/>
          </a:xfrm>
          <a:prstGeom prst="rect">
            <a:avLst/>
          </a:prstGeom>
        </p:spPr>
      </p:pic>
    </p:spTree>
    <p:extLst>
      <p:ext uri="{BB962C8B-B14F-4D97-AF65-F5344CB8AC3E}">
        <p14:creationId xmlns:p14="http://schemas.microsoft.com/office/powerpoint/2010/main" val="4216435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143" y="1126521"/>
            <a:ext cx="4567852" cy="646331"/>
          </a:xfrm>
          <a:prstGeom prst="rect">
            <a:avLst/>
          </a:prstGeom>
          <a:noFill/>
          <a:ln>
            <a:solidFill>
              <a:schemeClr val="tx1"/>
            </a:solidFill>
          </a:ln>
        </p:spPr>
        <p:txBody>
          <a:bodyPr wrap="square" rtlCol="0">
            <a:spAutoFit/>
          </a:bodyPr>
          <a:lstStyle/>
          <a:p>
            <a:pPr lvl="0"/>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S</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elect from </a:t>
            </a:r>
            <a:r>
              <a:rPr lang="en-US" b="1" dirty="0" err="1">
                <a:solidFill>
                  <a:prstClr val="black"/>
                </a:solidFill>
              </a:rPr>
              <a:t>axBlockTbl</a:t>
            </a:r>
            <a:r>
              <a:rPr kumimoji="0" lang="en-US" sz="1800" b="1" i="0" u="none" strike="noStrike" kern="1200" cap="none" spc="0" normalizeH="0" noProof="0" dirty="0" smtClean="0">
                <a:ln>
                  <a:noFill/>
                </a:ln>
                <a:solidFill>
                  <a:prstClr val="black"/>
                </a:solidFill>
                <a:effectLst/>
                <a:uLnTx/>
                <a:uFillTx/>
                <a:latin typeface="Calibri" panose="020F0502020204030204"/>
                <a:cs typeface="Arial"/>
              </a:rPr>
              <a:t> </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where </a:t>
            </a:r>
            <a:r>
              <a:rPr lang="en-US" dirty="0">
                <a:solidFill>
                  <a:prstClr val="black"/>
                </a:solidFill>
              </a:rPr>
              <a:t>"</a:t>
            </a:r>
            <a:r>
              <a:rPr lang="en-US" dirty="0" err="1">
                <a:solidFill>
                  <a:prstClr val="black"/>
                </a:solidFill>
              </a:rPr>
              <a:t>export_gush_shuma.csv.LOCALITY_ID</a:t>
            </a:r>
            <a:r>
              <a:rPr lang="en-US" dirty="0">
                <a:solidFill>
                  <a:prstClr val="black"/>
                </a:solidFill>
              </a:rPr>
              <a:t>" &gt;0</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8913020" y="1271999"/>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a:t>TaxB</a:t>
            </a:r>
            <a:r>
              <a:rPr lang="LID8192" b="1" dirty="0"/>
              <a:t>lock</a:t>
            </a:r>
            <a:endParaRPr lang="en-US" b="1" dirty="0"/>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0" name="מלבן מעוגל 9"/>
          <p:cNvSpPr/>
          <p:nvPr/>
        </p:nvSpPr>
        <p:spPr>
          <a:xfrm>
            <a:off x="1618189" y="1271999"/>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en-US" b="1" dirty="0" err="1"/>
              <a:t>TaxB</a:t>
            </a:r>
            <a:r>
              <a:rPr lang="LID8192" b="1" dirty="0"/>
              <a:t>lock</a:t>
            </a:r>
            <a:endParaRPr lang="en-US" b="1" dirty="0"/>
          </a:p>
        </p:txBody>
      </p:sp>
      <p:cxnSp>
        <p:nvCxnSpPr>
          <p:cNvPr id="12" name="מחבר חץ ישר 11"/>
          <p:cNvCxnSpPr/>
          <p:nvPr/>
        </p:nvCxnSpPr>
        <p:spPr>
          <a:xfrm>
            <a:off x="3416349" y="1516763"/>
            <a:ext cx="40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8377310" y="1516763"/>
            <a:ext cx="53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20105" y="1761527"/>
            <a:ext cx="79432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9416376" y="1691601"/>
            <a:ext cx="90201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a:solidFill>
                  <a:srgbClr val="002060"/>
                </a:solidFill>
                <a:latin typeface="Calibri" panose="020F0502020204030204" pitchFamily="34" charset="0"/>
                <a:cs typeface="Calibri" panose="020F0502020204030204" pitchFamily="34" charset="0"/>
              </a:rPr>
              <a:t>מיזוג טבלאי לחישוב שדה </a:t>
            </a:r>
            <a:r>
              <a:rPr lang="en-US" sz="3600" dirty="0" err="1">
                <a:solidFill>
                  <a:srgbClr val="002060"/>
                </a:solidFill>
                <a:latin typeface="Calibri" panose="020F0502020204030204" pitchFamily="34" charset="0"/>
                <a:cs typeface="Calibri" panose="020F0502020204030204" pitchFamily="34" charset="0"/>
              </a:rPr>
              <a:t>locality_id</a:t>
            </a:r>
            <a:endParaRPr lang="he-IL" sz="3600" dirty="0">
              <a:solidFill>
                <a:srgbClr val="002060"/>
              </a:solidFill>
              <a:latin typeface="Calibri" panose="020F0502020204030204" pitchFamily="34" charset="0"/>
              <a:cs typeface="Calibri" panose="020F0502020204030204" pitchFamily="34" charset="0"/>
            </a:endParaRPr>
          </a:p>
        </p:txBody>
      </p:sp>
      <p:sp>
        <p:nvSpPr>
          <p:cNvPr id="16" name="Rectangle 3"/>
          <p:cNvSpPr/>
          <p:nvPr/>
        </p:nvSpPr>
        <p:spPr>
          <a:xfrm>
            <a:off x="8376996" y="5640096"/>
            <a:ext cx="3046724"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בחורות: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344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5" name="תמונה 4"/>
          <p:cNvPicPr>
            <a:picLocks noChangeAspect="1"/>
          </p:cNvPicPr>
          <p:nvPr/>
        </p:nvPicPr>
        <p:blipFill>
          <a:blip r:embed="rId2"/>
          <a:stretch>
            <a:fillRect/>
          </a:stretch>
        </p:blipFill>
        <p:spPr>
          <a:xfrm>
            <a:off x="3176587" y="1907006"/>
            <a:ext cx="3609975" cy="4800600"/>
          </a:xfrm>
          <a:prstGeom prst="rect">
            <a:avLst/>
          </a:prstGeom>
        </p:spPr>
      </p:pic>
    </p:spTree>
    <p:extLst>
      <p:ext uri="{BB962C8B-B14F-4D97-AF65-F5344CB8AC3E}">
        <p14:creationId xmlns:p14="http://schemas.microsoft.com/office/powerpoint/2010/main" val="13890600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204" y="1391503"/>
            <a:ext cx="6114640" cy="369332"/>
          </a:xfrm>
          <a:prstGeom prst="rect">
            <a:avLst/>
          </a:prstGeom>
          <a:noFill/>
          <a:ln>
            <a:solidFill>
              <a:schemeClr val="tx1"/>
            </a:solidFill>
          </a:ln>
        </p:spPr>
        <p:txBody>
          <a:bodyPr wrap="square" rtlCol="0">
            <a:spAutoFit/>
          </a:bodyPr>
          <a:lstStyle/>
          <a:p>
            <a:pPr lvl="0" algn="ctr"/>
            <a:r>
              <a:rPr lang="en-US" dirty="0" err="1">
                <a:solidFill>
                  <a:prstClr val="black"/>
                </a:solidFill>
              </a:rPr>
              <a:t>locality_id</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lang="en-US" dirty="0">
                <a:solidFill>
                  <a:prstClr val="black"/>
                </a:solidFill>
              </a:rPr>
              <a:t>= [</a:t>
            </a:r>
            <a:r>
              <a:rPr lang="en-US" dirty="0" err="1">
                <a:solidFill>
                  <a:prstClr val="black"/>
                </a:solidFill>
              </a:rPr>
              <a:t>export_gush_shuma.csv.LOCALITY_ID</a:t>
            </a:r>
            <a:r>
              <a:rPr lang="en-US" dirty="0">
                <a:solidFill>
                  <a:prstClr val="black"/>
                </a:solidFill>
              </a:rPr>
              <a: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16478" y="134342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a:solidFill>
                  <a:schemeClr val="lt1"/>
                </a:solidFill>
              </a:rPr>
              <a:t>TaxB</a:t>
            </a:r>
            <a:r>
              <a:rPr lang="LID8192" b="1" dirty="0">
                <a:solidFill>
                  <a:schemeClr val="lt1"/>
                </a:solidFill>
              </a:rPr>
              <a:t>lock</a:t>
            </a:r>
            <a:endParaRPr lang="en-US" b="1" dirty="0">
              <a:solidFill>
                <a:schemeClr val="lt1"/>
              </a:solidFill>
            </a:endParaRPr>
          </a:p>
        </p:txBody>
      </p:sp>
      <p:sp>
        <p:nvSpPr>
          <p:cNvPr id="10" name="מלבן מעוגל 9"/>
          <p:cNvSpPr/>
          <p:nvPr/>
        </p:nvSpPr>
        <p:spPr>
          <a:xfrm>
            <a:off x="964410"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TaxB</a:t>
            </a:r>
            <a:r>
              <a:rPr lang="LID8192" b="1" dirty="0"/>
              <a:t>lock</a:t>
            </a:r>
            <a:endParaRPr lang="en-US" b="1" dirty="0"/>
          </a:p>
        </p:txBody>
      </p:sp>
      <p:cxnSp>
        <p:nvCxnSpPr>
          <p:cNvPr id="12" name="מחבר חץ ישר 11"/>
          <p:cNvCxnSpPr/>
          <p:nvPr/>
        </p:nvCxnSpPr>
        <p:spPr>
          <a:xfrm flipV="1">
            <a:off x="2762570" y="1576169"/>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46844"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66326" y="181778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6455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a:solidFill>
                  <a:srgbClr val="002060"/>
                </a:solidFill>
                <a:latin typeface="Calibri" panose="020F0502020204030204" pitchFamily="34" charset="0"/>
                <a:cs typeface="Calibri" panose="020F0502020204030204" pitchFamily="34" charset="0"/>
              </a:rPr>
              <a:t>locality_id</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344</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6" name="תמונה 5"/>
          <p:cNvPicPr>
            <a:picLocks noChangeAspect="1"/>
          </p:cNvPicPr>
          <p:nvPr/>
        </p:nvPicPr>
        <p:blipFill>
          <a:blip r:embed="rId3"/>
          <a:stretch>
            <a:fillRect/>
          </a:stretch>
        </p:blipFill>
        <p:spPr>
          <a:xfrm>
            <a:off x="2332087" y="2202282"/>
            <a:ext cx="3592463" cy="4401924"/>
          </a:xfrm>
          <a:prstGeom prst="rect">
            <a:avLst/>
          </a:prstGeom>
        </p:spPr>
      </p:pic>
    </p:spTree>
    <p:extLst>
      <p:ext uri="{BB962C8B-B14F-4D97-AF65-F5344CB8AC3E}">
        <p14:creationId xmlns:p14="http://schemas.microsoft.com/office/powerpoint/2010/main" val="34853409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143" y="1126521"/>
            <a:ext cx="4567852" cy="923330"/>
          </a:xfrm>
          <a:prstGeom prst="rect">
            <a:avLst/>
          </a:prstGeom>
          <a:noFill/>
          <a:ln>
            <a:solidFill>
              <a:schemeClr val="tx1"/>
            </a:solidFill>
          </a:ln>
        </p:spPr>
        <p:txBody>
          <a:bodyPr wrap="square" rtlCol="0">
            <a:spAutoFit/>
          </a:bodyPr>
          <a:lstStyle/>
          <a:p>
            <a:pPr lvl="0"/>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S</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elect from </a:t>
            </a:r>
            <a:r>
              <a:rPr kumimoji="0" lang="en-US" sz="1800" b="1" i="0" u="none" strike="noStrike" kern="1200" cap="none" spc="0" normalizeH="0" baseline="0" noProof="0" dirty="0" err="1" smtClean="0">
                <a:ln>
                  <a:noFill/>
                </a:ln>
                <a:solidFill>
                  <a:prstClr val="black"/>
                </a:solidFill>
                <a:effectLst/>
                <a:uLnTx/>
                <a:uFillTx/>
                <a:latin typeface="Calibri" panose="020F0502020204030204"/>
                <a:cs typeface="Arial"/>
              </a:rPr>
              <a:t>TaxBlockTbl</a:t>
            </a:r>
            <a:r>
              <a:rPr kumimoji="0" lang="en-US" sz="1800" b="1" i="0" u="none" strike="noStrike" kern="1200" cap="none" spc="0" normalizeH="0" noProof="0" dirty="0" smtClean="0">
                <a:ln>
                  <a:noFill/>
                </a:ln>
                <a:solidFill>
                  <a:prstClr val="black"/>
                </a:solidFill>
                <a:effectLst/>
                <a:uLnTx/>
                <a:uFillTx/>
                <a:latin typeface="Calibri" panose="020F0502020204030204"/>
                <a:cs typeface="Arial"/>
              </a:rPr>
              <a:t> </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where </a:t>
            </a:r>
            <a:r>
              <a:rPr lang="en-US" dirty="0" smtClean="0">
                <a:solidFill>
                  <a:prstClr val="black"/>
                </a:solidFill>
              </a:rPr>
              <a:t>"</a:t>
            </a:r>
            <a:r>
              <a:rPr lang="en-US" dirty="0" err="1" smtClean="0">
                <a:solidFill>
                  <a:prstClr val="black"/>
                </a:solidFill>
              </a:rPr>
              <a:t>export_gush_shuma.csv.BOOK_COUNTY</a:t>
            </a:r>
            <a:r>
              <a:rPr lang="en-US" dirty="0" smtClean="0">
                <a:solidFill>
                  <a:prstClr val="black"/>
                </a:solidFill>
              </a:rPr>
              <a:t>" IS NOT NULL</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8913020" y="1271999"/>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a:t>TaxB</a:t>
            </a:r>
            <a:r>
              <a:rPr lang="LID8192" b="1" dirty="0"/>
              <a:t>lock</a:t>
            </a:r>
            <a:endParaRPr lang="en-US" b="1" dirty="0"/>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0" name="מלבן מעוגל 9"/>
          <p:cNvSpPr/>
          <p:nvPr/>
        </p:nvSpPr>
        <p:spPr>
          <a:xfrm>
            <a:off x="1618189" y="1271999"/>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en-US" b="1" dirty="0" err="1"/>
              <a:t>TaxB</a:t>
            </a:r>
            <a:r>
              <a:rPr lang="LID8192" b="1" dirty="0"/>
              <a:t>lock</a:t>
            </a:r>
            <a:endParaRPr lang="en-US" b="1" dirty="0"/>
          </a:p>
        </p:txBody>
      </p:sp>
      <p:cxnSp>
        <p:nvCxnSpPr>
          <p:cNvPr id="12" name="מחבר חץ ישר 11"/>
          <p:cNvCxnSpPr/>
          <p:nvPr/>
        </p:nvCxnSpPr>
        <p:spPr>
          <a:xfrm>
            <a:off x="3416349" y="1516763"/>
            <a:ext cx="40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8377310" y="1516763"/>
            <a:ext cx="53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20105" y="1761527"/>
            <a:ext cx="79432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9416376" y="1691601"/>
            <a:ext cx="90201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a:solidFill>
                  <a:srgbClr val="002060"/>
                </a:solidFill>
                <a:latin typeface="Calibri" panose="020F0502020204030204" pitchFamily="34" charset="0"/>
                <a:cs typeface="Calibri" panose="020F0502020204030204" pitchFamily="34" charset="0"/>
              </a:rPr>
              <a:t>מיזוג טבלאי לחישוב שדה </a:t>
            </a:r>
            <a:r>
              <a:rPr lang="en-US" sz="3600" dirty="0" err="1" smtClean="0">
                <a:solidFill>
                  <a:srgbClr val="002060"/>
                </a:solidFill>
                <a:latin typeface="Calibri" panose="020F0502020204030204" pitchFamily="34" charset="0"/>
                <a:cs typeface="Calibri" panose="020F0502020204030204" pitchFamily="34" charset="0"/>
              </a:rPr>
              <a:t>bookCounty</a:t>
            </a:r>
            <a:endParaRPr lang="he-IL" sz="3600" dirty="0">
              <a:solidFill>
                <a:srgbClr val="002060"/>
              </a:solidFill>
              <a:latin typeface="Calibri" panose="020F0502020204030204" pitchFamily="34" charset="0"/>
              <a:cs typeface="Calibri" panose="020F0502020204030204" pitchFamily="34" charset="0"/>
            </a:endParaRPr>
          </a:p>
        </p:txBody>
      </p:sp>
      <p:sp>
        <p:nvSpPr>
          <p:cNvPr id="16" name="Rectangle 3"/>
          <p:cNvSpPr/>
          <p:nvPr/>
        </p:nvSpPr>
        <p:spPr>
          <a:xfrm>
            <a:off x="8376996" y="5640096"/>
            <a:ext cx="3046724"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בחורות: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244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4" name="תמונה 3"/>
          <p:cNvPicPr>
            <a:picLocks noChangeAspect="1"/>
          </p:cNvPicPr>
          <p:nvPr/>
        </p:nvPicPr>
        <p:blipFill>
          <a:blip r:embed="rId2"/>
          <a:stretch>
            <a:fillRect/>
          </a:stretch>
        </p:blipFill>
        <p:spPr>
          <a:xfrm>
            <a:off x="2071124" y="2388591"/>
            <a:ext cx="3120002" cy="4154485"/>
          </a:xfrm>
          <a:prstGeom prst="rect">
            <a:avLst/>
          </a:prstGeom>
        </p:spPr>
      </p:pic>
    </p:spTree>
    <p:extLst>
      <p:ext uri="{BB962C8B-B14F-4D97-AF65-F5344CB8AC3E}">
        <p14:creationId xmlns:p14="http://schemas.microsoft.com/office/powerpoint/2010/main" val="36472924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204" y="1391503"/>
            <a:ext cx="6114640" cy="369332"/>
          </a:xfrm>
          <a:prstGeom prst="rect">
            <a:avLst/>
          </a:prstGeom>
          <a:noFill/>
          <a:ln>
            <a:solidFill>
              <a:schemeClr val="tx1"/>
            </a:solidFill>
          </a:ln>
        </p:spPr>
        <p:txBody>
          <a:bodyPr wrap="square" rtlCol="0">
            <a:spAutoFit/>
          </a:bodyPr>
          <a:lstStyle/>
          <a:p>
            <a:pPr lvl="0" algn="ctr"/>
            <a:r>
              <a:rPr lang="en-US" dirty="0" err="1" smtClean="0">
                <a:solidFill>
                  <a:prstClr val="black"/>
                </a:solidFill>
              </a:rPr>
              <a:t>bookCounty</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lang="en-US" dirty="0">
                <a:solidFill>
                  <a:prstClr val="black"/>
                </a:solidFill>
              </a:rPr>
              <a:t>= [</a:t>
            </a:r>
            <a:r>
              <a:rPr lang="en-US" dirty="0" err="1">
                <a:solidFill>
                  <a:prstClr val="black"/>
                </a:solidFill>
              </a:rPr>
              <a:t>export_gush_shuma.csv.BOOK_COUNTY</a:t>
            </a:r>
            <a:r>
              <a:rPr lang="en-US" dirty="0">
                <a:solidFill>
                  <a:prstClr val="black"/>
                </a:solidFill>
              </a:rPr>
              <a: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16478" y="134342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a:solidFill>
                  <a:schemeClr val="lt1"/>
                </a:solidFill>
              </a:rPr>
              <a:t>TaxB</a:t>
            </a:r>
            <a:r>
              <a:rPr lang="LID8192" b="1" dirty="0">
                <a:solidFill>
                  <a:schemeClr val="lt1"/>
                </a:solidFill>
              </a:rPr>
              <a:t>lock</a:t>
            </a:r>
            <a:endParaRPr lang="en-US" b="1" dirty="0">
              <a:solidFill>
                <a:schemeClr val="lt1"/>
              </a:solidFill>
            </a:endParaRPr>
          </a:p>
        </p:txBody>
      </p:sp>
      <p:sp>
        <p:nvSpPr>
          <p:cNvPr id="10" name="מלבן מעוגל 9"/>
          <p:cNvSpPr/>
          <p:nvPr/>
        </p:nvSpPr>
        <p:spPr>
          <a:xfrm>
            <a:off x="964410"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TaxB</a:t>
            </a:r>
            <a:r>
              <a:rPr lang="LID8192" b="1" dirty="0"/>
              <a:t>lock</a:t>
            </a:r>
            <a:endParaRPr lang="en-US" b="1" dirty="0"/>
          </a:p>
        </p:txBody>
      </p:sp>
      <p:cxnSp>
        <p:nvCxnSpPr>
          <p:cNvPr id="12" name="מחבר חץ ישר 11"/>
          <p:cNvCxnSpPr/>
          <p:nvPr/>
        </p:nvCxnSpPr>
        <p:spPr>
          <a:xfrm flipV="1">
            <a:off x="2762570" y="1576169"/>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46844"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66326" y="181778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6455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smtClean="0">
                <a:solidFill>
                  <a:srgbClr val="002060"/>
                </a:solidFill>
                <a:latin typeface="Calibri" panose="020F0502020204030204" pitchFamily="34" charset="0"/>
                <a:cs typeface="Calibri" panose="020F0502020204030204" pitchFamily="34" charset="0"/>
              </a:rPr>
              <a:t>bookCounty</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244</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5" name="תמונה 4"/>
          <p:cNvPicPr>
            <a:picLocks noChangeAspect="1"/>
          </p:cNvPicPr>
          <p:nvPr/>
        </p:nvPicPr>
        <p:blipFill>
          <a:blip r:embed="rId3"/>
          <a:stretch>
            <a:fillRect/>
          </a:stretch>
        </p:blipFill>
        <p:spPr>
          <a:xfrm>
            <a:off x="2120882" y="2204249"/>
            <a:ext cx="3622693" cy="4434676"/>
          </a:xfrm>
          <a:prstGeom prst="rect">
            <a:avLst/>
          </a:prstGeom>
        </p:spPr>
      </p:pic>
    </p:spTree>
    <p:extLst>
      <p:ext uri="{BB962C8B-B14F-4D97-AF65-F5344CB8AC3E}">
        <p14:creationId xmlns:p14="http://schemas.microsoft.com/office/powerpoint/2010/main" val="5023382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8265" y="1332097"/>
            <a:ext cx="5522528" cy="369332"/>
          </a:xfrm>
          <a:prstGeom prst="rect">
            <a:avLst/>
          </a:prstGeom>
          <a:noFill/>
          <a:ln>
            <a:solidFill>
              <a:schemeClr val="tx1"/>
            </a:solidFill>
          </a:ln>
        </p:spPr>
        <p:txBody>
          <a:bodyPr wrap="square" rtlCol="0">
            <a:spAutoFit/>
          </a:bodyPr>
          <a:lstStyle/>
          <a:p>
            <a:pPr lvl="0"/>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S</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elect from </a:t>
            </a:r>
            <a:r>
              <a:rPr kumimoji="0" lang="en-US" sz="1800" b="1" i="0" u="none" strike="noStrike" kern="1200" cap="none" spc="0" normalizeH="0" baseline="0" noProof="0" dirty="0" err="1" smtClean="0">
                <a:ln>
                  <a:noFill/>
                </a:ln>
                <a:solidFill>
                  <a:prstClr val="black"/>
                </a:solidFill>
                <a:effectLst/>
                <a:uLnTx/>
                <a:uFillTx/>
                <a:latin typeface="Calibri" panose="020F0502020204030204"/>
                <a:cs typeface="Arial"/>
              </a:rPr>
              <a:t>TaxBlockTbl</a:t>
            </a:r>
            <a:r>
              <a:rPr kumimoji="0" lang="en-US" sz="1800" b="1" i="0" u="none" strike="noStrike" kern="1200" cap="none" spc="0" normalizeH="0" noProof="0" dirty="0" smtClean="0">
                <a:ln>
                  <a:noFill/>
                </a:ln>
                <a:solidFill>
                  <a:prstClr val="black"/>
                </a:solidFill>
                <a:effectLst/>
                <a:uLnTx/>
                <a:uFillTx/>
                <a:latin typeface="Calibri" panose="020F0502020204030204"/>
                <a:cs typeface="Arial"/>
              </a:rPr>
              <a:t> </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where </a:t>
            </a:r>
            <a:r>
              <a:rPr lang="en-US" dirty="0" err="1">
                <a:solidFill>
                  <a:prstClr val="black"/>
                </a:solidFill>
              </a:rPr>
              <a:t>blockUniqueId</a:t>
            </a:r>
            <a:r>
              <a:rPr lang="en-US" dirty="0">
                <a:solidFill>
                  <a:prstClr val="black"/>
                </a:solidFill>
              </a:rPr>
              <a:t>_ IS NULL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67381" y="1271999"/>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a:t>TaxB</a:t>
            </a:r>
            <a:r>
              <a:rPr lang="LID8192" b="1" dirty="0"/>
              <a:t>lock</a:t>
            </a:r>
            <a:endParaRPr lang="en-US" b="1" dirty="0"/>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0" name="מלבן מעוגל 9"/>
          <p:cNvSpPr/>
          <p:nvPr/>
        </p:nvSpPr>
        <p:spPr>
          <a:xfrm>
            <a:off x="1618189" y="1271999"/>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en-US" b="1" dirty="0" err="1"/>
              <a:t>TaxB</a:t>
            </a:r>
            <a:r>
              <a:rPr lang="LID8192" b="1" dirty="0"/>
              <a:t>lock</a:t>
            </a:r>
            <a:endParaRPr lang="en-US" b="1" dirty="0"/>
          </a:p>
        </p:txBody>
      </p:sp>
      <p:cxnSp>
        <p:nvCxnSpPr>
          <p:cNvPr id="12" name="מחבר חץ ישר 11"/>
          <p:cNvCxnSpPr/>
          <p:nvPr/>
        </p:nvCxnSpPr>
        <p:spPr>
          <a:xfrm>
            <a:off x="3416349" y="1516763"/>
            <a:ext cx="40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31671" y="1503664"/>
            <a:ext cx="53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20105" y="1761527"/>
            <a:ext cx="79432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33496" y="1761527"/>
            <a:ext cx="90201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a:solidFill>
                  <a:srgbClr val="002060"/>
                </a:solidFill>
                <a:latin typeface="Calibri" panose="020F0502020204030204" pitchFamily="34" charset="0"/>
                <a:cs typeface="Calibri" panose="020F0502020204030204" pitchFamily="34" charset="0"/>
              </a:rPr>
              <a:t>חישוב שדה </a:t>
            </a:r>
            <a:r>
              <a:rPr lang="en-US" sz="3600" dirty="0" err="1">
                <a:solidFill>
                  <a:srgbClr val="002060"/>
                </a:solidFill>
                <a:latin typeface="Calibri" panose="020F0502020204030204" pitchFamily="34" charset="0"/>
                <a:cs typeface="Calibri" panose="020F0502020204030204" pitchFamily="34" charset="0"/>
              </a:rPr>
              <a:t>blockUniqueId</a:t>
            </a:r>
            <a:r>
              <a:rPr lang="en-US" sz="3600" dirty="0">
                <a:solidFill>
                  <a:srgbClr val="002060"/>
                </a:solidFill>
                <a:latin typeface="Calibri" panose="020F0502020204030204" pitchFamily="34" charset="0"/>
                <a:cs typeface="Calibri" panose="020F0502020204030204" pitchFamily="34" charset="0"/>
              </a:rPr>
              <a:t> </a:t>
            </a:r>
            <a:r>
              <a:rPr lang="he-IL" sz="3600" dirty="0">
                <a:solidFill>
                  <a:srgbClr val="002060"/>
                </a:solidFill>
                <a:latin typeface="Calibri" panose="020F0502020204030204" pitchFamily="34" charset="0"/>
                <a:cs typeface="Calibri" panose="020F0502020204030204" pitchFamily="34" charset="0"/>
              </a:rPr>
              <a:t> עבור שורות ללא </a:t>
            </a:r>
            <a:r>
              <a:rPr lang="he-IL" sz="3600" dirty="0" err="1">
                <a:solidFill>
                  <a:srgbClr val="002060"/>
                </a:solidFill>
                <a:latin typeface="Calibri" panose="020F0502020204030204" pitchFamily="34" charset="0"/>
                <a:cs typeface="Calibri" panose="020F0502020204030204" pitchFamily="34" charset="0"/>
              </a:rPr>
              <a:t>מזמ"ר</a:t>
            </a:r>
            <a:endParaRPr lang="he-IL" sz="3600" dirty="0">
              <a:solidFill>
                <a:srgbClr val="002060"/>
              </a:solidFill>
              <a:latin typeface="Calibri" panose="020F0502020204030204" pitchFamily="34" charset="0"/>
              <a:cs typeface="Calibri" panose="020F0502020204030204" pitchFamily="34" charset="0"/>
            </a:endParaRPr>
          </a:p>
        </p:txBody>
      </p:sp>
      <p:sp>
        <p:nvSpPr>
          <p:cNvPr id="16" name="Rectangle 3"/>
          <p:cNvSpPr/>
          <p:nvPr/>
        </p:nvSpPr>
        <p:spPr>
          <a:xfrm>
            <a:off x="8376996" y="5640096"/>
            <a:ext cx="3046724"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בחורות: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404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5" name="תמונה 4"/>
          <p:cNvPicPr>
            <a:picLocks noChangeAspect="1"/>
          </p:cNvPicPr>
          <p:nvPr/>
        </p:nvPicPr>
        <p:blipFill>
          <a:blip r:embed="rId2"/>
          <a:stretch>
            <a:fillRect/>
          </a:stretch>
        </p:blipFill>
        <p:spPr>
          <a:xfrm>
            <a:off x="1970081" y="2347823"/>
            <a:ext cx="2892536" cy="3890229"/>
          </a:xfrm>
          <a:prstGeom prst="rect">
            <a:avLst/>
          </a:prstGeom>
        </p:spPr>
      </p:pic>
    </p:spTree>
    <p:extLst>
      <p:ext uri="{BB962C8B-B14F-4D97-AF65-F5344CB8AC3E}">
        <p14:creationId xmlns:p14="http://schemas.microsoft.com/office/powerpoint/2010/main" val="34949044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2204" y="1391503"/>
            <a:ext cx="1947962" cy="369332"/>
          </a:xfrm>
          <a:prstGeom prst="rect">
            <a:avLst/>
          </a:prstGeom>
          <a:noFill/>
          <a:ln>
            <a:solidFill>
              <a:schemeClr val="tx1"/>
            </a:solidFill>
          </a:ln>
        </p:spPr>
        <p:txBody>
          <a:bodyPr wrap="square" rtlCol="0">
            <a:spAutoFit/>
          </a:bodyPr>
          <a:lstStyle/>
          <a:p>
            <a:pPr lvl="0" algn="ctr"/>
            <a:r>
              <a:rPr lang="en-US" dirty="0" err="1">
                <a:latin typeface="Calibri" panose="020F0502020204030204" pitchFamily="34" charset="0"/>
                <a:cs typeface="Calibri" panose="020F0502020204030204" pitchFamily="34" charset="0"/>
              </a:rPr>
              <a:t>blockUniqueId</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lang="en-US" dirty="0" smtClean="0">
                <a:solidFill>
                  <a:prstClr val="black"/>
                </a:solidFill>
              </a:rPr>
              <a: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9816478" y="134342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a:solidFill>
                  <a:schemeClr val="lt1"/>
                </a:solidFill>
              </a:rPr>
              <a:t>TaxB</a:t>
            </a:r>
            <a:r>
              <a:rPr lang="LID8192" b="1" dirty="0">
                <a:solidFill>
                  <a:schemeClr val="lt1"/>
                </a:solidFill>
              </a:rPr>
              <a:t>lock</a:t>
            </a:r>
            <a:endParaRPr lang="en-US" b="1" dirty="0">
              <a:solidFill>
                <a:schemeClr val="lt1"/>
              </a:solidFill>
            </a:endParaRPr>
          </a:p>
        </p:txBody>
      </p:sp>
      <p:sp>
        <p:nvSpPr>
          <p:cNvPr id="10" name="מלבן מעוגל 9"/>
          <p:cNvSpPr/>
          <p:nvPr/>
        </p:nvSpPr>
        <p:spPr>
          <a:xfrm>
            <a:off x="964410"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TaxB</a:t>
            </a:r>
            <a:r>
              <a:rPr lang="LID8192" b="1" dirty="0"/>
              <a:t>lock</a:t>
            </a:r>
            <a:endParaRPr lang="en-US" b="1" dirty="0"/>
          </a:p>
        </p:txBody>
      </p:sp>
      <p:cxnSp>
        <p:nvCxnSpPr>
          <p:cNvPr id="12" name="מחבר חץ ישר 11"/>
          <p:cNvCxnSpPr/>
          <p:nvPr/>
        </p:nvCxnSpPr>
        <p:spPr>
          <a:xfrm flipV="1">
            <a:off x="2762570" y="1576169"/>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9346844"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66326" y="181778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1026455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smtClean="0">
                <a:solidFill>
                  <a:srgbClr val="002060"/>
                </a:solidFill>
                <a:latin typeface="Calibri" panose="020F0502020204030204" pitchFamily="34" charset="0"/>
                <a:cs typeface="Calibri" panose="020F0502020204030204" pitchFamily="34" charset="0"/>
              </a:rPr>
              <a:t>blockUniqueId</a:t>
            </a:r>
            <a:r>
              <a:rPr lang="en-US" sz="3600" dirty="0" smtClean="0">
                <a:solidFill>
                  <a:srgbClr val="002060"/>
                </a:solidFill>
                <a:latin typeface="Calibri" panose="020F0502020204030204" pitchFamily="34" charset="0"/>
                <a:cs typeface="Calibri" panose="020F0502020204030204" pitchFamily="34" charset="0"/>
              </a:rPr>
              <a:t> </a:t>
            </a:r>
            <a:r>
              <a:rPr lang="he-IL" sz="3600" dirty="0" smtClean="0">
                <a:solidFill>
                  <a:srgbClr val="002060"/>
                </a:solidFill>
                <a:latin typeface="Calibri" panose="020F0502020204030204" pitchFamily="34" charset="0"/>
                <a:cs typeface="Calibri" panose="020F0502020204030204" pitchFamily="34" charset="0"/>
              </a:rPr>
              <a:t> עבור שורות ללא </a:t>
            </a:r>
            <a:r>
              <a:rPr lang="he-IL" sz="3600" dirty="0" err="1" smtClean="0">
                <a:solidFill>
                  <a:srgbClr val="002060"/>
                </a:solidFill>
                <a:latin typeface="Calibri" panose="020F0502020204030204" pitchFamily="34" charset="0"/>
                <a:cs typeface="Calibri" panose="020F0502020204030204" pitchFamily="34" charset="0"/>
              </a:rPr>
              <a:t>מזמ"ר</a:t>
            </a:r>
            <a:endParaRPr lang="he-IL" sz="3600" dirty="0">
              <a:solidFill>
                <a:srgbClr val="002060"/>
              </a:solidFill>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404</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5" name="מלבן 14"/>
          <p:cNvSpPr/>
          <p:nvPr/>
        </p:nvSpPr>
        <p:spPr>
          <a:xfrm>
            <a:off x="8102217" y="3070046"/>
            <a:ext cx="3812921"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rtl="1"/>
            <a:r>
              <a:rPr lang="en-US" dirty="0" err="1" smtClean="0"/>
              <a:t>pStart</a:t>
            </a:r>
            <a:r>
              <a:rPr lang="he-IL" dirty="0" smtClean="0"/>
              <a:t>  - המספר הראשון ממנו יש לחשב, כרגע חישבתי מקסימום +1 מטבלת </a:t>
            </a:r>
            <a:r>
              <a:rPr lang="en-US" dirty="0" err="1" smtClean="0"/>
              <a:t>TaxBlocTbl</a:t>
            </a:r>
            <a:endParaRPr lang="en-US" dirty="0"/>
          </a:p>
        </p:txBody>
      </p:sp>
      <p:sp>
        <p:nvSpPr>
          <p:cNvPr id="6" name="מלבן 5"/>
          <p:cNvSpPr/>
          <p:nvPr/>
        </p:nvSpPr>
        <p:spPr>
          <a:xfrm>
            <a:off x="5682083" y="804278"/>
            <a:ext cx="3440723" cy="3416320"/>
          </a:xfrm>
          <a:prstGeom prst="rect">
            <a:avLst/>
          </a:prstGeom>
        </p:spPr>
        <p:txBody>
          <a:bodyPr wrap="square">
            <a:spAutoFit/>
          </a:bodyPr>
          <a:lstStyle/>
          <a:p>
            <a:r>
              <a:rPr lang="en-US" dirty="0" smtClean="0">
                <a:latin typeface="Roboto"/>
              </a:rPr>
              <a:t>rec=0</a:t>
            </a:r>
          </a:p>
          <a:p>
            <a:r>
              <a:rPr lang="en-US" dirty="0" err="1" smtClean="0">
                <a:latin typeface="Roboto"/>
              </a:rPr>
              <a:t>def</a:t>
            </a:r>
            <a:r>
              <a:rPr lang="en-US" dirty="0" smtClean="0">
                <a:latin typeface="Roboto"/>
              </a:rPr>
              <a:t> </a:t>
            </a:r>
            <a:r>
              <a:rPr lang="en-US" dirty="0" err="1">
                <a:latin typeface="Roboto"/>
              </a:rPr>
              <a:t>autoIncrement</a:t>
            </a:r>
            <a:r>
              <a:rPr lang="en-US" dirty="0" smtClean="0">
                <a:latin typeface="Roboto"/>
              </a:rPr>
              <a:t>():</a:t>
            </a:r>
          </a:p>
          <a:p>
            <a:r>
              <a:rPr lang="en-US" dirty="0" smtClean="0">
                <a:latin typeface="Roboto"/>
              </a:rPr>
              <a:t>global rec</a:t>
            </a:r>
          </a:p>
          <a:p>
            <a:r>
              <a:rPr lang="en-US" dirty="0" err="1" smtClean="0">
                <a:latin typeface="Roboto"/>
              </a:rPr>
              <a:t>pStart</a:t>
            </a:r>
            <a:r>
              <a:rPr lang="en-US" dirty="0" smtClean="0">
                <a:latin typeface="Roboto"/>
              </a:rPr>
              <a:t> </a:t>
            </a:r>
            <a:r>
              <a:rPr lang="en-US" dirty="0">
                <a:latin typeface="Roboto"/>
              </a:rPr>
              <a:t>= </a:t>
            </a:r>
            <a:r>
              <a:rPr lang="en-US" dirty="0" smtClean="0">
                <a:latin typeface="Roboto"/>
              </a:rPr>
              <a:t>30637</a:t>
            </a:r>
          </a:p>
          <a:p>
            <a:r>
              <a:rPr lang="en-US" dirty="0" err="1" smtClean="0">
                <a:latin typeface="Roboto"/>
              </a:rPr>
              <a:t>pInterval</a:t>
            </a:r>
            <a:r>
              <a:rPr lang="en-US" dirty="0" smtClean="0">
                <a:latin typeface="Roboto"/>
              </a:rPr>
              <a:t> </a:t>
            </a:r>
            <a:r>
              <a:rPr lang="en-US" dirty="0">
                <a:latin typeface="Roboto"/>
              </a:rPr>
              <a:t>= </a:t>
            </a:r>
            <a:r>
              <a:rPr lang="en-US" dirty="0" smtClean="0">
                <a:latin typeface="Roboto"/>
              </a:rPr>
              <a:t>1</a:t>
            </a:r>
          </a:p>
          <a:p>
            <a:r>
              <a:rPr lang="en-US" dirty="0" smtClean="0">
                <a:latin typeface="Roboto"/>
              </a:rPr>
              <a:t>if </a:t>
            </a:r>
            <a:r>
              <a:rPr lang="en-US" dirty="0">
                <a:latin typeface="Roboto"/>
              </a:rPr>
              <a:t>(rec == 0</a:t>
            </a:r>
            <a:r>
              <a:rPr lang="en-US" dirty="0" smtClean="0">
                <a:latin typeface="Roboto"/>
              </a:rPr>
              <a:t>):</a:t>
            </a:r>
          </a:p>
          <a:p>
            <a:r>
              <a:rPr lang="en-US" dirty="0" smtClean="0">
                <a:latin typeface="Roboto"/>
              </a:rPr>
              <a:t> </a:t>
            </a:r>
            <a:r>
              <a:rPr lang="en-US" dirty="0">
                <a:latin typeface="Roboto"/>
              </a:rPr>
              <a:t>rec = </a:t>
            </a:r>
            <a:r>
              <a:rPr lang="en-US" dirty="0" err="1" smtClean="0">
                <a:latin typeface="Roboto"/>
              </a:rPr>
              <a:t>pStart</a:t>
            </a:r>
            <a:endParaRPr lang="en-US" dirty="0" smtClean="0">
              <a:latin typeface="Roboto"/>
            </a:endParaRPr>
          </a:p>
          <a:p>
            <a:r>
              <a:rPr lang="en-US" dirty="0" smtClean="0">
                <a:latin typeface="Roboto"/>
              </a:rPr>
              <a:t>else:</a:t>
            </a:r>
          </a:p>
          <a:p>
            <a:r>
              <a:rPr lang="en-US" dirty="0" smtClean="0">
                <a:latin typeface="Roboto"/>
              </a:rPr>
              <a:t> </a:t>
            </a:r>
            <a:r>
              <a:rPr lang="en-US" dirty="0">
                <a:latin typeface="Roboto"/>
              </a:rPr>
              <a:t>rec += </a:t>
            </a:r>
            <a:r>
              <a:rPr lang="en-US" dirty="0" err="1" smtClean="0">
                <a:latin typeface="Roboto"/>
              </a:rPr>
              <a:t>pInterval</a:t>
            </a:r>
            <a:endParaRPr lang="en-US" dirty="0" smtClean="0">
              <a:latin typeface="Roboto"/>
            </a:endParaRPr>
          </a:p>
          <a:p>
            <a:r>
              <a:rPr lang="en-US" dirty="0" smtClean="0">
                <a:latin typeface="Roboto"/>
              </a:rPr>
              <a:t> </a:t>
            </a:r>
            <a:r>
              <a:rPr lang="en-US" dirty="0">
                <a:latin typeface="Roboto"/>
              </a:rPr>
              <a:t>return rec </a:t>
            </a:r>
            <a:endParaRPr lang="en-US" dirty="0" smtClean="0">
              <a:latin typeface="Roboto"/>
            </a:endParaRPr>
          </a:p>
          <a:p>
            <a:endParaRPr lang="en-US" dirty="0">
              <a:latin typeface="Roboto"/>
            </a:endParaRPr>
          </a:p>
          <a:p>
            <a:r>
              <a:rPr lang="en-US" dirty="0" err="1" smtClean="0">
                <a:latin typeface="Roboto"/>
              </a:rPr>
              <a:t>autoIncrement</a:t>
            </a:r>
            <a:r>
              <a:rPr lang="en-US" dirty="0">
                <a:latin typeface="Roboto"/>
              </a:rPr>
              <a:t>()</a:t>
            </a:r>
            <a:endParaRPr lang="en-US" dirty="0"/>
          </a:p>
        </p:txBody>
      </p:sp>
      <p:pic>
        <p:nvPicPr>
          <p:cNvPr id="8" name="תמונה 7"/>
          <p:cNvPicPr>
            <a:picLocks noChangeAspect="1"/>
          </p:cNvPicPr>
          <p:nvPr/>
        </p:nvPicPr>
        <p:blipFill>
          <a:blip r:embed="rId3"/>
          <a:stretch>
            <a:fillRect/>
          </a:stretch>
        </p:blipFill>
        <p:spPr>
          <a:xfrm>
            <a:off x="1088595" y="2306003"/>
            <a:ext cx="3451741" cy="4227078"/>
          </a:xfrm>
          <a:prstGeom prst="rect">
            <a:avLst/>
          </a:prstGeom>
        </p:spPr>
      </p:pic>
    </p:spTree>
    <p:extLst>
      <p:ext uri="{BB962C8B-B14F-4D97-AF65-F5344CB8AC3E}">
        <p14:creationId xmlns:p14="http://schemas.microsoft.com/office/powerpoint/2010/main" val="355797061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מלבן מעוגל 27"/>
          <p:cNvSpPr/>
          <p:nvPr/>
        </p:nvSpPr>
        <p:spPr>
          <a:xfrm>
            <a:off x="7342804" y="1210150"/>
            <a:ext cx="3518703" cy="7191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prstClr val="black"/>
                </a:solidFill>
                <a:effectLst/>
                <a:uLnTx/>
                <a:uFillTx/>
                <a:latin typeface="Calibri" panose="020F0502020204030204"/>
                <a:ea typeface="+mn-ea"/>
                <a:cs typeface="+mn-cs"/>
              </a:rPr>
              <a:t>TaxBlockTbl</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מלבן מעוגל 3"/>
          <p:cNvSpPr/>
          <p:nvPr/>
        </p:nvSpPr>
        <p:spPr>
          <a:xfrm>
            <a:off x="5174051" y="2420394"/>
            <a:ext cx="1838036" cy="847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J</a:t>
            </a:r>
            <a:r>
              <a:rPr kumimoji="0" lang="LID8192" sz="1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oin by field "</a:t>
            </a:r>
            <a:r>
              <a:rPr kumimoji="0" lang="en-US" sz="1800" b="0" i="0" u="none" strike="noStrike" kern="1200" cap="none" spc="0" normalizeH="0" baseline="0" noProof="0" dirty="0" err="1" smtClean="0">
                <a:ln>
                  <a:noFill/>
                </a:ln>
                <a:solidFill>
                  <a:prstClr val="white"/>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מלבן מעוגל 11"/>
          <p:cNvSpPr/>
          <p:nvPr/>
        </p:nvSpPr>
        <p:spPr>
          <a:xfrm>
            <a:off x="658417" y="1181317"/>
            <a:ext cx="4758533" cy="7582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prstClr val="black"/>
                </a:solidFill>
                <a:effectLst/>
                <a:uLnTx/>
                <a:uFillTx/>
                <a:latin typeface="Calibri" panose="020F0502020204030204"/>
                <a:ea typeface="+mn-ea"/>
                <a:cs typeface="+mn-cs"/>
              </a:rPr>
              <a:t>Shuma</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מלבן מעוגל 1"/>
          <p:cNvSpPr/>
          <p:nvPr/>
        </p:nvSpPr>
        <p:spPr>
          <a:xfrm>
            <a:off x="1423686" y="3986188"/>
            <a:ext cx="4467827" cy="567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solidFill>
                  <a:prstClr val="white"/>
                </a:solidFill>
              </a:rPr>
              <a:t>Shuma_lyr_join_TaxBlockTbl.shp</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מחבר מרפקי 4"/>
          <p:cNvCxnSpPr>
            <a:stCxn id="28" idx="2"/>
            <a:endCxn id="4" idx="1"/>
          </p:cNvCxnSpPr>
          <p:nvPr/>
        </p:nvCxnSpPr>
        <p:spPr>
          <a:xfrm rot="16200000" flipH="1">
            <a:off x="3749635" y="1419805"/>
            <a:ext cx="857818" cy="19910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מחבר מרפקי 8"/>
          <p:cNvCxnSpPr>
            <a:stCxn id="12" idx="2"/>
            <a:endCxn id="4" idx="3"/>
          </p:cNvCxnSpPr>
          <p:nvPr/>
        </p:nvCxnSpPr>
        <p:spPr>
          <a:xfrm rot="5400000">
            <a:off x="7697041" y="1305890"/>
            <a:ext cx="853378" cy="2223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a:stCxn id="4" idx="2"/>
          </p:cNvCxnSpPr>
          <p:nvPr/>
        </p:nvCxnSpPr>
        <p:spPr>
          <a:xfrm flipH="1">
            <a:off x="5065486" y="3268047"/>
            <a:ext cx="1027583" cy="718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מלבן מעוגל 13"/>
          <p:cNvSpPr/>
          <p:nvPr/>
        </p:nvSpPr>
        <p:spPr>
          <a:xfrm>
            <a:off x="6201634" y="3986188"/>
            <a:ext cx="4843737" cy="567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err="1" smtClean="0">
                <a:solidFill>
                  <a:prstClr val="white"/>
                </a:solidFill>
              </a:rPr>
              <a:t>Shuma_lyr</a:t>
            </a:r>
            <a:r>
              <a:rPr lang="he-IL" dirty="0" smtClean="0">
                <a:solidFill>
                  <a:prstClr val="white"/>
                </a:solidFill>
              </a:rPr>
              <a:t>_</a:t>
            </a:r>
            <a:r>
              <a:rPr lang="en-US" dirty="0" err="1" smtClean="0">
                <a:solidFill>
                  <a:prstClr val="white"/>
                </a:solidFill>
              </a:rPr>
              <a:t>mis_join_TaxBlockTbl.shp</a:t>
            </a:r>
            <a:endParaRPr lang="en-US" dirty="0">
              <a:solidFill>
                <a:prstClr val="white"/>
              </a:solidFill>
            </a:endParaRPr>
          </a:p>
        </p:txBody>
      </p:sp>
      <p:cxnSp>
        <p:nvCxnSpPr>
          <p:cNvPr id="16" name="מחבר חץ ישר 15"/>
          <p:cNvCxnSpPr>
            <a:stCxn id="4" idx="2"/>
          </p:cNvCxnSpPr>
          <p:nvPr/>
        </p:nvCxnSpPr>
        <p:spPr>
          <a:xfrm>
            <a:off x="6093069" y="3268047"/>
            <a:ext cx="1003079" cy="74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25486" y="870369"/>
            <a:ext cx="159657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שכבה</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p:cNvSpPr txBox="1"/>
          <p:nvPr/>
        </p:nvSpPr>
        <p:spPr>
          <a:xfrm>
            <a:off x="8437085" y="848877"/>
            <a:ext cx="159657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טבלה</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p:cNvSpPr txBox="1"/>
          <p:nvPr/>
        </p:nvSpPr>
        <p:spPr>
          <a:xfrm>
            <a:off x="1769697" y="4584836"/>
            <a:ext cx="3647253"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קיימת התאמה עבור 513 שורות</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p:cNvSpPr txBox="1"/>
          <p:nvPr/>
        </p:nvSpPr>
        <p:spPr>
          <a:xfrm>
            <a:off x="6799875" y="4544962"/>
            <a:ext cx="3647253"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ea typeface="+mn-ea"/>
                <a:cs typeface="Arial" panose="020B0604020202020204" pitchFamily="34" charset="0"/>
              </a:rPr>
              <a:t>לא קיימת התאמה עבור 44 שורות</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כותרת 1">
            <a:extLst>
              <a:ext uri="{FF2B5EF4-FFF2-40B4-BE49-F238E27FC236}">
                <a16:creationId xmlns:a16="http://schemas.microsoft.com/office/drawing/2014/main" id="{ECC8760F-EA9E-47A2-A93F-1EAD44E763EE}"/>
              </a:ext>
            </a:extLst>
          </p:cNvPr>
          <p:cNvSpPr txBox="1">
            <a:spLocks/>
          </p:cNvSpPr>
          <p:nvPr/>
        </p:nvSpPr>
        <p:spPr>
          <a:xfrm>
            <a:off x="571500" y="345404"/>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מיזוג שכבה וטבלאי</a:t>
            </a:r>
            <a:r>
              <a:rPr kumimoji="0" lang="en-US"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 </a:t>
            </a: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לטובת איתור מספר</a:t>
            </a:r>
            <a:r>
              <a:rPr kumimoji="0" lang="he-IL" sz="3600" b="1" i="0" u="none" strike="noStrike" kern="1200" cap="none" spc="0" normalizeH="0" noProof="0" dirty="0" smtClean="0">
                <a:ln>
                  <a:noFill/>
                </a:ln>
                <a:solidFill>
                  <a:srgbClr val="002060"/>
                </a:solidFill>
                <a:effectLst/>
                <a:uLnTx/>
                <a:uFillTx/>
                <a:latin typeface="Calibri" panose="020F0502020204030204" pitchFamily="34" charset="0"/>
                <a:ea typeface="+mj-ea"/>
                <a:cs typeface="Calibri" panose="020F0502020204030204" pitchFamily="34" charset="0"/>
              </a:rPr>
              <a:t> מזהה לישויות</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sp>
        <p:nvSpPr>
          <p:cNvPr id="22" name="מלבן 21"/>
          <p:cNvSpPr/>
          <p:nvPr/>
        </p:nvSpPr>
        <p:spPr>
          <a:xfrm>
            <a:off x="7523795" y="1954913"/>
            <a:ext cx="3623721"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blockNumber</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&amp; </a:t>
            </a: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"_“</a:t>
            </a:r>
          </a:p>
        </p:txBody>
      </p:sp>
      <p:sp>
        <p:nvSpPr>
          <p:cNvPr id="23" name="מלבן 22"/>
          <p:cNvSpPr/>
          <p:nvPr/>
        </p:nvSpPr>
        <p:spPr>
          <a:xfrm>
            <a:off x="833293" y="1954913"/>
            <a:ext cx="4699488"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[GUSH_NUM] &amp;"_"&amp;[GUSH_SUFFIX]</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09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CC8760F-EA9E-47A2-A93F-1EAD44E763EE}"/>
              </a:ext>
            </a:extLst>
          </p:cNvPr>
          <p:cNvSpPr txBox="1">
            <a:spLocks/>
          </p:cNvSpPr>
          <p:nvPr/>
        </p:nvSpPr>
        <p:spPr>
          <a:xfrm>
            <a:off x="561975" y="371624"/>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a:solidFill>
                  <a:srgbClr val="002060"/>
                </a:solidFill>
                <a:latin typeface="Calibri" panose="020F0502020204030204" pitchFamily="34" charset="0"/>
                <a:cs typeface="Calibri" panose="020F0502020204030204" pitchFamily="34" charset="0"/>
              </a:rPr>
              <a:t>מיזוג שכבה וטבלאי</a:t>
            </a:r>
            <a:r>
              <a:rPr lang="en-US" sz="3600" dirty="0">
                <a:solidFill>
                  <a:srgbClr val="002060"/>
                </a:solidFill>
                <a:latin typeface="Calibri" panose="020F0502020204030204" pitchFamily="34" charset="0"/>
                <a:cs typeface="Calibri" panose="020F0502020204030204" pitchFamily="34" charset="0"/>
              </a:rPr>
              <a:t> </a:t>
            </a:r>
            <a:r>
              <a:rPr lang="he-IL" sz="3600" dirty="0">
                <a:solidFill>
                  <a:srgbClr val="002060"/>
                </a:solidFill>
                <a:latin typeface="Calibri" panose="020F0502020204030204" pitchFamily="34" charset="0"/>
                <a:cs typeface="Calibri" panose="020F0502020204030204" pitchFamily="34" charset="0"/>
              </a:rPr>
              <a:t>לטובת איתור מספר מזהה לישויות</a:t>
            </a:r>
          </a:p>
        </p:txBody>
      </p:sp>
      <p:pic>
        <p:nvPicPr>
          <p:cNvPr id="2" name="תמונה 1"/>
          <p:cNvPicPr>
            <a:picLocks noChangeAspect="1"/>
          </p:cNvPicPr>
          <p:nvPr/>
        </p:nvPicPr>
        <p:blipFill>
          <a:blip r:embed="rId2"/>
          <a:stretch>
            <a:fillRect/>
          </a:stretch>
        </p:blipFill>
        <p:spPr>
          <a:xfrm>
            <a:off x="1783373" y="1091314"/>
            <a:ext cx="8081597" cy="5498886"/>
          </a:xfrm>
          <a:prstGeom prst="rect">
            <a:avLst/>
          </a:prstGeom>
        </p:spPr>
      </p:pic>
    </p:spTree>
    <p:extLst>
      <p:ext uri="{BB962C8B-B14F-4D97-AF65-F5344CB8AC3E}">
        <p14:creationId xmlns:p14="http://schemas.microsoft.com/office/powerpoint/2010/main" val="1256160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6B0A39B-A609-40DD-80FF-A80EB52CC7A9}"/>
              </a:ext>
            </a:extLst>
          </p:cNvPr>
          <p:cNvGraphicFramePr>
            <a:graphicFrameLocks noGrp="1"/>
          </p:cNvGraphicFramePr>
          <p:nvPr>
            <p:ph idx="1"/>
            <p:extLst>
              <p:ext uri="{D42A27DB-BD31-4B8C-83A1-F6EECF244321}">
                <p14:modId xmlns:p14="http://schemas.microsoft.com/office/powerpoint/2010/main" val="741260394"/>
              </p:ext>
            </p:extLst>
          </p:nvPr>
        </p:nvGraphicFramePr>
        <p:xfrm>
          <a:off x="571501" y="1561767"/>
          <a:ext cx="11043137" cy="1112520"/>
        </p:xfrm>
        <a:graphic>
          <a:graphicData uri="http://schemas.openxmlformats.org/drawingml/2006/table">
            <a:tbl>
              <a:tblPr firstRow="1" bandRow="1">
                <a:tableStyleId>{5C22544A-7EE6-4342-B048-85BDC9FD1C3A}</a:tableStyleId>
              </a:tblPr>
              <a:tblGrid>
                <a:gridCol w="1058762">
                  <a:extLst>
                    <a:ext uri="{9D8B030D-6E8A-4147-A177-3AD203B41FA5}">
                      <a16:colId xmlns:a16="http://schemas.microsoft.com/office/drawing/2014/main" val="2392546507"/>
                    </a:ext>
                  </a:extLst>
                </a:gridCol>
                <a:gridCol w="1592159">
                  <a:extLst>
                    <a:ext uri="{9D8B030D-6E8A-4147-A177-3AD203B41FA5}">
                      <a16:colId xmlns:a16="http://schemas.microsoft.com/office/drawing/2014/main" val="3358598352"/>
                    </a:ext>
                  </a:extLst>
                </a:gridCol>
                <a:gridCol w="5214498">
                  <a:extLst>
                    <a:ext uri="{9D8B030D-6E8A-4147-A177-3AD203B41FA5}">
                      <a16:colId xmlns:a16="http://schemas.microsoft.com/office/drawing/2014/main" val="970526647"/>
                    </a:ext>
                  </a:extLst>
                </a:gridCol>
                <a:gridCol w="2315678">
                  <a:extLst>
                    <a:ext uri="{9D8B030D-6E8A-4147-A177-3AD203B41FA5}">
                      <a16:colId xmlns:a16="http://schemas.microsoft.com/office/drawing/2014/main" val="1535150859"/>
                    </a:ext>
                  </a:extLst>
                </a:gridCol>
                <a:gridCol w="862040">
                  <a:extLst>
                    <a:ext uri="{9D8B030D-6E8A-4147-A177-3AD203B41FA5}">
                      <a16:colId xmlns:a16="http://schemas.microsoft.com/office/drawing/2014/main" val="1848490300"/>
                    </a:ext>
                  </a:extLst>
                </a:gridCol>
              </a:tblGrid>
              <a:tr h="370840">
                <a:tc>
                  <a:txBody>
                    <a:bodyPr/>
                    <a:lstStyle/>
                    <a:p>
                      <a:pPr algn="r"/>
                      <a:r>
                        <a:rPr lang="he-IL" dirty="0" smtClean="0"/>
                        <a:t>כמות</a:t>
                      </a:r>
                      <a:endParaRPr lang="en-US" dirty="0"/>
                    </a:p>
                  </a:txBody>
                  <a:tcPr/>
                </a:tc>
                <a:tc>
                  <a:txBody>
                    <a:bodyPr/>
                    <a:lstStyle/>
                    <a:p>
                      <a:pPr algn="r"/>
                      <a:r>
                        <a:rPr lang="he-IL" dirty="0" smtClean="0"/>
                        <a:t>סכמה</a:t>
                      </a:r>
                      <a:endParaRPr lang="en-US" dirty="0"/>
                    </a:p>
                  </a:txBody>
                  <a:tcPr/>
                </a:tc>
                <a:tc>
                  <a:txBody>
                    <a:bodyPr/>
                    <a:lstStyle/>
                    <a:p>
                      <a:pPr algn="r"/>
                      <a:r>
                        <a:rPr lang="he-IL" dirty="0"/>
                        <a:t>תיאור</a:t>
                      </a:r>
                      <a:endParaRPr lang="en-US" dirty="0"/>
                    </a:p>
                  </a:txBody>
                  <a:tcPr/>
                </a:tc>
                <a:tc>
                  <a:txBody>
                    <a:bodyPr/>
                    <a:lstStyle/>
                    <a:p>
                      <a:pPr algn="r"/>
                      <a:r>
                        <a:rPr lang="he-IL" dirty="0" smtClean="0"/>
                        <a:t>שם</a:t>
                      </a:r>
                      <a:endParaRPr lang="en-US" dirty="0"/>
                    </a:p>
                  </a:txBody>
                  <a:tcPr/>
                </a:tc>
                <a:tc>
                  <a:txBody>
                    <a:bodyPr/>
                    <a:lstStyle/>
                    <a:p>
                      <a:pPr algn="r"/>
                      <a:r>
                        <a:rPr lang="he-IL" dirty="0" smtClean="0"/>
                        <a:t>סוג</a:t>
                      </a:r>
                      <a:endParaRPr lang="en-US" dirty="0"/>
                    </a:p>
                  </a:txBody>
                  <a:tcPr/>
                </a:tc>
                <a:extLst>
                  <a:ext uri="{0D108BD9-81ED-4DB2-BD59-A6C34878D82A}">
                    <a16:rowId xmlns:a16="http://schemas.microsoft.com/office/drawing/2014/main" val="49585064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1,375</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mapip2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r" rtl="1"/>
                      <a:r>
                        <a:rPr lang="he-IL" dirty="0" smtClean="0"/>
                        <a:t>טבלת גושי </a:t>
                      </a:r>
                      <a:r>
                        <a:rPr lang="he-IL" dirty="0" err="1" smtClean="0"/>
                        <a:t>שומא</a:t>
                      </a:r>
                      <a:r>
                        <a:rPr lang="he-IL" dirty="0" smtClean="0"/>
                        <a:t> מ</a:t>
                      </a:r>
                      <a:r>
                        <a:rPr lang="en-US" dirty="0" smtClean="0"/>
                        <a:t>ORACLE</a:t>
                      </a:r>
                      <a:endParaRPr lang="en-US" dirty="0"/>
                    </a:p>
                  </a:txBody>
                  <a:tcPr/>
                </a:tc>
                <a:tc>
                  <a:txBody>
                    <a:bodyPr/>
                    <a:lstStyle/>
                    <a:p>
                      <a:pPr algn="r" rtl="1"/>
                      <a:r>
                        <a:rPr lang="en-US" dirty="0" smtClean="0"/>
                        <a:t>gush</a:t>
                      </a:r>
                      <a:r>
                        <a:rPr lang="en-US" baseline="0" dirty="0" smtClean="0"/>
                        <a:t> </a:t>
                      </a:r>
                      <a:r>
                        <a:rPr lang="en-US" baseline="0" dirty="0" err="1" smtClean="0"/>
                        <a:t>shuma</a:t>
                      </a:r>
                      <a:endParaRPr lang="en-US" dirty="0"/>
                    </a:p>
                  </a:txBody>
                  <a:tcPr/>
                </a:tc>
                <a:tc>
                  <a:txBody>
                    <a:bodyPr/>
                    <a:lstStyle/>
                    <a:p>
                      <a:pPr algn="r"/>
                      <a:r>
                        <a:rPr lang="he-IL" dirty="0" smtClean="0"/>
                        <a:t>טבלה</a:t>
                      </a:r>
                      <a:endParaRPr lang="en-US" dirty="0"/>
                    </a:p>
                  </a:txBody>
                  <a:tcPr/>
                </a:tc>
                <a:extLst>
                  <a:ext uri="{0D108BD9-81ED-4DB2-BD59-A6C34878D82A}">
                    <a16:rowId xmlns:a16="http://schemas.microsoft.com/office/drawing/2014/main" val="3968481201"/>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851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algn="r" rtl="1"/>
                      <a:r>
                        <a:rPr lang="he-IL" dirty="0" smtClean="0"/>
                        <a:t>טבלת גושי שומא ממערכת</a:t>
                      </a:r>
                      <a:r>
                        <a:rPr lang="he-IL" baseline="0" dirty="0" smtClean="0"/>
                        <a:t> תצפית</a:t>
                      </a:r>
                      <a:endParaRPr lang="en-US" dirty="0"/>
                    </a:p>
                  </a:txBody>
                  <a:tcPr/>
                </a:tc>
                <a:tc>
                  <a:txBody>
                    <a:bodyPr/>
                    <a:lstStyle/>
                    <a:p>
                      <a:pPr algn="r" rtl="1"/>
                      <a:r>
                        <a:rPr lang="en-US" dirty="0" err="1" smtClean="0"/>
                        <a:t>GushShumaList</a:t>
                      </a:r>
                      <a:endParaRPr lang="en-US" dirty="0"/>
                    </a:p>
                  </a:txBody>
                  <a:tcPr/>
                </a:tc>
                <a:tc>
                  <a:txBody>
                    <a:bodyPr/>
                    <a:lstStyle/>
                    <a:p>
                      <a:pPr algn="r"/>
                      <a:r>
                        <a:rPr lang="he-IL" dirty="0" smtClean="0"/>
                        <a:t>טבלה</a:t>
                      </a:r>
                      <a:endParaRPr lang="en-US" dirty="0"/>
                    </a:p>
                  </a:txBody>
                  <a:tcPr/>
                </a:tc>
                <a:extLst>
                  <a:ext uri="{0D108BD9-81ED-4DB2-BD59-A6C34878D82A}">
                    <a16:rowId xmlns:a16="http://schemas.microsoft.com/office/drawing/2014/main" val="3633615797"/>
                  </a:ext>
                </a:extLst>
              </a:tr>
            </a:tbl>
          </a:graphicData>
        </a:graphic>
      </p:graphicFrame>
      <p:graphicFrame>
        <p:nvGraphicFramePr>
          <p:cNvPr id="5" name="Table 4">
            <a:extLst>
              <a:ext uri="{FF2B5EF4-FFF2-40B4-BE49-F238E27FC236}">
                <a16:creationId xmlns:a16="http://schemas.microsoft.com/office/drawing/2014/main" id="{46B0A39B-A609-40DD-80FF-A80EB52CC7A9}"/>
              </a:ext>
            </a:extLst>
          </p:cNvPr>
          <p:cNvGraphicFramePr>
            <a:graphicFrameLocks/>
          </p:cNvGraphicFramePr>
          <p:nvPr>
            <p:extLst>
              <p:ext uri="{D42A27DB-BD31-4B8C-83A1-F6EECF244321}">
                <p14:modId xmlns:p14="http://schemas.microsoft.com/office/powerpoint/2010/main" val="1272669980"/>
              </p:ext>
            </p:extLst>
          </p:nvPr>
        </p:nvGraphicFramePr>
        <p:xfrm>
          <a:off x="571501" y="3039921"/>
          <a:ext cx="11043138" cy="741680"/>
        </p:xfrm>
        <a:graphic>
          <a:graphicData uri="http://schemas.openxmlformats.org/drawingml/2006/table">
            <a:tbl>
              <a:tblPr firstRow="1" bandRow="1">
                <a:tableStyleId>{93296810-A885-4BE3-A3E7-6D5BEEA58F35}</a:tableStyleId>
              </a:tblPr>
              <a:tblGrid>
                <a:gridCol w="1058763">
                  <a:extLst>
                    <a:ext uri="{9D8B030D-6E8A-4147-A177-3AD203B41FA5}">
                      <a16:colId xmlns:a16="http://schemas.microsoft.com/office/drawing/2014/main" val="2392546507"/>
                    </a:ext>
                  </a:extLst>
                </a:gridCol>
                <a:gridCol w="1617512">
                  <a:extLst>
                    <a:ext uri="{9D8B030D-6E8A-4147-A177-3AD203B41FA5}">
                      <a16:colId xmlns:a16="http://schemas.microsoft.com/office/drawing/2014/main" val="3358598352"/>
                    </a:ext>
                  </a:extLst>
                </a:gridCol>
                <a:gridCol w="5189145">
                  <a:extLst>
                    <a:ext uri="{9D8B030D-6E8A-4147-A177-3AD203B41FA5}">
                      <a16:colId xmlns:a16="http://schemas.microsoft.com/office/drawing/2014/main" val="970526647"/>
                    </a:ext>
                  </a:extLst>
                </a:gridCol>
                <a:gridCol w="2315678">
                  <a:extLst>
                    <a:ext uri="{9D8B030D-6E8A-4147-A177-3AD203B41FA5}">
                      <a16:colId xmlns:a16="http://schemas.microsoft.com/office/drawing/2014/main" val="1535150859"/>
                    </a:ext>
                  </a:extLst>
                </a:gridCol>
                <a:gridCol w="862040">
                  <a:extLst>
                    <a:ext uri="{9D8B030D-6E8A-4147-A177-3AD203B41FA5}">
                      <a16:colId xmlns:a16="http://schemas.microsoft.com/office/drawing/2014/main" val="1848490300"/>
                    </a:ext>
                  </a:extLst>
                </a:gridCol>
              </a:tblGrid>
              <a:tr h="370840">
                <a:tc>
                  <a:txBody>
                    <a:bodyPr/>
                    <a:lstStyle/>
                    <a:p>
                      <a:pPr algn="r"/>
                      <a:r>
                        <a:rPr lang="he-IL" dirty="0" smtClean="0"/>
                        <a:t>כמות</a:t>
                      </a:r>
                      <a:endParaRPr lang="en-US" dirty="0"/>
                    </a:p>
                  </a:txBody>
                  <a:tcPr/>
                </a:tc>
                <a:tc>
                  <a:txBody>
                    <a:bodyPr/>
                    <a:lstStyle/>
                    <a:p>
                      <a:pPr algn="r"/>
                      <a:r>
                        <a:rPr lang="he-IL" dirty="0" smtClean="0"/>
                        <a:t>סכמה</a:t>
                      </a:r>
                      <a:endParaRPr lang="en-US" dirty="0"/>
                    </a:p>
                  </a:txBody>
                  <a:tcPr/>
                </a:tc>
                <a:tc>
                  <a:txBody>
                    <a:bodyPr/>
                    <a:lstStyle/>
                    <a:p>
                      <a:pPr algn="r"/>
                      <a:r>
                        <a:rPr lang="he-IL" dirty="0"/>
                        <a:t>תיאור</a:t>
                      </a:r>
                      <a:endParaRPr lang="en-US" dirty="0"/>
                    </a:p>
                  </a:txBody>
                  <a:tcPr/>
                </a:tc>
                <a:tc>
                  <a:txBody>
                    <a:bodyPr/>
                    <a:lstStyle/>
                    <a:p>
                      <a:pPr algn="r"/>
                      <a:r>
                        <a:rPr lang="he-IL" dirty="0" smtClean="0"/>
                        <a:t>שם</a:t>
                      </a:r>
                      <a:endParaRPr lang="en-US" dirty="0"/>
                    </a:p>
                  </a:txBody>
                  <a:tcPr/>
                </a:tc>
                <a:tc>
                  <a:txBody>
                    <a:bodyPr/>
                    <a:lstStyle/>
                    <a:p>
                      <a:pPr algn="r"/>
                      <a:r>
                        <a:rPr lang="he-IL" dirty="0" smtClean="0"/>
                        <a:t>סוג</a:t>
                      </a:r>
                      <a:endParaRPr lang="en-US" dirty="0"/>
                    </a:p>
                  </a:txBody>
                  <a:tcPr/>
                </a:tc>
                <a:extLst>
                  <a:ext uri="{0D108BD9-81ED-4DB2-BD59-A6C34878D82A}">
                    <a16:rowId xmlns:a16="http://schemas.microsoft.com/office/drawing/2014/main" val="495850647"/>
                  </a:ext>
                </a:extLst>
              </a:tr>
              <a:tr h="370840">
                <a:tc>
                  <a:txBody>
                    <a:bodyPr/>
                    <a:lstStyle/>
                    <a:p>
                      <a:pPr algn="r" rtl="1"/>
                      <a:r>
                        <a:rPr lang="he-IL" dirty="0" smtClean="0"/>
                        <a:t>557</a:t>
                      </a:r>
                      <a:endParaRPr lang="en-US" dirty="0"/>
                    </a:p>
                  </a:txBody>
                  <a:tcPr/>
                </a:tc>
                <a:tc>
                  <a:txBody>
                    <a:bodyPr/>
                    <a:lstStyle/>
                    <a:p>
                      <a:pPr algn="r" rtl="1"/>
                      <a:endParaRPr lang="en-US" dirty="0"/>
                    </a:p>
                  </a:txBody>
                  <a:tcPr/>
                </a:tc>
                <a:tc>
                  <a:txBody>
                    <a:bodyPr/>
                    <a:lstStyle/>
                    <a:p>
                      <a:pPr algn="r" rtl="1"/>
                      <a:r>
                        <a:rPr lang="he-IL" dirty="0"/>
                        <a:t>שכבת </a:t>
                      </a:r>
                      <a:r>
                        <a:rPr lang="he-IL" dirty="0" smtClean="0"/>
                        <a:t>גושי</a:t>
                      </a:r>
                      <a:r>
                        <a:rPr lang="en-US" baseline="0" dirty="0" smtClean="0"/>
                        <a:t> </a:t>
                      </a:r>
                      <a:r>
                        <a:rPr lang="he-IL" baseline="0" dirty="0" smtClean="0"/>
                        <a:t> שומה</a:t>
                      </a:r>
                      <a:endParaRPr lang="en-US" dirty="0"/>
                    </a:p>
                  </a:txBody>
                  <a:tcPr/>
                </a:tc>
                <a:tc>
                  <a:txBody>
                    <a:bodyPr/>
                    <a:lstStyle/>
                    <a:p>
                      <a:pPr algn="r" rtl="1"/>
                      <a:r>
                        <a:rPr lang="en-US" dirty="0" smtClean="0"/>
                        <a:t>gush</a:t>
                      </a:r>
                      <a:r>
                        <a:rPr lang="en-US" baseline="0" dirty="0" smtClean="0"/>
                        <a:t> </a:t>
                      </a:r>
                      <a:r>
                        <a:rPr lang="en-US" baseline="0" dirty="0" err="1" smtClean="0"/>
                        <a:t>shuma</a:t>
                      </a:r>
                      <a:endParaRPr lang="en-US" dirty="0"/>
                    </a:p>
                  </a:txBody>
                  <a:tcPr/>
                </a:tc>
                <a:tc>
                  <a:txBody>
                    <a:bodyPr/>
                    <a:lstStyle/>
                    <a:p>
                      <a:pPr algn="r"/>
                      <a:r>
                        <a:rPr lang="he-IL" dirty="0" smtClean="0"/>
                        <a:t>שכבה</a:t>
                      </a:r>
                      <a:endParaRPr lang="en-US" dirty="0"/>
                    </a:p>
                  </a:txBody>
                  <a:tcPr/>
                </a:tc>
                <a:extLst>
                  <a:ext uri="{0D108BD9-81ED-4DB2-BD59-A6C34878D82A}">
                    <a16:rowId xmlns:a16="http://schemas.microsoft.com/office/drawing/2014/main" val="2105896315"/>
                  </a:ext>
                </a:extLst>
              </a:tr>
            </a:tbl>
          </a:graphicData>
        </a:graphic>
      </p:graphicFrame>
      <p:sp>
        <p:nvSpPr>
          <p:cNvPr id="6"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algn="r"/>
            <a:r>
              <a:rPr lang="he-IL" sz="3600" dirty="0">
                <a:solidFill>
                  <a:srgbClr val="002060"/>
                </a:solidFill>
                <a:latin typeface="Calibri" panose="020F0502020204030204" pitchFamily="34" charset="0"/>
                <a:cs typeface="Calibri" panose="020F0502020204030204" pitchFamily="34" charset="0"/>
              </a:rPr>
              <a:t>שכבות וטבלאות רלוונטיות</a:t>
            </a:r>
          </a:p>
        </p:txBody>
      </p:sp>
      <p:sp>
        <p:nvSpPr>
          <p:cNvPr id="2" name="TextBox 1"/>
          <p:cNvSpPr txBox="1"/>
          <p:nvPr/>
        </p:nvSpPr>
        <p:spPr>
          <a:xfrm>
            <a:off x="754743" y="3781601"/>
            <a:ext cx="10859895" cy="646331"/>
          </a:xfrm>
          <a:prstGeom prst="rect">
            <a:avLst/>
          </a:prstGeom>
          <a:noFill/>
        </p:spPr>
        <p:txBody>
          <a:bodyPr wrap="square" rtlCol="0">
            <a:spAutoFit/>
          </a:bodyPr>
          <a:lstStyle/>
          <a:p>
            <a:pPr algn="r" rtl="1"/>
            <a:r>
              <a:rPr lang="he-IL" dirty="0" smtClean="0"/>
              <a:t>בארכיון קיימים 883</a:t>
            </a:r>
            <a:r>
              <a:rPr lang="en-US" dirty="0" smtClean="0"/>
              <a:t> </a:t>
            </a:r>
            <a:r>
              <a:rPr lang="he-IL" dirty="0" smtClean="0"/>
              <a:t>מפות גושי </a:t>
            </a:r>
            <a:r>
              <a:rPr lang="he-IL" dirty="0" err="1" smtClean="0"/>
              <a:t>שומא</a:t>
            </a:r>
            <a:r>
              <a:rPr lang="he-IL" dirty="0" smtClean="0"/>
              <a:t>, לאגף בנק"ל נותרו 326 גושים לקלוט בצורה דיגיטלית</a:t>
            </a:r>
          </a:p>
          <a:p>
            <a:pPr algn="r" rtl="1"/>
            <a:r>
              <a:rPr lang="he-IL" dirty="0" smtClean="0"/>
              <a:t>ישנם 919 גושים הקיימים בטבלה אך לא קיימים באגף בנק"ל (שכבה + מפות פיזיות)         הועברה דרישה להשלמת מידע</a:t>
            </a:r>
            <a:endParaRPr lang="en-US" dirty="0" smtClean="0"/>
          </a:p>
        </p:txBody>
      </p:sp>
      <p:cxnSp>
        <p:nvCxnSpPr>
          <p:cNvPr id="8" name="מחבר חץ ישר 7"/>
          <p:cNvCxnSpPr/>
          <p:nvPr/>
        </p:nvCxnSpPr>
        <p:spPr>
          <a:xfrm flipH="1">
            <a:off x="3744686" y="4252686"/>
            <a:ext cx="333828"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CC8760F-EA9E-47A2-A93F-1EAD44E763EE}"/>
              </a:ext>
            </a:extLst>
          </p:cNvPr>
          <p:cNvSpPr txBox="1">
            <a:spLocks/>
          </p:cNvSpPr>
          <p:nvPr/>
        </p:nvSpPr>
        <p:spPr>
          <a:xfrm>
            <a:off x="561975" y="371624"/>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err="1" smtClean="0">
                <a:solidFill>
                  <a:srgbClr val="002060"/>
                </a:solidFill>
                <a:latin typeface="Calibri" panose="020F0502020204030204" pitchFamily="34" charset="0"/>
                <a:cs typeface="Calibri" panose="020F0502020204030204" pitchFamily="34" charset="0"/>
              </a:rPr>
              <a:t>איכלוס</a:t>
            </a:r>
            <a:r>
              <a:rPr lang="he-IL" sz="3600" dirty="0" smtClean="0">
                <a:solidFill>
                  <a:srgbClr val="002060"/>
                </a:solidFill>
                <a:latin typeface="Calibri" panose="020F0502020204030204" pitchFamily="34" charset="0"/>
                <a:cs typeface="Calibri" panose="020F0502020204030204" pitchFamily="34" charset="0"/>
              </a:rPr>
              <a:t> השכבה </a:t>
            </a:r>
            <a:r>
              <a:rPr lang="en-US" sz="3600" dirty="0" err="1" smtClean="0">
                <a:solidFill>
                  <a:srgbClr val="002060"/>
                </a:solidFill>
                <a:latin typeface="Calibri" panose="020F0502020204030204" pitchFamily="34" charset="0"/>
                <a:cs typeface="Calibri" panose="020F0502020204030204" pitchFamily="34" charset="0"/>
              </a:rPr>
              <a:t>TaxBlock</a:t>
            </a:r>
            <a:endParaRPr lang="he-IL" sz="3600" dirty="0">
              <a:solidFill>
                <a:srgbClr val="002060"/>
              </a:solidFill>
              <a:latin typeface="Calibri" panose="020F0502020204030204" pitchFamily="34" charset="0"/>
              <a:cs typeface="Calibri" panose="020F0502020204030204" pitchFamily="34" charset="0"/>
            </a:endParaRPr>
          </a:p>
        </p:txBody>
      </p:sp>
      <p:sp>
        <p:nvSpPr>
          <p:cNvPr id="5" name="TextBox 4"/>
          <p:cNvSpPr txBox="1"/>
          <p:nvPr/>
        </p:nvSpPr>
        <p:spPr>
          <a:xfrm>
            <a:off x="5038996" y="1403519"/>
            <a:ext cx="2153227" cy="369332"/>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append</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6" name="מלבן מעוגל 5"/>
          <p:cNvSpPr/>
          <p:nvPr/>
        </p:nvSpPr>
        <p:spPr>
          <a:xfrm>
            <a:off x="7661857" y="129774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smtClean="0">
                <a:solidFill>
                  <a:prstClr val="black"/>
                </a:solidFill>
              </a:rPr>
              <a:t>TaxBlockTbl</a:t>
            </a:r>
            <a:endParaRPr lang="en-US" b="1" dirty="0">
              <a:solidFill>
                <a:schemeClr val="lt1"/>
              </a:solidFill>
            </a:endParaRPr>
          </a:p>
        </p:txBody>
      </p:sp>
      <p:sp>
        <p:nvSpPr>
          <p:cNvPr id="7" name="מלבן מעוגל 6"/>
          <p:cNvSpPr/>
          <p:nvPr/>
        </p:nvSpPr>
        <p:spPr>
          <a:xfrm>
            <a:off x="2771202"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GushShumaList</a:t>
            </a:r>
            <a:endParaRPr kumimoji="0" lang="en-US" sz="1800" b="0" i="0" u="none" strike="noStrike" kern="1200" cap="none" spc="0" normalizeH="0" baseline="0" noProof="0" dirty="0">
              <a:ln>
                <a:noFill/>
              </a:ln>
              <a:solidFill>
                <a:prstClr val="white"/>
              </a:solidFill>
              <a:effectLst/>
              <a:uLnTx/>
              <a:uFillTx/>
              <a:latin typeface="Calibri" panose="020F0502020204030204"/>
              <a:cs typeface="Arial"/>
            </a:endParaRPr>
          </a:p>
        </p:txBody>
      </p:sp>
      <p:cxnSp>
        <p:nvCxnSpPr>
          <p:cNvPr id="8" name="מחבר חץ ישר 7"/>
          <p:cNvCxnSpPr>
            <a:stCxn id="7" idx="3"/>
            <a:endCxn id="5" idx="1"/>
          </p:cNvCxnSpPr>
          <p:nvPr/>
        </p:nvCxnSpPr>
        <p:spPr>
          <a:xfrm flipV="1">
            <a:off x="4569362"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a:stCxn id="5" idx="3"/>
            <a:endCxn id="6" idx="1"/>
          </p:cNvCxnSpPr>
          <p:nvPr/>
        </p:nvCxnSpPr>
        <p:spPr>
          <a:xfrm>
            <a:off x="7192223"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3118" y="183913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1" name="TextBox 10"/>
          <p:cNvSpPr txBox="1"/>
          <p:nvPr/>
        </p:nvSpPr>
        <p:spPr>
          <a:xfrm>
            <a:off x="816377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a:ln>
                <a:noFill/>
              </a:ln>
              <a:solidFill>
                <a:prstClr val="black"/>
              </a:solidFill>
              <a:effectLst/>
              <a:uLnTx/>
              <a:uFillTx/>
              <a:latin typeface="Calibri" panose="020F0502020204030204"/>
              <a:cs typeface="Arial"/>
            </a:endParaRPr>
          </a:p>
        </p:txBody>
      </p:sp>
      <p:sp>
        <p:nvSpPr>
          <p:cNvPr id="12"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513</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3" name="תמונה 2"/>
          <p:cNvPicPr>
            <a:picLocks noChangeAspect="1"/>
          </p:cNvPicPr>
          <p:nvPr/>
        </p:nvPicPr>
        <p:blipFill>
          <a:blip r:embed="rId2"/>
          <a:stretch>
            <a:fillRect/>
          </a:stretch>
        </p:blipFill>
        <p:spPr>
          <a:xfrm>
            <a:off x="1078243" y="2274391"/>
            <a:ext cx="7670103" cy="4198579"/>
          </a:xfrm>
          <a:prstGeom prst="rect">
            <a:avLst/>
          </a:prstGeom>
        </p:spPr>
      </p:pic>
    </p:spTree>
    <p:extLst>
      <p:ext uri="{BB962C8B-B14F-4D97-AF65-F5344CB8AC3E}">
        <p14:creationId xmlns:p14="http://schemas.microsoft.com/office/powerpoint/2010/main" val="87431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ECC8760F-EA9E-47A2-A93F-1EAD44E763EE}"/>
              </a:ext>
            </a:extLst>
          </p:cNvPr>
          <p:cNvSpPr txBox="1">
            <a:spLocks/>
          </p:cNvSpPr>
          <p:nvPr/>
        </p:nvSpPr>
        <p:spPr>
          <a:xfrm>
            <a:off x="561975" y="371624"/>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smtClean="0">
                <a:solidFill>
                  <a:srgbClr val="002060"/>
                </a:solidFill>
                <a:latin typeface="Calibri" panose="020F0502020204030204" pitchFamily="34" charset="0"/>
                <a:cs typeface="Calibri" panose="020F0502020204030204" pitchFamily="34" charset="0"/>
              </a:rPr>
              <a:t>כמויות</a:t>
            </a:r>
            <a:endParaRPr lang="he-IL" sz="3600" dirty="0">
              <a:solidFill>
                <a:srgbClr val="002060"/>
              </a:solidFill>
              <a:latin typeface="Calibri" panose="020F0502020204030204" pitchFamily="34" charset="0"/>
              <a:cs typeface="Calibri" panose="020F0502020204030204" pitchFamily="34" charset="0"/>
            </a:endParaRPr>
          </a:p>
        </p:txBody>
      </p:sp>
      <p:graphicFrame>
        <p:nvGraphicFramePr>
          <p:cNvPr id="2" name="טבלה 1"/>
          <p:cNvGraphicFramePr>
            <a:graphicFrameLocks noGrp="1"/>
          </p:cNvGraphicFramePr>
          <p:nvPr>
            <p:extLst>
              <p:ext uri="{D42A27DB-BD31-4B8C-83A1-F6EECF244321}">
                <p14:modId xmlns:p14="http://schemas.microsoft.com/office/powerpoint/2010/main" val="3247921963"/>
              </p:ext>
            </p:extLst>
          </p:nvPr>
        </p:nvGraphicFramePr>
        <p:xfrm>
          <a:off x="624256" y="1337094"/>
          <a:ext cx="10770576" cy="741680"/>
        </p:xfrm>
        <a:graphic>
          <a:graphicData uri="http://schemas.openxmlformats.org/drawingml/2006/table">
            <a:tbl>
              <a:tblPr firstRow="1" bandRow="1">
                <a:tableStyleId>{5C22544A-7EE6-4342-B048-85BDC9FD1C3A}</a:tableStyleId>
              </a:tblPr>
              <a:tblGrid>
                <a:gridCol w="3590192">
                  <a:extLst>
                    <a:ext uri="{9D8B030D-6E8A-4147-A177-3AD203B41FA5}">
                      <a16:colId xmlns:a16="http://schemas.microsoft.com/office/drawing/2014/main" val="2723665317"/>
                    </a:ext>
                  </a:extLst>
                </a:gridCol>
                <a:gridCol w="3590192">
                  <a:extLst>
                    <a:ext uri="{9D8B030D-6E8A-4147-A177-3AD203B41FA5}">
                      <a16:colId xmlns:a16="http://schemas.microsoft.com/office/drawing/2014/main" val="763331849"/>
                    </a:ext>
                  </a:extLst>
                </a:gridCol>
                <a:gridCol w="3590192">
                  <a:extLst>
                    <a:ext uri="{9D8B030D-6E8A-4147-A177-3AD203B41FA5}">
                      <a16:colId xmlns:a16="http://schemas.microsoft.com/office/drawing/2014/main" val="2223287693"/>
                    </a:ext>
                  </a:extLst>
                </a:gridCol>
              </a:tblGrid>
              <a:tr h="370840">
                <a:tc>
                  <a:txBody>
                    <a:bodyPr/>
                    <a:lstStyle/>
                    <a:p>
                      <a:pPr algn="ctr" rtl="1"/>
                      <a:r>
                        <a:rPr lang="he-IL" dirty="0" smtClean="0"/>
                        <a:t>כמות</a:t>
                      </a:r>
                      <a:endParaRPr lang="en-US" dirty="0"/>
                    </a:p>
                  </a:txBody>
                  <a:tcPr/>
                </a:tc>
                <a:tc>
                  <a:txBody>
                    <a:bodyPr/>
                    <a:lstStyle/>
                    <a:p>
                      <a:pPr algn="ctr" rtl="1"/>
                      <a:r>
                        <a:rPr lang="he-IL" dirty="0" smtClean="0"/>
                        <a:t>שאילתה</a:t>
                      </a:r>
                      <a:endParaRPr lang="en-US" dirty="0"/>
                    </a:p>
                  </a:txBody>
                  <a:tcPr/>
                </a:tc>
                <a:tc>
                  <a:txBody>
                    <a:bodyPr/>
                    <a:lstStyle/>
                    <a:p>
                      <a:pPr algn="ctr" rtl="1"/>
                      <a:r>
                        <a:rPr lang="he-IL" dirty="0" smtClean="0"/>
                        <a:t>סינון</a:t>
                      </a:r>
                      <a:endParaRPr lang="en-US" dirty="0"/>
                    </a:p>
                  </a:txBody>
                  <a:tcPr/>
                </a:tc>
                <a:extLst>
                  <a:ext uri="{0D108BD9-81ED-4DB2-BD59-A6C34878D82A}">
                    <a16:rowId xmlns:a16="http://schemas.microsoft.com/office/drawing/2014/main" val="700248160"/>
                  </a:ext>
                </a:extLst>
              </a:tr>
              <a:tr h="370840">
                <a:tc>
                  <a:txBody>
                    <a:bodyPr/>
                    <a:lstStyle/>
                    <a:p>
                      <a:pPr algn="ctr"/>
                      <a:r>
                        <a:rPr lang="he-IL" dirty="0" smtClean="0"/>
                        <a:t>513</a:t>
                      </a:r>
                      <a:endParaRPr lang="en-US" dirty="0"/>
                    </a:p>
                  </a:txBody>
                  <a:tcPr/>
                </a:tc>
                <a:tc>
                  <a:txBody>
                    <a:bodyPr/>
                    <a:lstStyle/>
                    <a:p>
                      <a:endParaRPr lang="en-US" dirty="0"/>
                    </a:p>
                  </a:txBody>
                  <a:tcPr/>
                </a:tc>
                <a:tc>
                  <a:txBody>
                    <a:bodyPr/>
                    <a:lstStyle/>
                    <a:p>
                      <a:pPr algn="r"/>
                      <a:r>
                        <a:rPr lang="he-IL" dirty="0" smtClean="0"/>
                        <a:t>סה"כ ישויות</a:t>
                      </a:r>
                      <a:endParaRPr lang="en-US" dirty="0"/>
                    </a:p>
                  </a:txBody>
                  <a:tcPr/>
                </a:tc>
                <a:extLst>
                  <a:ext uri="{0D108BD9-81ED-4DB2-BD59-A6C34878D82A}">
                    <a16:rowId xmlns:a16="http://schemas.microsoft.com/office/drawing/2014/main" val="526497105"/>
                  </a:ext>
                </a:extLst>
              </a:tr>
            </a:tbl>
          </a:graphicData>
        </a:graphic>
      </p:graphicFrame>
      <p:sp>
        <p:nvSpPr>
          <p:cNvPr id="13" name="TextBox 12"/>
          <p:cNvSpPr txBox="1"/>
          <p:nvPr/>
        </p:nvSpPr>
        <p:spPr>
          <a:xfrm>
            <a:off x="9719409" y="994857"/>
            <a:ext cx="1675422" cy="369332"/>
          </a:xfrm>
          <a:prstGeom prst="rect">
            <a:avLst/>
          </a:prstGeom>
          <a:noFill/>
        </p:spPr>
        <p:txBody>
          <a:bodyPr wrap="square" rtlCol="0">
            <a:spAutoFit/>
          </a:bodyPr>
          <a:lstStyle/>
          <a:p>
            <a:pPr algn="r"/>
            <a:r>
              <a:rPr lang="he-IL" b="1" u="sng" dirty="0" smtClean="0"/>
              <a:t>שכבה</a:t>
            </a:r>
            <a:endParaRPr lang="en-US" b="1" u="sng" dirty="0"/>
          </a:p>
        </p:txBody>
      </p:sp>
      <p:graphicFrame>
        <p:nvGraphicFramePr>
          <p:cNvPr id="14" name="טבלה 13"/>
          <p:cNvGraphicFramePr>
            <a:graphicFrameLocks noGrp="1"/>
          </p:cNvGraphicFramePr>
          <p:nvPr>
            <p:extLst>
              <p:ext uri="{D42A27DB-BD31-4B8C-83A1-F6EECF244321}">
                <p14:modId xmlns:p14="http://schemas.microsoft.com/office/powerpoint/2010/main" val="2260005444"/>
              </p:ext>
            </p:extLst>
          </p:nvPr>
        </p:nvGraphicFramePr>
        <p:xfrm>
          <a:off x="624255" y="2579908"/>
          <a:ext cx="10770576" cy="3337560"/>
        </p:xfrm>
        <a:graphic>
          <a:graphicData uri="http://schemas.openxmlformats.org/drawingml/2006/table">
            <a:tbl>
              <a:tblPr firstRow="1" bandRow="1">
                <a:tableStyleId>{5C22544A-7EE6-4342-B048-85BDC9FD1C3A}</a:tableStyleId>
              </a:tblPr>
              <a:tblGrid>
                <a:gridCol w="3590192">
                  <a:extLst>
                    <a:ext uri="{9D8B030D-6E8A-4147-A177-3AD203B41FA5}">
                      <a16:colId xmlns:a16="http://schemas.microsoft.com/office/drawing/2014/main" val="2723665317"/>
                    </a:ext>
                  </a:extLst>
                </a:gridCol>
                <a:gridCol w="3590192">
                  <a:extLst>
                    <a:ext uri="{9D8B030D-6E8A-4147-A177-3AD203B41FA5}">
                      <a16:colId xmlns:a16="http://schemas.microsoft.com/office/drawing/2014/main" val="763331849"/>
                    </a:ext>
                  </a:extLst>
                </a:gridCol>
                <a:gridCol w="3590192">
                  <a:extLst>
                    <a:ext uri="{9D8B030D-6E8A-4147-A177-3AD203B41FA5}">
                      <a16:colId xmlns:a16="http://schemas.microsoft.com/office/drawing/2014/main" val="2223287693"/>
                    </a:ext>
                  </a:extLst>
                </a:gridCol>
              </a:tblGrid>
              <a:tr h="370840">
                <a:tc>
                  <a:txBody>
                    <a:bodyPr/>
                    <a:lstStyle/>
                    <a:p>
                      <a:pPr algn="ctr" rtl="1"/>
                      <a:r>
                        <a:rPr lang="he-IL" dirty="0" smtClean="0"/>
                        <a:t>כמות</a:t>
                      </a:r>
                      <a:endParaRPr lang="en-US" dirty="0"/>
                    </a:p>
                  </a:txBody>
                  <a:tcPr/>
                </a:tc>
                <a:tc>
                  <a:txBody>
                    <a:bodyPr/>
                    <a:lstStyle/>
                    <a:p>
                      <a:pPr algn="ctr" rtl="1"/>
                      <a:r>
                        <a:rPr lang="he-IL" dirty="0" smtClean="0"/>
                        <a:t>שאילתה</a:t>
                      </a:r>
                      <a:endParaRPr lang="en-US" dirty="0"/>
                    </a:p>
                  </a:txBody>
                  <a:tcPr/>
                </a:tc>
                <a:tc>
                  <a:txBody>
                    <a:bodyPr/>
                    <a:lstStyle/>
                    <a:p>
                      <a:pPr algn="ctr" rtl="1"/>
                      <a:r>
                        <a:rPr lang="he-IL" dirty="0" smtClean="0"/>
                        <a:t>סינון</a:t>
                      </a:r>
                      <a:endParaRPr lang="en-US" dirty="0"/>
                    </a:p>
                  </a:txBody>
                  <a:tcPr/>
                </a:tc>
                <a:extLst>
                  <a:ext uri="{0D108BD9-81ED-4DB2-BD59-A6C34878D82A}">
                    <a16:rowId xmlns:a16="http://schemas.microsoft.com/office/drawing/2014/main" val="700248160"/>
                  </a:ext>
                </a:extLst>
              </a:tr>
              <a:tr h="370840">
                <a:tc>
                  <a:txBody>
                    <a:bodyPr/>
                    <a:lstStyle/>
                    <a:p>
                      <a:pPr algn="ctr"/>
                      <a:r>
                        <a:rPr lang="he-IL" dirty="0" smtClean="0"/>
                        <a:t>850</a:t>
                      </a:r>
                      <a:endParaRPr lang="en-US" dirty="0"/>
                    </a:p>
                  </a:txBody>
                  <a:tcPr/>
                </a:tc>
                <a:tc>
                  <a:txBody>
                    <a:bodyPr/>
                    <a:lstStyle/>
                    <a:p>
                      <a:endParaRPr lang="en-US" dirty="0"/>
                    </a:p>
                  </a:txBody>
                  <a:tcPr/>
                </a:tc>
                <a:tc>
                  <a:txBody>
                    <a:bodyPr/>
                    <a:lstStyle/>
                    <a:p>
                      <a:pPr algn="r"/>
                      <a:r>
                        <a:rPr lang="he-IL" dirty="0" smtClean="0"/>
                        <a:t>סה"כ שורות</a:t>
                      </a:r>
                      <a:endParaRPr lang="en-US" dirty="0"/>
                    </a:p>
                  </a:txBody>
                  <a:tcPr/>
                </a:tc>
                <a:extLst>
                  <a:ext uri="{0D108BD9-81ED-4DB2-BD59-A6C34878D82A}">
                    <a16:rowId xmlns:a16="http://schemas.microsoft.com/office/drawing/2014/main" val="526497105"/>
                  </a:ext>
                </a:extLst>
              </a:tr>
              <a:tr h="370840">
                <a:tc>
                  <a:txBody>
                    <a:bodyPr/>
                    <a:lstStyle/>
                    <a:p>
                      <a:pPr algn="ctr"/>
                      <a:r>
                        <a:rPr lang="he-IL" dirty="0" smtClean="0"/>
                        <a:t>850</a:t>
                      </a:r>
                      <a:endParaRPr lang="en-US" dirty="0"/>
                    </a:p>
                  </a:txBody>
                  <a:tcPr/>
                </a:tc>
                <a:tc>
                  <a:txBody>
                    <a:bodyPr/>
                    <a:lstStyle/>
                    <a:p>
                      <a:r>
                        <a:rPr lang="en-US" dirty="0" err="1" smtClean="0"/>
                        <a:t>landType</a:t>
                      </a:r>
                      <a:r>
                        <a:rPr lang="en-US" dirty="0" smtClean="0"/>
                        <a:t> IS NOT NULL</a:t>
                      </a:r>
                      <a:endParaRPr lang="en-US" dirty="0"/>
                    </a:p>
                  </a:txBody>
                  <a:tcPr/>
                </a:tc>
                <a:tc>
                  <a:txBody>
                    <a:bodyPr/>
                    <a:lstStyle/>
                    <a:p>
                      <a:pPr marL="0" algn="r" defTabSz="914400" rtl="0" eaLnBrk="1" fontAlgn="b" latinLnBrk="0" hangingPunct="1"/>
                      <a:r>
                        <a:rPr lang="he-IL" sz="1800" kern="1200" dirty="0" smtClean="0">
                          <a:solidFill>
                            <a:schemeClr val="dk1"/>
                          </a:solidFill>
                          <a:latin typeface="+mn-lt"/>
                          <a:ea typeface="+mn-ea"/>
                          <a:cs typeface="+mn-cs"/>
                        </a:rPr>
                        <a:t> שורות עם סוג המקרקעין</a:t>
                      </a:r>
                      <a:endParaRPr lang="he-IL" sz="1800" kern="1200" dirty="0">
                        <a:solidFill>
                          <a:schemeClr val="dk1"/>
                        </a:solidFill>
                        <a:latin typeface="+mn-lt"/>
                        <a:ea typeface="+mn-ea"/>
                        <a:cs typeface="+mn-cs"/>
                      </a:endParaRPr>
                    </a:p>
                  </a:txBody>
                  <a:tcPr marL="7620" marR="7620" marT="7620" marB="0" anchor="b"/>
                </a:tc>
                <a:extLst>
                  <a:ext uri="{0D108BD9-81ED-4DB2-BD59-A6C34878D82A}">
                    <a16:rowId xmlns:a16="http://schemas.microsoft.com/office/drawing/2014/main" val="3706627611"/>
                  </a:ext>
                </a:extLst>
              </a:tr>
              <a:tr h="370840">
                <a:tc>
                  <a:txBody>
                    <a:bodyPr/>
                    <a:lstStyle/>
                    <a:p>
                      <a:pPr algn="ctr"/>
                      <a:r>
                        <a:rPr lang="he-IL" dirty="0" smtClean="0"/>
                        <a:t>850</a:t>
                      </a:r>
                      <a:endParaRPr lang="en-US" dirty="0"/>
                    </a:p>
                  </a:txBody>
                  <a:tcPr/>
                </a:tc>
                <a:tc>
                  <a:txBody>
                    <a:bodyPr/>
                    <a:lstStyle/>
                    <a:p>
                      <a:r>
                        <a:rPr lang="en-US" dirty="0" err="1" smtClean="0"/>
                        <a:t>blockStatus</a:t>
                      </a:r>
                      <a:r>
                        <a:rPr lang="en-US" dirty="0" smtClean="0"/>
                        <a:t> IS NOT NULL</a:t>
                      </a:r>
                      <a:endParaRPr lang="en-US" dirty="0"/>
                    </a:p>
                  </a:txBody>
                  <a:tcPr/>
                </a:tc>
                <a:tc>
                  <a:txBody>
                    <a:bodyPr/>
                    <a:lstStyle/>
                    <a:p>
                      <a:pPr marL="0" algn="r" defTabSz="914400" rtl="0" eaLnBrk="1" fontAlgn="b" latinLnBrk="0" hangingPunct="1"/>
                      <a:r>
                        <a:rPr lang="he-IL" sz="1800" kern="1200" dirty="0" smtClean="0">
                          <a:solidFill>
                            <a:schemeClr val="dk1"/>
                          </a:solidFill>
                          <a:latin typeface="+mn-lt"/>
                          <a:ea typeface="+mn-ea"/>
                          <a:cs typeface="+mn-cs"/>
                        </a:rPr>
                        <a:t> שורות עם סטטוס </a:t>
                      </a:r>
                      <a:r>
                        <a:rPr lang="he-IL" sz="1800" kern="1200" dirty="0">
                          <a:solidFill>
                            <a:schemeClr val="dk1"/>
                          </a:solidFill>
                          <a:latin typeface="+mn-lt"/>
                          <a:ea typeface="+mn-ea"/>
                          <a:cs typeface="+mn-cs"/>
                        </a:rPr>
                        <a:t>הגוש</a:t>
                      </a:r>
                    </a:p>
                  </a:txBody>
                  <a:tcPr marL="7620" marR="7620" marT="7620" marB="0" anchor="b"/>
                </a:tc>
                <a:extLst>
                  <a:ext uri="{0D108BD9-81ED-4DB2-BD59-A6C34878D82A}">
                    <a16:rowId xmlns:a16="http://schemas.microsoft.com/office/drawing/2014/main" val="3859936691"/>
                  </a:ext>
                </a:extLst>
              </a:tr>
              <a:tr h="370840">
                <a:tc>
                  <a:txBody>
                    <a:bodyPr/>
                    <a:lstStyle/>
                    <a:p>
                      <a:pPr algn="ctr"/>
                      <a:r>
                        <a:rPr lang="he-IL" dirty="0" smtClean="0"/>
                        <a:t>446</a:t>
                      </a:r>
                      <a:endParaRPr lang="en-US" dirty="0"/>
                    </a:p>
                  </a:txBody>
                  <a:tcPr/>
                </a:tc>
                <a:tc>
                  <a:txBody>
                    <a:bodyPr/>
                    <a:lstStyle/>
                    <a:p>
                      <a:r>
                        <a:rPr lang="en-US" dirty="0" err="1" smtClean="0"/>
                        <a:t>blockUniqueId</a:t>
                      </a:r>
                      <a:r>
                        <a:rPr lang="en-US" dirty="0" smtClean="0"/>
                        <a:t>_ &lt;30637</a:t>
                      </a:r>
                      <a:endParaRPr lang="en-US" dirty="0"/>
                    </a:p>
                  </a:txBody>
                  <a:tcPr/>
                </a:tc>
                <a:tc>
                  <a:txBody>
                    <a:bodyPr/>
                    <a:lstStyle/>
                    <a:p>
                      <a:pPr marL="0" algn="r" defTabSz="914400" rtl="0" eaLnBrk="1" latinLnBrk="0" hangingPunct="1"/>
                      <a:r>
                        <a:rPr lang="he-IL" sz="1800" kern="1200" dirty="0" smtClean="0">
                          <a:solidFill>
                            <a:schemeClr val="dk1"/>
                          </a:solidFill>
                          <a:latin typeface="+mn-lt"/>
                          <a:ea typeface="+mn-ea"/>
                          <a:cs typeface="+mn-cs"/>
                        </a:rPr>
                        <a:t>שורות עם מספר מזהה מקורי</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216883078"/>
                  </a:ext>
                </a:extLst>
              </a:tr>
              <a:tr h="370840">
                <a:tc>
                  <a:txBody>
                    <a:bodyPr/>
                    <a:lstStyle/>
                    <a:p>
                      <a:pPr algn="ctr"/>
                      <a:r>
                        <a:rPr lang="he-IL" dirty="0" smtClean="0"/>
                        <a:t>404</a:t>
                      </a:r>
                      <a:endParaRPr lang="en-US" dirty="0"/>
                    </a:p>
                  </a:txBody>
                  <a:tcPr/>
                </a:tc>
                <a:tc>
                  <a:txBody>
                    <a:bodyPr/>
                    <a:lstStyle/>
                    <a:p>
                      <a:r>
                        <a:rPr lang="en-US" dirty="0" err="1" smtClean="0"/>
                        <a:t>blockUniqueId</a:t>
                      </a:r>
                      <a:r>
                        <a:rPr lang="en-US" dirty="0" smtClean="0"/>
                        <a:t>_ &gt;= 30637</a:t>
                      </a:r>
                      <a:endParaRPr lang="en-US" dirty="0"/>
                    </a:p>
                  </a:txBody>
                  <a:tcPr/>
                </a:tc>
                <a:tc>
                  <a:txBody>
                    <a:bodyPr/>
                    <a:lstStyle/>
                    <a:p>
                      <a:pPr algn="r"/>
                      <a:r>
                        <a:rPr lang="he-IL" dirty="0" smtClean="0"/>
                        <a:t>שורות עם מספר מזהה</a:t>
                      </a:r>
                      <a:r>
                        <a:rPr lang="he-IL" baseline="0" dirty="0" smtClean="0"/>
                        <a:t> פיקטיבי</a:t>
                      </a:r>
                      <a:endParaRPr lang="en-US" dirty="0"/>
                    </a:p>
                  </a:txBody>
                  <a:tcPr/>
                </a:tc>
                <a:extLst>
                  <a:ext uri="{0D108BD9-81ED-4DB2-BD59-A6C34878D82A}">
                    <a16:rowId xmlns:a16="http://schemas.microsoft.com/office/drawing/2014/main" val="2520209371"/>
                  </a:ext>
                </a:extLst>
              </a:tr>
              <a:tr h="370840">
                <a:tc>
                  <a:txBody>
                    <a:bodyPr/>
                    <a:lstStyle/>
                    <a:p>
                      <a:pPr algn="ctr"/>
                      <a:r>
                        <a:rPr lang="he-IL" dirty="0" smtClean="0"/>
                        <a:t>344</a:t>
                      </a:r>
                      <a:endParaRPr lang="en-US" dirty="0"/>
                    </a:p>
                  </a:txBody>
                  <a:tcPr/>
                </a:tc>
                <a:tc>
                  <a:txBody>
                    <a:bodyPr/>
                    <a:lstStyle/>
                    <a:p>
                      <a:r>
                        <a:rPr lang="en-US" dirty="0" err="1" smtClean="0"/>
                        <a:t>locality_id</a:t>
                      </a:r>
                      <a:r>
                        <a:rPr lang="en-US" dirty="0" smtClean="0"/>
                        <a:t> IS NOT NULL</a:t>
                      </a:r>
                      <a:endParaRPr lang="en-US" dirty="0"/>
                    </a:p>
                  </a:txBody>
                  <a:tcPr/>
                </a:tc>
                <a:tc>
                  <a:txBody>
                    <a:bodyPr/>
                    <a:lstStyle/>
                    <a:p>
                      <a:pPr algn="r"/>
                      <a:r>
                        <a:rPr lang="he-IL" dirty="0" smtClean="0"/>
                        <a:t>שורות עם מזהה</a:t>
                      </a:r>
                      <a:r>
                        <a:rPr lang="he-IL" baseline="0" dirty="0" smtClean="0"/>
                        <a:t> מיקום</a:t>
                      </a:r>
                      <a:endParaRPr lang="en-US" dirty="0"/>
                    </a:p>
                  </a:txBody>
                  <a:tcPr/>
                </a:tc>
                <a:extLst>
                  <a:ext uri="{0D108BD9-81ED-4DB2-BD59-A6C34878D82A}">
                    <a16:rowId xmlns:a16="http://schemas.microsoft.com/office/drawing/2014/main" val="3785866683"/>
                  </a:ext>
                </a:extLst>
              </a:tr>
              <a:tr h="370840">
                <a:tc>
                  <a:txBody>
                    <a:bodyPr/>
                    <a:lstStyle/>
                    <a:p>
                      <a:pPr algn="ctr"/>
                      <a:r>
                        <a:rPr lang="he-IL" dirty="0" smtClean="0"/>
                        <a:t>244</a:t>
                      </a:r>
                      <a:endParaRPr lang="en-US" dirty="0"/>
                    </a:p>
                  </a:txBody>
                  <a:tcPr/>
                </a:tc>
                <a:tc>
                  <a:txBody>
                    <a:bodyPr/>
                    <a:lstStyle/>
                    <a:p>
                      <a:r>
                        <a:rPr lang="en-US" dirty="0" err="1" smtClean="0"/>
                        <a:t>Book_COUNTY</a:t>
                      </a:r>
                      <a:r>
                        <a:rPr lang="en-US" dirty="0" smtClean="0"/>
                        <a:t> IS NOT NULL</a:t>
                      </a:r>
                      <a:endParaRPr lang="en-US" dirty="0"/>
                    </a:p>
                  </a:txBody>
                  <a:tcPr/>
                </a:tc>
                <a:tc>
                  <a:txBody>
                    <a:bodyPr/>
                    <a:lstStyle/>
                    <a:p>
                      <a:pPr algn="r" rtl="1"/>
                      <a:r>
                        <a:rPr lang="he-IL" dirty="0" smtClean="0"/>
                        <a:t>שורות עם שדה</a:t>
                      </a:r>
                      <a:r>
                        <a:rPr lang="he-IL" baseline="0" dirty="0" smtClean="0"/>
                        <a:t> </a:t>
                      </a:r>
                      <a:r>
                        <a:rPr lang="en-US" baseline="0" dirty="0" err="1" smtClean="0"/>
                        <a:t>Bookcounty</a:t>
                      </a:r>
                      <a:r>
                        <a:rPr lang="he-IL" baseline="0" dirty="0" smtClean="0"/>
                        <a:t> מאוכלס</a:t>
                      </a:r>
                      <a:endParaRPr lang="en-US" dirty="0"/>
                    </a:p>
                  </a:txBody>
                  <a:tcPr/>
                </a:tc>
                <a:extLst>
                  <a:ext uri="{0D108BD9-81ED-4DB2-BD59-A6C34878D82A}">
                    <a16:rowId xmlns:a16="http://schemas.microsoft.com/office/drawing/2014/main" val="4136784950"/>
                  </a:ext>
                </a:extLst>
              </a:tr>
              <a:tr h="370840">
                <a:tc>
                  <a:txBody>
                    <a:bodyPr/>
                    <a:lstStyle/>
                    <a:p>
                      <a:pPr algn="ctr"/>
                      <a:r>
                        <a:rPr lang="he-IL" dirty="0" smtClean="0"/>
                        <a:t>127</a:t>
                      </a:r>
                      <a:endParaRPr lang="en-US" dirty="0"/>
                    </a:p>
                  </a:txBody>
                  <a:tcPr/>
                </a:tc>
                <a:tc>
                  <a:txBody>
                    <a:bodyPr/>
                    <a:lstStyle/>
                    <a:p>
                      <a:r>
                        <a:rPr lang="en-US" dirty="0" err="1" smtClean="0"/>
                        <a:t>Book_comment</a:t>
                      </a:r>
                      <a:r>
                        <a:rPr lang="en-US" dirty="0" smtClean="0"/>
                        <a:t> IS NOT NULL</a:t>
                      </a:r>
                      <a:endParaRPr lang="en-US" dirty="0"/>
                    </a:p>
                  </a:txBody>
                  <a:tcPr/>
                </a:tc>
                <a:tc>
                  <a:txBody>
                    <a:bodyPr/>
                    <a:lstStyle/>
                    <a:p>
                      <a:pPr algn="r" rtl="1"/>
                      <a:r>
                        <a:rPr lang="he-IL" dirty="0" smtClean="0"/>
                        <a:t>שורות עם הערות</a:t>
                      </a:r>
                      <a:endParaRPr lang="en-US" dirty="0"/>
                    </a:p>
                  </a:txBody>
                  <a:tcPr/>
                </a:tc>
                <a:extLst>
                  <a:ext uri="{0D108BD9-81ED-4DB2-BD59-A6C34878D82A}">
                    <a16:rowId xmlns:a16="http://schemas.microsoft.com/office/drawing/2014/main" val="2532170777"/>
                  </a:ext>
                </a:extLst>
              </a:tr>
            </a:tbl>
          </a:graphicData>
        </a:graphic>
      </p:graphicFrame>
      <p:sp>
        <p:nvSpPr>
          <p:cNvPr id="15" name="TextBox 14"/>
          <p:cNvSpPr txBox="1"/>
          <p:nvPr/>
        </p:nvSpPr>
        <p:spPr>
          <a:xfrm>
            <a:off x="9719409" y="2210576"/>
            <a:ext cx="1675422" cy="369332"/>
          </a:xfrm>
          <a:prstGeom prst="rect">
            <a:avLst/>
          </a:prstGeom>
          <a:noFill/>
        </p:spPr>
        <p:txBody>
          <a:bodyPr wrap="square" rtlCol="0">
            <a:spAutoFit/>
          </a:bodyPr>
          <a:lstStyle/>
          <a:p>
            <a:pPr algn="r"/>
            <a:r>
              <a:rPr lang="he-IL" b="1" u="sng" dirty="0" smtClean="0"/>
              <a:t>טבלה</a:t>
            </a:r>
            <a:endParaRPr lang="en-US" b="1" u="sng" dirty="0"/>
          </a:p>
        </p:txBody>
      </p:sp>
    </p:spTree>
    <p:extLst>
      <p:ext uri="{BB962C8B-B14F-4D97-AF65-F5344CB8AC3E}">
        <p14:creationId xmlns:p14="http://schemas.microsoft.com/office/powerpoint/2010/main" val="24657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algn="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 הסבת </a:t>
            </a:r>
            <a:r>
              <a:rPr lang="he-IL" sz="3600" dirty="0" smtClean="0">
                <a:solidFill>
                  <a:srgbClr val="002060"/>
                </a:solidFill>
                <a:latin typeface="Calibri" panose="020F0502020204030204" pitchFamily="34" charset="0"/>
                <a:cs typeface="Calibri" panose="020F0502020204030204" pitchFamily="34" charset="0"/>
              </a:rPr>
              <a:t>שכבת </a:t>
            </a:r>
            <a:r>
              <a:rPr lang="he-IL" sz="3600" dirty="0">
                <a:solidFill>
                  <a:srgbClr val="002060"/>
                </a:solidFill>
                <a:latin typeface="Calibri" panose="020F0502020204030204" pitchFamily="34" charset="0"/>
                <a:cs typeface="Calibri" panose="020F0502020204030204" pitchFamily="34" charset="0"/>
              </a:rPr>
              <a:t>גושי </a:t>
            </a:r>
            <a:r>
              <a:rPr lang="he-IL" sz="3600" dirty="0" err="1">
                <a:solidFill>
                  <a:srgbClr val="002060"/>
                </a:solidFill>
                <a:latin typeface="Calibri" panose="020F0502020204030204" pitchFamily="34" charset="0"/>
                <a:cs typeface="Calibri" panose="020F0502020204030204" pitchFamily="34" charset="0"/>
              </a:rPr>
              <a:t>שומא</a:t>
            </a:r>
            <a:r>
              <a:rPr lang="he-IL" sz="3600" dirty="0">
                <a:solidFill>
                  <a:srgbClr val="002060"/>
                </a:solidFill>
                <a:latin typeface="Calibri" panose="020F0502020204030204" pitchFamily="34" charset="0"/>
                <a:cs typeface="Calibri" panose="020F0502020204030204" pitchFamily="34" charset="0"/>
              </a:rPr>
              <a:t> </a:t>
            </a:r>
            <a:r>
              <a:rPr lang="LID8192" sz="3600" dirty="0">
                <a:solidFill>
                  <a:srgbClr val="002060"/>
                </a:solidFill>
                <a:latin typeface="Calibri" panose="020F0502020204030204" pitchFamily="34" charset="0"/>
                <a:cs typeface="Calibri" panose="020F0502020204030204" pitchFamily="34" charset="0"/>
              </a:rPr>
              <a:t>(</a:t>
            </a:r>
            <a:r>
              <a:rPr lang="en-US" sz="3600" dirty="0" err="1">
                <a:solidFill>
                  <a:srgbClr val="002060"/>
                </a:solidFill>
                <a:latin typeface="Calibri" panose="020F0502020204030204" pitchFamily="34" charset="0"/>
                <a:cs typeface="Calibri" panose="020F0502020204030204" pitchFamily="34" charset="0"/>
              </a:rPr>
              <a:t>TaxB</a:t>
            </a:r>
            <a:r>
              <a:rPr lang="LID8192" sz="3600" dirty="0" smtClean="0">
                <a:solidFill>
                  <a:srgbClr val="002060"/>
                </a:solidFill>
                <a:latin typeface="Calibri" panose="020F0502020204030204" pitchFamily="34" charset="0"/>
                <a:cs typeface="Calibri" panose="020F0502020204030204" pitchFamily="34" charset="0"/>
              </a:rPr>
              <a:t>lock)</a:t>
            </a:r>
            <a:r>
              <a:rPr lang="he-IL" sz="3600" dirty="0" smtClean="0">
                <a:solidFill>
                  <a:srgbClr val="002060"/>
                </a:solidFill>
                <a:latin typeface="Calibri" panose="020F0502020204030204" pitchFamily="34" charset="0"/>
                <a:cs typeface="Calibri" panose="020F0502020204030204" pitchFamily="34" charset="0"/>
              </a:rPr>
              <a:t> </a:t>
            </a:r>
            <a:r>
              <a:rPr lang="he-IL" sz="3600" dirty="0">
                <a:solidFill>
                  <a:srgbClr val="002060"/>
                </a:solidFill>
                <a:latin typeface="Calibri" panose="020F0502020204030204" pitchFamily="34" charset="0"/>
                <a:cs typeface="Calibri" panose="020F0502020204030204" pitchFamily="34" charset="0"/>
              </a:rPr>
              <a:t>בסכמה </a:t>
            </a:r>
            <a:r>
              <a:rPr lang="he-IL" sz="3600" dirty="0" smtClean="0">
                <a:solidFill>
                  <a:srgbClr val="002060"/>
                </a:solidFill>
                <a:latin typeface="Calibri" panose="020F0502020204030204" pitchFamily="34" charset="0"/>
                <a:cs typeface="Calibri" panose="020F0502020204030204" pitchFamily="34" charset="0"/>
              </a:rPr>
              <a:t>החדשה</a:t>
            </a:r>
            <a:endParaRPr lang="he-IL" sz="3600" dirty="0">
              <a:solidFill>
                <a:srgbClr val="002060"/>
              </a:solidFill>
              <a:latin typeface="Calibri" panose="020F0502020204030204" pitchFamily="34" charset="0"/>
              <a:cs typeface="Calibri" panose="020F0502020204030204" pitchFamily="34" charset="0"/>
            </a:endParaRPr>
          </a:p>
        </p:txBody>
      </p:sp>
      <p:graphicFrame>
        <p:nvGraphicFramePr>
          <p:cNvPr id="9" name="טבלה 8"/>
          <p:cNvGraphicFramePr>
            <a:graphicFrameLocks noGrp="1"/>
          </p:cNvGraphicFramePr>
          <p:nvPr>
            <p:extLst>
              <p:ext uri="{D42A27DB-BD31-4B8C-83A1-F6EECF244321}">
                <p14:modId xmlns:p14="http://schemas.microsoft.com/office/powerpoint/2010/main" val="4119315722"/>
              </p:ext>
            </p:extLst>
          </p:nvPr>
        </p:nvGraphicFramePr>
        <p:xfrm>
          <a:off x="465532" y="1161045"/>
          <a:ext cx="11436699" cy="5334260"/>
        </p:xfrm>
        <a:graphic>
          <a:graphicData uri="http://schemas.openxmlformats.org/drawingml/2006/table">
            <a:tbl>
              <a:tblPr rtl="1">
                <a:tableStyleId>{BDBED569-4797-4DF1-A0F4-6AAB3CD982D8}</a:tableStyleId>
              </a:tblPr>
              <a:tblGrid>
                <a:gridCol w="2053029">
                  <a:extLst>
                    <a:ext uri="{9D8B030D-6E8A-4147-A177-3AD203B41FA5}">
                      <a16:colId xmlns:a16="http://schemas.microsoft.com/office/drawing/2014/main" val="470070975"/>
                    </a:ext>
                  </a:extLst>
                </a:gridCol>
                <a:gridCol w="1152000">
                  <a:extLst>
                    <a:ext uri="{9D8B030D-6E8A-4147-A177-3AD203B41FA5}">
                      <a16:colId xmlns:a16="http://schemas.microsoft.com/office/drawing/2014/main" val="626239649"/>
                    </a:ext>
                  </a:extLst>
                </a:gridCol>
                <a:gridCol w="2506857">
                  <a:extLst>
                    <a:ext uri="{9D8B030D-6E8A-4147-A177-3AD203B41FA5}">
                      <a16:colId xmlns:a16="http://schemas.microsoft.com/office/drawing/2014/main" val="1248752082"/>
                    </a:ext>
                  </a:extLst>
                </a:gridCol>
                <a:gridCol w="1404000">
                  <a:extLst>
                    <a:ext uri="{9D8B030D-6E8A-4147-A177-3AD203B41FA5}">
                      <a16:colId xmlns:a16="http://schemas.microsoft.com/office/drawing/2014/main" val="4035399686"/>
                    </a:ext>
                  </a:extLst>
                </a:gridCol>
                <a:gridCol w="1620813">
                  <a:extLst>
                    <a:ext uri="{9D8B030D-6E8A-4147-A177-3AD203B41FA5}">
                      <a16:colId xmlns:a16="http://schemas.microsoft.com/office/drawing/2014/main" val="4218901893"/>
                    </a:ext>
                  </a:extLst>
                </a:gridCol>
                <a:gridCol w="2700000">
                  <a:extLst>
                    <a:ext uri="{9D8B030D-6E8A-4147-A177-3AD203B41FA5}">
                      <a16:colId xmlns:a16="http://schemas.microsoft.com/office/drawing/2014/main" val="353722922"/>
                    </a:ext>
                  </a:extLst>
                </a:gridCol>
              </a:tblGrid>
              <a:tr h="302435">
                <a:tc rowSpan="2">
                  <a:txBody>
                    <a:bodyPr/>
                    <a:lstStyle/>
                    <a:p>
                      <a:pPr algn="ctr" rtl="1" fontAlgn="b"/>
                      <a:r>
                        <a:rPr lang="he-IL" sz="1600" b="1" u="none" strike="noStrike" dirty="0">
                          <a:effectLst/>
                        </a:rPr>
                        <a:t>שם השדה</a:t>
                      </a:r>
                      <a:endParaRPr lang="he-IL"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סוג משתנה</a:t>
                      </a:r>
                      <a:endParaRPr lang="he-IL"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כינוי </a:t>
                      </a:r>
                      <a:r>
                        <a:rPr lang="en-US" sz="1600" b="1" u="none" strike="noStrike" dirty="0" smtClean="0">
                          <a:effectLst/>
                        </a:rPr>
                        <a:t>alias)</a:t>
                      </a:r>
                      <a:r>
                        <a:rPr lang="he-IL" sz="1600" b="1" u="none" strike="noStrike" dirty="0" smtClean="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האם קיים </a:t>
                      </a:r>
                      <a:r>
                        <a:rPr lang="en-US" sz="1600" b="1" u="none" strike="noStrike" dirty="0" smtClean="0">
                          <a:effectLst/>
                        </a:rPr>
                        <a:t>LUT</a:t>
                      </a:r>
                      <a:r>
                        <a:rPr lang="he-IL" sz="1600" b="1" u="none" strike="noStrike" dirty="0" smtClean="0">
                          <a:effectLst/>
                        </a:rPr>
                        <a:t> ?</a:t>
                      </a:r>
                      <a:endParaRPr lang="en-US"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gridSpan="2">
                  <a:txBody>
                    <a:bodyPr/>
                    <a:lstStyle/>
                    <a:p>
                      <a:pPr algn="ctr" rtl="1" fontAlgn="b"/>
                      <a:r>
                        <a:rPr lang="he-IL" sz="1600" b="1" i="0" u="none" strike="noStrike" dirty="0" smtClean="0">
                          <a:solidFill>
                            <a:srgbClr val="000000"/>
                          </a:solidFill>
                          <a:effectLst/>
                          <a:latin typeface="Calibri" panose="020F0502020204030204" pitchFamily="34" charset="0"/>
                        </a:rPr>
                        <a:t>מקור</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h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006151534"/>
                  </a:ext>
                </a:extLst>
              </a:tr>
              <a:tr h="302435">
                <a:tc vMerge="1">
                  <a:txBody>
                    <a:bodyPr/>
                    <a:lstStyle/>
                    <a:p>
                      <a:pPr algn="ctr" rtl="1" fontAlgn="b"/>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rtl="1" fontAlgn="b"/>
                      <a:r>
                        <a:rPr lang="he-IL" sz="1600" b="1" i="0" u="none" strike="noStrike" dirty="0" smtClean="0">
                          <a:solidFill>
                            <a:srgbClr val="000000"/>
                          </a:solidFill>
                          <a:effectLst/>
                          <a:latin typeface="Calibri" panose="020F0502020204030204" pitchFamily="34" charset="0"/>
                        </a:rPr>
                        <a:t>טבלה</a:t>
                      </a:r>
                      <a:r>
                        <a:rPr lang="en-US" sz="1600" b="1" i="0" u="none" strike="noStrike" dirty="0" smtClean="0">
                          <a:solidFill>
                            <a:srgbClr val="000000"/>
                          </a:solidFill>
                          <a:effectLst/>
                          <a:latin typeface="Calibri" panose="020F0502020204030204" pitchFamily="34" charset="0"/>
                        </a:rPr>
                        <a:t>/</a:t>
                      </a:r>
                      <a:r>
                        <a:rPr lang="he-IL" sz="1600" b="1" i="0" u="none" strike="noStrike" dirty="0" smtClean="0">
                          <a:solidFill>
                            <a:srgbClr val="000000"/>
                          </a:solidFill>
                          <a:effectLst/>
                          <a:latin typeface="Calibri" panose="020F0502020204030204" pitchFamily="34" charset="0"/>
                        </a:rPr>
                        <a:t>שכבה</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rtl="1" fontAlgn="b"/>
                      <a:r>
                        <a:rPr lang="he-IL" sz="1600" b="1" i="0" u="none" strike="noStrike" dirty="0" smtClean="0">
                          <a:solidFill>
                            <a:srgbClr val="000000"/>
                          </a:solidFill>
                          <a:effectLst/>
                          <a:latin typeface="Calibri" panose="020F0502020204030204" pitchFamily="34" charset="0"/>
                        </a:rPr>
                        <a:t>משתנה</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4066129973"/>
                  </a:ext>
                </a:extLst>
              </a:tr>
              <a:tr h="302435">
                <a:tc>
                  <a:txBody>
                    <a:bodyPr/>
                    <a:lstStyle/>
                    <a:p>
                      <a:pPr algn="l" rtl="0" fontAlgn="b"/>
                      <a:r>
                        <a:rPr lang="en-US" sz="1600" u="none" strike="noStrike" dirty="0">
                          <a:effectLst/>
                        </a:rPr>
                        <a:t>blockUniqueId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מספר מזהה גוש ייחודי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r>
                        <a:rPr lang="en-US" sz="1600" kern="1200" dirty="0" smtClean="0">
                          <a:solidFill>
                            <a:schemeClr val="tx1"/>
                          </a:solidFill>
                          <a:latin typeface="Calibri" panose="020F0502020204030204" pitchFamily="34" charset="0"/>
                          <a:ea typeface="+mn-ea"/>
                          <a:cs typeface="Calibri" panose="020F0502020204030204" pitchFamily="34" charset="0"/>
                        </a:rPr>
                        <a:t>gush </a:t>
                      </a:r>
                      <a:r>
                        <a:rPr lang="en-US" sz="1600" kern="1200" dirty="0" err="1" smtClean="0">
                          <a:solidFill>
                            <a:schemeClr val="tx1"/>
                          </a:solidFill>
                          <a:latin typeface="Calibri" panose="020F0502020204030204" pitchFamily="34" charset="0"/>
                          <a:ea typeface="+mn-ea"/>
                          <a:cs typeface="Calibri" panose="020F0502020204030204" pitchFamily="34" charset="0"/>
                        </a:rPr>
                        <a:t>shuma</a:t>
                      </a:r>
                      <a:r>
                        <a:rPr lang="en-US" sz="1600" kern="1200" dirty="0" smtClean="0">
                          <a:solidFill>
                            <a:schemeClr val="tx1"/>
                          </a:solidFill>
                          <a:latin typeface="Calibri" panose="020F0502020204030204" pitchFamily="34" charset="0"/>
                          <a:ea typeface="+mn-ea"/>
                          <a:cs typeface="Calibri" panose="020F0502020204030204" pitchFamily="34" charset="0"/>
                        </a:rPr>
                        <a:t> (table)</a:t>
                      </a:r>
                    </a:p>
                  </a:txBody>
                  <a:tcPr marL="7620" marR="7620" marT="7620" marB="0" anchor="b">
                    <a:solidFill>
                      <a:schemeClr val="bg1"/>
                    </a:solidFill>
                  </a:tcPr>
                </a:tc>
                <a:tc>
                  <a:txBody>
                    <a:bodyPr/>
                    <a:lstStyle/>
                    <a:p>
                      <a:pPr algn="l" rtl="0" fontAlgn="b"/>
                      <a:r>
                        <a:rPr lang="en-US" sz="1600" dirty="0" smtClean="0">
                          <a:solidFill>
                            <a:prstClr val="black"/>
                          </a:solidFill>
                        </a:rPr>
                        <a:t>GUSH_SHUMA_ID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722468882"/>
                  </a:ext>
                </a:extLst>
              </a:tr>
              <a:tr h="302435">
                <a:tc>
                  <a:txBody>
                    <a:bodyPr/>
                    <a:lstStyle/>
                    <a:p>
                      <a:pPr algn="l" rtl="0" fontAlgn="b"/>
                      <a:r>
                        <a:rPr lang="en-US" sz="1600" u="none" strike="noStrike" dirty="0" err="1">
                          <a:effectLst/>
                        </a:rPr>
                        <a:t>blockNumber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מספר גוש</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r>
                        <a:rPr lang="he-IL" sz="1600" kern="1200" dirty="0" smtClean="0">
                          <a:solidFill>
                            <a:schemeClr val="tx1"/>
                          </a:solidFill>
                          <a:latin typeface="Calibri" panose="020F0502020204030204" pitchFamily="34" charset="0"/>
                          <a:ea typeface="+mn-ea"/>
                          <a:cs typeface="Calibri" panose="020F0502020204030204" pitchFamily="34" charset="0"/>
                        </a:rPr>
                        <a:t>טבלת גושי שומה - תצפית</a:t>
                      </a:r>
                      <a:endParaRPr lang="en-US" sz="1600" kern="1200" dirty="0" smtClean="0">
                        <a:solidFill>
                          <a:schemeClr val="tx1"/>
                        </a:solidFill>
                        <a:latin typeface="Calibri" panose="020F0502020204030204" pitchFamily="34" charset="0"/>
                        <a:ea typeface="+mn-ea"/>
                        <a:cs typeface="Calibri" panose="020F0502020204030204" pitchFamily="34" charset="0"/>
                      </a:endParaRPr>
                    </a:p>
                  </a:txBody>
                  <a:tcPr marL="7620" marR="7620" marT="7620" marB="0" anchor="b">
                    <a:solidFill>
                      <a:schemeClr val="bg1"/>
                    </a:solidFill>
                  </a:tcPr>
                </a:tc>
                <a:tc>
                  <a:txBody>
                    <a:bodyPr/>
                    <a:lstStyle/>
                    <a:p>
                      <a:pPr algn="l" rtl="0" fontAlgn="b"/>
                      <a:r>
                        <a:rPr lang="he-IL" sz="1600" dirty="0" smtClean="0">
                          <a:solidFill>
                            <a:prstClr val="black"/>
                          </a:solidFill>
                          <a:latin typeface="+mn-lt"/>
                          <a:cs typeface="Arial"/>
                        </a:rPr>
                        <a:t>מספר גוש שומה</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671514342"/>
                  </a:ext>
                </a:extLst>
              </a:tr>
              <a:tr h="302435">
                <a:tc>
                  <a:txBody>
                    <a:bodyPr/>
                    <a:lstStyle/>
                    <a:p>
                      <a:pPr algn="l" rtl="0" fontAlgn="b"/>
                      <a:r>
                        <a:rPr lang="en-US" sz="1600" u="none" strike="noStrike" dirty="0" err="1">
                          <a:effectLst/>
                        </a:rPr>
                        <a:t>subBlockNumber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מספר תת גוש</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Calibri" panose="020F0502020204030204" pitchFamily="34" charset="0"/>
                        <a:ea typeface="+mn-ea"/>
                        <a:cs typeface="Calibri" panose="020F0502020204030204" pitchFamily="34" charset="0"/>
                      </a:endParaRPr>
                    </a:p>
                  </a:txBody>
                  <a:tcPr marL="7620" marR="7620" marT="7620" marB="0" anchor="b">
                    <a:solidFill>
                      <a:schemeClr val="bg1"/>
                    </a:solidFill>
                  </a:tcPr>
                </a:tc>
                <a:tc>
                  <a:txBody>
                    <a:bodyPr/>
                    <a:lstStyle/>
                    <a:p>
                      <a:pPr algn="l" rtl="0" fontAlgn="b"/>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926308141"/>
                  </a:ext>
                </a:extLst>
              </a:tr>
              <a:tr h="302435">
                <a:tc>
                  <a:txBody>
                    <a:bodyPr/>
                    <a:lstStyle/>
                    <a:p>
                      <a:pPr algn="l" rtl="0" fontAlgn="b"/>
                      <a:r>
                        <a:rPr lang="en-US" sz="1600" u="none" strike="noStrike" dirty="0" err="1" smtClean="0">
                          <a:effectLst/>
                        </a:rPr>
                        <a:t>landType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smtClean="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סוג </a:t>
                      </a:r>
                      <a:r>
                        <a:rPr lang="he-IL" sz="1600" u="none" strike="noStrike" dirty="0" smtClean="0">
                          <a:effectLst/>
                        </a:rPr>
                        <a:t>המקרקעין</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כן</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gridSpan="2">
                  <a:txBody>
                    <a:bodyPr/>
                    <a:lstStyle/>
                    <a:p>
                      <a:pPr algn="ctr" rtl="1" fontAlgn="b"/>
                      <a:r>
                        <a:rPr lang="he-IL" sz="1600" b="0" i="0" u="none" strike="noStrike" dirty="0" err="1" smtClean="0">
                          <a:solidFill>
                            <a:srgbClr val="000000"/>
                          </a:solidFill>
                          <a:effectLst/>
                          <a:latin typeface="Calibri" panose="020F0502020204030204" pitchFamily="34" charset="0"/>
                        </a:rPr>
                        <a:t>ינתן</a:t>
                      </a:r>
                      <a:r>
                        <a:rPr lang="he-IL" sz="1600" b="0" i="0" u="none" strike="noStrike" baseline="0" dirty="0" smtClean="0">
                          <a:solidFill>
                            <a:srgbClr val="000000"/>
                          </a:solidFill>
                          <a:effectLst/>
                          <a:latin typeface="Calibri" panose="020F0502020204030204" pitchFamily="34" charset="0"/>
                        </a:rPr>
                        <a:t> ערך 3</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hMerge="1">
                  <a:txBody>
                    <a:bodyPr/>
                    <a:lstStyle/>
                    <a:p>
                      <a:pPr algn="l" rtl="0" fontAlgn="b"/>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57921505"/>
                  </a:ext>
                </a:extLst>
              </a:tr>
              <a:tr h="302435">
                <a:tc>
                  <a:txBody>
                    <a:bodyPr/>
                    <a:lstStyle/>
                    <a:p>
                      <a:pPr algn="l" rtl="0" fontAlgn="b"/>
                      <a:r>
                        <a:rPr lang="en-US" sz="1600" u="none" strike="noStrike" dirty="0" err="1" smtClean="0">
                          <a:effectLst/>
                        </a:rPr>
                        <a:t>blockStatus</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smtClean="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סטטוס הגוש</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כן</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gridSpan="2">
                  <a:txBody>
                    <a:bodyPr/>
                    <a:lstStyle/>
                    <a:p>
                      <a:pPr algn="ctr" rtl="1" fontAlgn="b"/>
                      <a:r>
                        <a:rPr lang="he-IL" sz="1600" b="0" i="0" u="none" strike="noStrike" dirty="0" err="1" smtClean="0">
                          <a:solidFill>
                            <a:srgbClr val="000000"/>
                          </a:solidFill>
                          <a:effectLst/>
                          <a:latin typeface="Calibri" panose="020F0502020204030204" pitchFamily="34" charset="0"/>
                        </a:rPr>
                        <a:t>ינתן</a:t>
                      </a:r>
                      <a:r>
                        <a:rPr lang="he-IL" sz="1600" b="0" i="0" u="none" strike="noStrike" baseline="0" dirty="0" smtClean="0">
                          <a:solidFill>
                            <a:srgbClr val="000000"/>
                          </a:solidFill>
                          <a:effectLst/>
                          <a:latin typeface="Calibri" panose="020F0502020204030204" pitchFamily="34" charset="0"/>
                        </a:rPr>
                        <a:t> ערך 31</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hMerge="1">
                  <a:txBody>
                    <a:bodyPr/>
                    <a:lstStyle/>
                    <a:p>
                      <a:pPr algn="l" rtl="0" fontAlgn="b"/>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803067970"/>
                  </a:ext>
                </a:extLst>
              </a:tr>
              <a:tr h="302435">
                <a:tc>
                  <a:txBody>
                    <a:bodyPr/>
                    <a:lstStyle/>
                    <a:p>
                      <a:pPr algn="l" rtl="0" fontAlgn="b"/>
                      <a:r>
                        <a:rPr lang="en-US" sz="1600" u="none" strike="noStrike" dirty="0">
                          <a:effectLst/>
                        </a:rPr>
                        <a:t>isJordanian</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bool</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האם ירדני?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lang="he-IL"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algn="l" defTabSz="914400" rtl="0" eaLnBrk="1" fontAlgn="b" latinLnBrk="0" hangingPunct="1"/>
                      <a:endParaRPr lang="he-IL" sz="1600" b="0" u="none" strike="noStrike" kern="1200" dirty="0">
                        <a:solidFill>
                          <a:schemeClr val="tx1"/>
                        </a:solidFill>
                        <a:effectLst/>
                        <a:latin typeface="+mn-lt"/>
                        <a:ea typeface="+mn-ea"/>
                        <a:cs typeface="+mn-cs"/>
                      </a:endParaRPr>
                    </a:p>
                  </a:txBody>
                  <a:tcPr marL="7620" marR="7620" marT="7620" marB="0" anchor="b">
                    <a:solidFill>
                      <a:schemeClr val="bg1"/>
                    </a:solidFill>
                  </a:tcPr>
                </a:tc>
                <a:extLst>
                  <a:ext uri="{0D108BD9-81ED-4DB2-BD59-A6C34878D82A}">
                    <a16:rowId xmlns:a16="http://schemas.microsoft.com/office/drawing/2014/main" val="43910696"/>
                  </a:ext>
                </a:extLst>
              </a:tr>
              <a:tr h="302435">
                <a:tc>
                  <a:txBody>
                    <a:bodyPr/>
                    <a:lstStyle/>
                    <a:p>
                      <a:pPr algn="l" rtl="0" fontAlgn="b"/>
                      <a:r>
                        <a:rPr lang="en-US" sz="1600" u="none" strike="noStrike" dirty="0" err="1">
                          <a:effectLst/>
                        </a:rPr>
                        <a:t>setteledDate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תאריך הסדר המקרקעין</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u="none" strike="noStrike" kern="1200" dirty="0" smtClean="0">
                        <a:solidFill>
                          <a:schemeClr val="tx1"/>
                        </a:solidFill>
                        <a:effectLst/>
                        <a:latin typeface="+mn-lt"/>
                        <a:ea typeface="+mn-ea"/>
                        <a:cs typeface="+mn-cs"/>
                      </a:endParaRPr>
                    </a:p>
                  </a:txBody>
                  <a:tcPr marL="7620" marR="7620" marT="7620" marB="0" anchor="b">
                    <a:solidFill>
                      <a:schemeClr val="bg1"/>
                    </a:solidFill>
                  </a:tcPr>
                </a:tc>
                <a:extLst>
                  <a:ext uri="{0D108BD9-81ED-4DB2-BD59-A6C34878D82A}">
                    <a16:rowId xmlns:a16="http://schemas.microsoft.com/office/drawing/2014/main" val="3780554462"/>
                  </a:ext>
                </a:extLst>
              </a:tr>
              <a:tr h="302435">
                <a:tc>
                  <a:txBody>
                    <a:bodyPr/>
                    <a:lstStyle/>
                    <a:p>
                      <a:pPr algn="l" rtl="0" fontAlgn="b"/>
                      <a:r>
                        <a:rPr lang="en-US" sz="1600" u="none" strike="noStrike" dirty="0" err="1">
                          <a:effectLst/>
                        </a:rPr>
                        <a:t>updateDate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תאריך עדכון הגוש</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Arial" panose="020B060402020202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90110420"/>
                  </a:ext>
                </a:extLst>
              </a:tr>
              <a:tr h="302435">
                <a:tc>
                  <a:txBody>
                    <a:bodyPr/>
                    <a:lstStyle/>
                    <a:p>
                      <a:pPr algn="l" rtl="0" fontAlgn="b"/>
                      <a:r>
                        <a:rPr lang="en-US" sz="1600" u="none" strike="noStrike" dirty="0" err="1">
                          <a:effectLst/>
                        </a:rPr>
                        <a:t>lastRegisteredParcel</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מס' חלקה אחרונה שנרשמה</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Arial" panose="020B060402020202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827040139"/>
                  </a:ext>
                </a:extLst>
              </a:tr>
              <a:tr h="302435">
                <a:tc>
                  <a:txBody>
                    <a:bodyPr/>
                    <a:lstStyle/>
                    <a:p>
                      <a:pPr algn="l" rtl="0" fontAlgn="b"/>
                      <a:r>
                        <a:rPr lang="en-US" sz="1600" u="none" strike="noStrike" dirty="0">
                          <a:effectLst/>
                        </a:rPr>
                        <a:t>last parcel</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מס' חלקה אחרונה </a:t>
                      </a:r>
                      <a:r>
                        <a:rPr lang="he-IL" sz="1600" u="none" strike="noStrike" dirty="0" err="1">
                          <a:effectLst/>
                        </a:rPr>
                        <a:t>בבנק"ל</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Arial" panose="020B060402020202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51840031"/>
                  </a:ext>
                </a:extLst>
              </a:tr>
              <a:tr h="302435">
                <a:tc>
                  <a:txBody>
                    <a:bodyPr/>
                    <a:lstStyle/>
                    <a:p>
                      <a:pPr algn="l" rtl="0" fontAlgn="b"/>
                      <a:r>
                        <a:rPr lang="en-US" sz="1600" u="none" strike="noStrike" dirty="0" err="1">
                          <a:effectLst/>
                        </a:rPr>
                        <a:t>lastCourtParcel</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מס' חלקה אחרונה בפסק דין</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Arial" panose="020B060402020202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275515833"/>
                  </a:ext>
                </a:extLst>
              </a:tr>
              <a:tr h="302435">
                <a:tc>
                  <a:txBody>
                    <a:bodyPr/>
                    <a:lstStyle/>
                    <a:p>
                      <a:pPr algn="l" rtl="0" fontAlgn="b"/>
                      <a:r>
                        <a:rPr lang="en-US" sz="1600" u="none" strike="noStrike" dirty="0" err="1">
                          <a:effectLst/>
                        </a:rPr>
                        <a:t>lastSetteledPArcel</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מס' חלקה אחרונה בהסדר</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993593874"/>
                  </a:ext>
                </a:extLst>
              </a:tr>
              <a:tr h="302435">
                <a:tc>
                  <a:txBody>
                    <a:bodyPr/>
                    <a:lstStyle/>
                    <a:p>
                      <a:pPr algn="l" rtl="0" fontAlgn="b"/>
                      <a:r>
                        <a:rPr lang="en-US" sz="1600" b="0" i="0" u="none" strike="noStrike" dirty="0" err="1" smtClean="0">
                          <a:solidFill>
                            <a:srgbClr val="FF0000"/>
                          </a:solidFill>
                          <a:effectLst/>
                          <a:latin typeface="Calibri" panose="020F0502020204030204" pitchFamily="34" charset="0"/>
                        </a:rPr>
                        <a:t>Book_comment</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FF0000"/>
                          </a:solidFill>
                          <a:effectLst/>
                          <a:latin typeface="Calibri" panose="020F0502020204030204" pitchFamily="34" charset="0"/>
                        </a:rPr>
                        <a:t>string</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b="0" i="0" u="none" strike="noStrike" dirty="0" smtClean="0">
                          <a:solidFill>
                            <a:srgbClr val="FF0000"/>
                          </a:solidFill>
                          <a:effectLst/>
                          <a:latin typeface="Calibri" panose="020F0502020204030204" pitchFamily="34" charset="0"/>
                        </a:rPr>
                        <a:t>הערות</a:t>
                      </a:r>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b="0" i="0" u="none" strike="noStrike" dirty="0" smtClean="0">
                          <a:solidFill>
                            <a:srgbClr val="FF0000"/>
                          </a:solidFill>
                          <a:effectLst/>
                          <a:latin typeface="Calibri" panose="020F0502020204030204" pitchFamily="34" charset="0"/>
                        </a:rPr>
                        <a:t>לא</a:t>
                      </a:r>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r>
                        <a:rPr lang="en-US" sz="1600" kern="1200" dirty="0" smtClean="0">
                          <a:solidFill>
                            <a:srgbClr val="FF0000"/>
                          </a:solidFill>
                          <a:latin typeface="Calibri" panose="020F0502020204030204" pitchFamily="34" charset="0"/>
                          <a:ea typeface="+mn-ea"/>
                          <a:cs typeface="Calibri" panose="020F0502020204030204" pitchFamily="34" charset="0"/>
                        </a:rPr>
                        <a:t>gush </a:t>
                      </a:r>
                      <a:r>
                        <a:rPr lang="en-US" sz="1600" kern="1200" dirty="0" err="1" smtClean="0">
                          <a:solidFill>
                            <a:srgbClr val="FF0000"/>
                          </a:solidFill>
                          <a:latin typeface="Calibri" panose="020F0502020204030204" pitchFamily="34" charset="0"/>
                          <a:ea typeface="+mn-ea"/>
                          <a:cs typeface="Calibri" panose="020F0502020204030204" pitchFamily="34" charset="0"/>
                        </a:rPr>
                        <a:t>shuma</a:t>
                      </a:r>
                      <a:r>
                        <a:rPr lang="en-US" sz="1600" kern="1200" dirty="0" smtClean="0">
                          <a:solidFill>
                            <a:srgbClr val="FF0000"/>
                          </a:solidFill>
                          <a:latin typeface="Calibri" panose="020F0502020204030204" pitchFamily="34" charset="0"/>
                          <a:ea typeface="+mn-ea"/>
                          <a:cs typeface="Calibri" panose="020F0502020204030204" pitchFamily="34" charset="0"/>
                        </a:rPr>
                        <a:t> (table)</a:t>
                      </a: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BOOK_COMMENT</a:t>
                      </a:r>
                    </a:p>
                  </a:txBody>
                  <a:tcPr marL="7620" marR="7620" marT="7620" marB="0" anchor="b">
                    <a:solidFill>
                      <a:schemeClr val="bg1"/>
                    </a:solidFill>
                  </a:tcPr>
                </a:tc>
                <a:extLst>
                  <a:ext uri="{0D108BD9-81ED-4DB2-BD59-A6C34878D82A}">
                    <a16:rowId xmlns:a16="http://schemas.microsoft.com/office/drawing/2014/main" val="2446344310"/>
                  </a:ext>
                </a:extLst>
              </a:tr>
              <a:tr h="302435">
                <a:tc>
                  <a:txBody>
                    <a:bodyPr/>
                    <a:lstStyle/>
                    <a:p>
                      <a:pPr algn="l" rtl="0" fontAlgn="b"/>
                      <a:r>
                        <a:rPr lang="en-US" sz="1600" b="0" i="0" u="none" strike="noStrike" dirty="0" err="1" smtClean="0">
                          <a:solidFill>
                            <a:srgbClr val="FF0000"/>
                          </a:solidFill>
                          <a:effectLst/>
                          <a:latin typeface="Calibri" panose="020F0502020204030204" pitchFamily="34" charset="0"/>
                        </a:rPr>
                        <a:t>Book_COUNTY</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FF0000"/>
                          </a:solidFill>
                          <a:effectLst/>
                          <a:latin typeface="Calibri" panose="020F0502020204030204" pitchFamily="34" charset="0"/>
                        </a:rPr>
                        <a:t>String</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b="0" i="0" u="none" strike="noStrike" dirty="0" smtClean="0">
                          <a:solidFill>
                            <a:srgbClr val="FF0000"/>
                          </a:solidFill>
                          <a:effectLst/>
                          <a:latin typeface="Calibri" panose="020F0502020204030204" pitchFamily="34" charset="0"/>
                        </a:rPr>
                        <a:t>לא</a:t>
                      </a:r>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r>
                        <a:rPr lang="en-US" sz="1600" kern="1200" dirty="0" smtClean="0">
                          <a:solidFill>
                            <a:srgbClr val="FF0000"/>
                          </a:solidFill>
                          <a:latin typeface="Calibri" panose="020F0502020204030204" pitchFamily="34" charset="0"/>
                          <a:ea typeface="+mn-ea"/>
                          <a:cs typeface="Calibri" panose="020F0502020204030204" pitchFamily="34" charset="0"/>
                        </a:rPr>
                        <a:t>gush </a:t>
                      </a:r>
                      <a:r>
                        <a:rPr lang="en-US" sz="1600" kern="1200" dirty="0" err="1" smtClean="0">
                          <a:solidFill>
                            <a:srgbClr val="FF0000"/>
                          </a:solidFill>
                          <a:latin typeface="Calibri" panose="020F0502020204030204" pitchFamily="34" charset="0"/>
                          <a:ea typeface="+mn-ea"/>
                          <a:cs typeface="Calibri" panose="020F0502020204030204" pitchFamily="34" charset="0"/>
                        </a:rPr>
                        <a:t>shuma</a:t>
                      </a:r>
                      <a:r>
                        <a:rPr lang="en-US" sz="1600" kern="1200" dirty="0" smtClean="0">
                          <a:solidFill>
                            <a:srgbClr val="FF0000"/>
                          </a:solidFill>
                          <a:latin typeface="Calibri" panose="020F0502020204030204" pitchFamily="34" charset="0"/>
                          <a:ea typeface="+mn-ea"/>
                          <a:cs typeface="Calibri" panose="020F0502020204030204" pitchFamily="34" charset="0"/>
                        </a:rPr>
                        <a:t> (table)</a:t>
                      </a: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BOOK_COUNTY</a:t>
                      </a:r>
                    </a:p>
                  </a:txBody>
                  <a:tcPr marL="7620" marR="7620" marT="7620" marB="0" anchor="b">
                    <a:solidFill>
                      <a:schemeClr val="bg1"/>
                    </a:solidFill>
                  </a:tcPr>
                </a:tc>
                <a:extLst>
                  <a:ext uri="{0D108BD9-81ED-4DB2-BD59-A6C34878D82A}">
                    <a16:rowId xmlns:a16="http://schemas.microsoft.com/office/drawing/2014/main" val="3443812996"/>
                  </a:ext>
                </a:extLst>
              </a:tr>
              <a:tr h="302435">
                <a:tc>
                  <a:txBody>
                    <a:bodyPr/>
                    <a:lstStyle/>
                    <a:p>
                      <a:pPr algn="l" rtl="0" fontAlgn="b"/>
                      <a:r>
                        <a:rPr lang="en-US" sz="1600" b="0" i="0" u="none" strike="noStrike" dirty="0" smtClean="0">
                          <a:solidFill>
                            <a:srgbClr val="FF0000"/>
                          </a:solidFill>
                          <a:effectLst/>
                          <a:latin typeface="Calibri" panose="020F0502020204030204" pitchFamily="34" charset="0"/>
                        </a:rPr>
                        <a:t>locality</a:t>
                      </a:r>
                      <a:r>
                        <a:rPr lang="he-IL" sz="1600" b="0" i="0" u="none" strike="noStrike" dirty="0" smtClean="0">
                          <a:solidFill>
                            <a:srgbClr val="FF0000"/>
                          </a:solidFill>
                          <a:effectLst/>
                          <a:latin typeface="Calibri" panose="020F0502020204030204" pitchFamily="34" charset="0"/>
                        </a:rPr>
                        <a:t>_</a:t>
                      </a:r>
                      <a:r>
                        <a:rPr lang="en-US" sz="1600" b="0" i="0" u="none" strike="noStrike" dirty="0" smtClean="0">
                          <a:solidFill>
                            <a:srgbClr val="FF0000"/>
                          </a:solidFill>
                          <a:effectLst/>
                          <a:latin typeface="Calibri" panose="020F0502020204030204" pitchFamily="34" charset="0"/>
                        </a:rPr>
                        <a:t>id</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FF0000"/>
                          </a:solidFill>
                          <a:effectLst/>
                          <a:latin typeface="Calibri" panose="020F0502020204030204" pitchFamily="34" charset="0"/>
                        </a:rPr>
                        <a:t>Integer</a:t>
                      </a:r>
                      <a:endParaRPr lang="en-US"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b="0" i="0" u="none" strike="noStrike" dirty="0" smtClean="0">
                          <a:solidFill>
                            <a:srgbClr val="FF0000"/>
                          </a:solidFill>
                          <a:effectLst/>
                          <a:latin typeface="Calibri" panose="020F0502020204030204" pitchFamily="34" charset="0"/>
                        </a:rPr>
                        <a:t>זיהוי ישוב</a:t>
                      </a:r>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algn="ctr" rtl="1" fontAlgn="b"/>
                      <a:r>
                        <a:rPr lang="he-IL" sz="1600" b="0" i="0" u="none" strike="noStrike" dirty="0" smtClean="0">
                          <a:solidFill>
                            <a:srgbClr val="FF0000"/>
                          </a:solidFill>
                          <a:effectLst/>
                          <a:latin typeface="Calibri" panose="020F0502020204030204" pitchFamily="34" charset="0"/>
                        </a:rPr>
                        <a:t>לא</a:t>
                      </a:r>
                      <a:endParaRPr lang="he-IL" sz="1600" b="0" i="0" u="none" strike="noStrike" dirty="0">
                        <a:solidFill>
                          <a:srgbClr val="FF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1" eaLnBrk="1" fontAlgn="b" latinLnBrk="0" hangingPunct="1">
                        <a:lnSpc>
                          <a:spcPct val="100000"/>
                        </a:lnSpc>
                        <a:spcBef>
                          <a:spcPts val="0"/>
                        </a:spcBef>
                        <a:spcAft>
                          <a:spcPts val="0"/>
                        </a:spcAft>
                        <a:buClrTx/>
                        <a:buSzTx/>
                        <a:buFontTx/>
                        <a:buNone/>
                        <a:tabLst/>
                        <a:defRPr/>
                      </a:pPr>
                      <a:r>
                        <a:rPr lang="en-US" sz="1600" kern="1200" dirty="0" smtClean="0">
                          <a:solidFill>
                            <a:srgbClr val="FF0000"/>
                          </a:solidFill>
                          <a:latin typeface="Calibri" panose="020F0502020204030204" pitchFamily="34" charset="0"/>
                          <a:ea typeface="+mn-ea"/>
                          <a:cs typeface="Calibri" panose="020F0502020204030204" pitchFamily="34" charset="0"/>
                        </a:rPr>
                        <a:t>gush </a:t>
                      </a:r>
                      <a:r>
                        <a:rPr lang="en-US" sz="1600" kern="1200" dirty="0" err="1" smtClean="0">
                          <a:solidFill>
                            <a:srgbClr val="FF0000"/>
                          </a:solidFill>
                          <a:latin typeface="Calibri" panose="020F0502020204030204" pitchFamily="34" charset="0"/>
                          <a:ea typeface="+mn-ea"/>
                          <a:cs typeface="Calibri" panose="020F0502020204030204" pitchFamily="34" charset="0"/>
                        </a:rPr>
                        <a:t>shuma</a:t>
                      </a:r>
                      <a:r>
                        <a:rPr lang="en-US" sz="1600" kern="1200" dirty="0" smtClean="0">
                          <a:solidFill>
                            <a:srgbClr val="FF0000"/>
                          </a:solidFill>
                          <a:latin typeface="Calibri" panose="020F0502020204030204" pitchFamily="34" charset="0"/>
                          <a:ea typeface="+mn-ea"/>
                          <a:cs typeface="Calibri" panose="020F0502020204030204" pitchFamily="34" charset="0"/>
                        </a:rPr>
                        <a:t> (table)</a:t>
                      </a:r>
                    </a:p>
                  </a:txBody>
                  <a:tcPr marL="7620" marR="7620" marT="7620" marB="0" anchor="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LOCALITY</a:t>
                      </a:r>
                      <a:r>
                        <a:rPr lang="he-IL" sz="1600" b="0" i="0" u="none" strike="noStrike" dirty="0" smtClean="0">
                          <a:solidFill>
                            <a:srgbClr val="FF0000"/>
                          </a:solidFill>
                          <a:effectLst/>
                          <a:latin typeface="Calibri" panose="020F0502020204030204" pitchFamily="34" charset="0"/>
                        </a:rPr>
                        <a:t>_</a:t>
                      </a:r>
                      <a:r>
                        <a:rPr lang="en-US" sz="1600" b="0" i="0" u="none" strike="noStrike" dirty="0" smtClean="0">
                          <a:solidFill>
                            <a:srgbClr val="FF0000"/>
                          </a:solidFill>
                          <a:effectLst/>
                          <a:latin typeface="Calibri" panose="020F0502020204030204" pitchFamily="34" charset="0"/>
                        </a:rPr>
                        <a:t>ID</a:t>
                      </a:r>
                    </a:p>
                  </a:txBody>
                  <a:tcPr marL="7620" marR="7620" marT="7620" marB="0" anchor="b">
                    <a:solidFill>
                      <a:schemeClr val="bg1"/>
                    </a:solidFill>
                  </a:tcPr>
                </a:tc>
                <a:extLst>
                  <a:ext uri="{0D108BD9-81ED-4DB2-BD59-A6C34878D82A}">
                    <a16:rowId xmlns:a16="http://schemas.microsoft.com/office/drawing/2014/main" val="2075075767"/>
                  </a:ext>
                </a:extLst>
              </a:tr>
            </a:tbl>
          </a:graphicData>
        </a:graphic>
      </p:graphicFrame>
    </p:spTree>
    <p:extLst>
      <p:ext uri="{BB962C8B-B14F-4D97-AF65-F5344CB8AC3E}">
        <p14:creationId xmlns:p14="http://schemas.microsoft.com/office/powerpoint/2010/main" val="117045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416" y="2663791"/>
            <a:ext cx="9529167" cy="916276"/>
          </a:xfrm>
          <a:prstGeom prst="rect">
            <a:avLst/>
          </a:prstGeom>
          <a:noFill/>
        </p:spPr>
        <p:txBody>
          <a:bodyPr wrap="square" rtlCol="1" anchor="ctr">
            <a:spAutoFit/>
          </a:bodyPr>
          <a:lstStyle/>
          <a:p>
            <a:pPr algn="ctr">
              <a:lnSpc>
                <a:spcPct val="150000"/>
              </a:lnSpc>
            </a:pPr>
            <a:r>
              <a:rPr lang="he-IL" sz="4000" b="1" dirty="0" smtClean="0">
                <a:solidFill>
                  <a:srgbClr val="002060"/>
                </a:solidFill>
              </a:rPr>
              <a:t>גושים מבוטלים – סכמה חדשה</a:t>
            </a:r>
            <a:endParaRPr lang="he-IL" sz="4000" b="1" dirty="0">
              <a:solidFill>
                <a:srgbClr val="002060"/>
              </a:solidFill>
            </a:endParaRPr>
          </a:p>
        </p:txBody>
      </p:sp>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50" y="486911"/>
            <a:ext cx="5448300" cy="1085850"/>
          </a:xfrm>
          <a:prstGeom prst="rect">
            <a:avLst/>
          </a:prstGeom>
        </p:spPr>
      </p:pic>
    </p:spTree>
    <p:extLst>
      <p:ext uri="{BB962C8B-B14F-4D97-AF65-F5344CB8AC3E}">
        <p14:creationId xmlns:p14="http://schemas.microsoft.com/office/powerpoint/2010/main" val="339293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6B0A39B-A609-40DD-80FF-A80EB52CC7A9}"/>
              </a:ext>
            </a:extLst>
          </p:cNvPr>
          <p:cNvGraphicFramePr>
            <a:graphicFrameLocks noGrp="1"/>
          </p:cNvGraphicFramePr>
          <p:nvPr>
            <p:ph idx="1"/>
            <p:extLst>
              <p:ext uri="{D42A27DB-BD31-4B8C-83A1-F6EECF244321}">
                <p14:modId xmlns:p14="http://schemas.microsoft.com/office/powerpoint/2010/main" val="706141518"/>
              </p:ext>
            </p:extLst>
          </p:nvPr>
        </p:nvGraphicFramePr>
        <p:xfrm>
          <a:off x="571501" y="1561767"/>
          <a:ext cx="11043137" cy="741680"/>
        </p:xfrm>
        <a:graphic>
          <a:graphicData uri="http://schemas.openxmlformats.org/drawingml/2006/table">
            <a:tbl>
              <a:tblPr firstRow="1" bandRow="1">
                <a:tableStyleId>{5C22544A-7EE6-4342-B048-85BDC9FD1C3A}</a:tableStyleId>
              </a:tblPr>
              <a:tblGrid>
                <a:gridCol w="1058762">
                  <a:extLst>
                    <a:ext uri="{9D8B030D-6E8A-4147-A177-3AD203B41FA5}">
                      <a16:colId xmlns:a16="http://schemas.microsoft.com/office/drawing/2014/main" val="2392546507"/>
                    </a:ext>
                  </a:extLst>
                </a:gridCol>
                <a:gridCol w="1592159">
                  <a:extLst>
                    <a:ext uri="{9D8B030D-6E8A-4147-A177-3AD203B41FA5}">
                      <a16:colId xmlns:a16="http://schemas.microsoft.com/office/drawing/2014/main" val="3358598352"/>
                    </a:ext>
                  </a:extLst>
                </a:gridCol>
                <a:gridCol w="5214498">
                  <a:extLst>
                    <a:ext uri="{9D8B030D-6E8A-4147-A177-3AD203B41FA5}">
                      <a16:colId xmlns:a16="http://schemas.microsoft.com/office/drawing/2014/main" val="970526647"/>
                    </a:ext>
                  </a:extLst>
                </a:gridCol>
                <a:gridCol w="2315678">
                  <a:extLst>
                    <a:ext uri="{9D8B030D-6E8A-4147-A177-3AD203B41FA5}">
                      <a16:colId xmlns:a16="http://schemas.microsoft.com/office/drawing/2014/main" val="1535150859"/>
                    </a:ext>
                  </a:extLst>
                </a:gridCol>
                <a:gridCol w="862040">
                  <a:extLst>
                    <a:ext uri="{9D8B030D-6E8A-4147-A177-3AD203B41FA5}">
                      <a16:colId xmlns:a16="http://schemas.microsoft.com/office/drawing/2014/main" val="1848490300"/>
                    </a:ext>
                  </a:extLst>
                </a:gridCol>
              </a:tblGrid>
              <a:tr h="370840">
                <a:tc>
                  <a:txBody>
                    <a:bodyPr/>
                    <a:lstStyle/>
                    <a:p>
                      <a:pPr algn="r"/>
                      <a:r>
                        <a:rPr lang="he-IL" dirty="0" smtClean="0"/>
                        <a:t>כמות</a:t>
                      </a:r>
                      <a:endParaRPr lang="en-US" dirty="0"/>
                    </a:p>
                  </a:txBody>
                  <a:tcPr/>
                </a:tc>
                <a:tc>
                  <a:txBody>
                    <a:bodyPr/>
                    <a:lstStyle/>
                    <a:p>
                      <a:pPr algn="r"/>
                      <a:r>
                        <a:rPr lang="he-IL" dirty="0" smtClean="0"/>
                        <a:t>סכמה</a:t>
                      </a:r>
                      <a:endParaRPr lang="en-US" dirty="0"/>
                    </a:p>
                  </a:txBody>
                  <a:tcPr/>
                </a:tc>
                <a:tc>
                  <a:txBody>
                    <a:bodyPr/>
                    <a:lstStyle/>
                    <a:p>
                      <a:pPr algn="r"/>
                      <a:r>
                        <a:rPr lang="he-IL" dirty="0"/>
                        <a:t>תיאור</a:t>
                      </a:r>
                      <a:endParaRPr lang="en-US" dirty="0"/>
                    </a:p>
                  </a:txBody>
                  <a:tcPr/>
                </a:tc>
                <a:tc>
                  <a:txBody>
                    <a:bodyPr/>
                    <a:lstStyle/>
                    <a:p>
                      <a:pPr algn="r"/>
                      <a:r>
                        <a:rPr lang="he-IL" dirty="0" smtClean="0"/>
                        <a:t>שם</a:t>
                      </a:r>
                      <a:endParaRPr lang="en-US" dirty="0"/>
                    </a:p>
                  </a:txBody>
                  <a:tcPr/>
                </a:tc>
                <a:tc>
                  <a:txBody>
                    <a:bodyPr/>
                    <a:lstStyle/>
                    <a:p>
                      <a:pPr algn="r"/>
                      <a:r>
                        <a:rPr lang="he-IL" dirty="0" smtClean="0"/>
                        <a:t>סוג</a:t>
                      </a:r>
                      <a:endParaRPr lang="en-US" dirty="0"/>
                    </a:p>
                  </a:txBody>
                  <a:tcPr/>
                </a:tc>
                <a:extLst>
                  <a:ext uri="{0D108BD9-81ED-4DB2-BD59-A6C34878D82A}">
                    <a16:rowId xmlns:a16="http://schemas.microsoft.com/office/drawing/2014/main" val="49585064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26,452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mapip2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ספר גושים ארגוני</a:t>
                      </a:r>
                      <a:r>
                        <a:rPr lang="en-US" dirty="0" smtClean="0"/>
                        <a:t> </a:t>
                      </a:r>
                      <a:r>
                        <a:rPr lang="en-US" baseline="0" dirty="0" smtClean="0"/>
                        <a:t> </a:t>
                      </a:r>
                      <a:r>
                        <a:rPr lang="he-IL" baseline="0" dirty="0" smtClean="0"/>
                        <a:t>(כיום באחריות </a:t>
                      </a:r>
                      <a:r>
                        <a:rPr lang="he-IL" baseline="0" dirty="0" err="1" smtClean="0"/>
                        <a:t>ה"ק</a:t>
                      </a:r>
                      <a:r>
                        <a:rPr lang="he-IL" baseline="0" dirty="0" smtClean="0"/>
                        <a:t>)</a:t>
                      </a:r>
                      <a:endParaRPr lang="en-US" dirty="0" smtClean="0"/>
                    </a:p>
                  </a:txBody>
                  <a:tcPr/>
                </a:tc>
                <a:tc>
                  <a:txBody>
                    <a:bodyPr/>
                    <a:lstStyle/>
                    <a:p>
                      <a:pPr algn="r" rtl="1"/>
                      <a:r>
                        <a:rPr lang="en-US" dirty="0" smtClean="0"/>
                        <a:t>sub</a:t>
                      </a:r>
                      <a:r>
                        <a:rPr lang="en-US" baseline="0" dirty="0" smtClean="0"/>
                        <a:t> gush</a:t>
                      </a:r>
                      <a:endParaRPr lang="en-US" dirty="0"/>
                    </a:p>
                  </a:txBody>
                  <a:tcPr/>
                </a:tc>
                <a:tc>
                  <a:txBody>
                    <a:bodyPr/>
                    <a:lstStyle/>
                    <a:p>
                      <a:pPr algn="r"/>
                      <a:r>
                        <a:rPr lang="he-IL" dirty="0" smtClean="0"/>
                        <a:t>טבלה</a:t>
                      </a:r>
                      <a:endParaRPr lang="en-US" dirty="0"/>
                    </a:p>
                  </a:txBody>
                  <a:tcPr/>
                </a:tc>
                <a:extLst>
                  <a:ext uri="{0D108BD9-81ED-4DB2-BD59-A6C34878D82A}">
                    <a16:rowId xmlns:a16="http://schemas.microsoft.com/office/drawing/2014/main" val="3968481201"/>
                  </a:ext>
                </a:extLst>
              </a:tr>
            </a:tbl>
          </a:graphicData>
        </a:graphic>
      </p:graphicFrame>
      <p:sp>
        <p:nvSpPr>
          <p:cNvPr id="6"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algn="r"/>
            <a:r>
              <a:rPr lang="he-IL" sz="3600" dirty="0">
                <a:solidFill>
                  <a:srgbClr val="002060"/>
                </a:solidFill>
                <a:latin typeface="Calibri" panose="020F0502020204030204" pitchFamily="34" charset="0"/>
                <a:cs typeface="Calibri" panose="020F0502020204030204" pitchFamily="34" charset="0"/>
              </a:rPr>
              <a:t>שכבות וטבלאות רלוונטיות</a:t>
            </a:r>
          </a:p>
        </p:txBody>
      </p:sp>
      <p:sp>
        <p:nvSpPr>
          <p:cNvPr id="3" name="TextBox 2"/>
          <p:cNvSpPr txBox="1"/>
          <p:nvPr/>
        </p:nvSpPr>
        <p:spPr>
          <a:xfrm>
            <a:off x="1487055" y="2844800"/>
            <a:ext cx="10030690" cy="369332"/>
          </a:xfrm>
          <a:prstGeom prst="rect">
            <a:avLst/>
          </a:prstGeom>
          <a:noFill/>
        </p:spPr>
        <p:txBody>
          <a:bodyPr wrap="square" rtlCol="0">
            <a:spAutoFit/>
          </a:bodyPr>
          <a:lstStyle/>
          <a:p>
            <a:pPr algn="r" rtl="1"/>
            <a:r>
              <a:rPr lang="he-IL" dirty="0" smtClean="0"/>
              <a:t>ב-</a:t>
            </a:r>
            <a:r>
              <a:rPr lang="LID8192" dirty="0" smtClean="0"/>
              <a:t>mapip2</a:t>
            </a:r>
            <a:r>
              <a:rPr lang="he-IL" dirty="0"/>
              <a:t> </a:t>
            </a:r>
            <a:r>
              <a:rPr lang="he-IL" dirty="0" smtClean="0"/>
              <a:t>טבלת </a:t>
            </a:r>
            <a:r>
              <a:rPr lang="LID8192" dirty="0" smtClean="0"/>
              <a:t>cancel_gush</a:t>
            </a:r>
            <a:r>
              <a:rPr lang="he-IL" dirty="0" smtClean="0"/>
              <a:t>. בתהליך ההסבה לא נתייחס מאחר ומדובר בטעויות.</a:t>
            </a:r>
            <a:endParaRPr lang="en-US" dirty="0"/>
          </a:p>
        </p:txBody>
      </p:sp>
    </p:spTree>
    <p:extLst>
      <p:ext uri="{BB962C8B-B14F-4D97-AF65-F5344CB8AC3E}">
        <p14:creationId xmlns:p14="http://schemas.microsoft.com/office/powerpoint/2010/main" val="134248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טבלת ספר הגושים הארגונית – </a:t>
            </a:r>
            <a:r>
              <a:rPr kumimoji="0" lang="LID8192"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sub_gush</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graphicFrame>
        <p:nvGraphicFramePr>
          <p:cNvPr id="8" name="טבלה 7"/>
          <p:cNvGraphicFramePr>
            <a:graphicFrameLocks noGrp="1"/>
          </p:cNvGraphicFramePr>
          <p:nvPr/>
        </p:nvGraphicFramePr>
        <p:xfrm>
          <a:off x="1179068" y="971969"/>
          <a:ext cx="9828001" cy="5443830"/>
        </p:xfrm>
        <a:graphic>
          <a:graphicData uri="http://schemas.openxmlformats.org/drawingml/2006/table">
            <a:tbl>
              <a:tblPr rtl="1">
                <a:tableStyleId>{BDBED569-4797-4DF1-A0F4-6AAB3CD982D8}</a:tableStyleId>
              </a:tblPr>
              <a:tblGrid>
                <a:gridCol w="2586317">
                  <a:extLst>
                    <a:ext uri="{9D8B030D-6E8A-4147-A177-3AD203B41FA5}">
                      <a16:colId xmlns:a16="http://schemas.microsoft.com/office/drawing/2014/main" val="470070975"/>
                    </a:ext>
                  </a:extLst>
                </a:gridCol>
                <a:gridCol w="2041828">
                  <a:extLst>
                    <a:ext uri="{9D8B030D-6E8A-4147-A177-3AD203B41FA5}">
                      <a16:colId xmlns:a16="http://schemas.microsoft.com/office/drawing/2014/main" val="626239649"/>
                    </a:ext>
                  </a:extLst>
                </a:gridCol>
                <a:gridCol w="3158028">
                  <a:extLst>
                    <a:ext uri="{9D8B030D-6E8A-4147-A177-3AD203B41FA5}">
                      <a16:colId xmlns:a16="http://schemas.microsoft.com/office/drawing/2014/main" val="1248752082"/>
                    </a:ext>
                  </a:extLst>
                </a:gridCol>
                <a:gridCol w="2041828">
                  <a:extLst>
                    <a:ext uri="{9D8B030D-6E8A-4147-A177-3AD203B41FA5}">
                      <a16:colId xmlns:a16="http://schemas.microsoft.com/office/drawing/2014/main" val="4035399686"/>
                    </a:ext>
                  </a:extLst>
                </a:gridCol>
              </a:tblGrid>
              <a:tr h="302435">
                <a:tc>
                  <a:txBody>
                    <a:bodyPr/>
                    <a:lstStyle/>
                    <a:p>
                      <a:pPr algn="ctr" rtl="1" fontAlgn="b"/>
                      <a:r>
                        <a:rPr lang="he-IL" sz="1600" b="1" u="none" strike="noStrike" dirty="0">
                          <a:effectLst/>
                        </a:rPr>
                        <a:t>שם השדה</a:t>
                      </a:r>
                      <a:endParaRPr lang="he-IL"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סוג משתנה</a:t>
                      </a:r>
                      <a:endParaRPr lang="he-IL"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כינוי </a:t>
                      </a:r>
                      <a:r>
                        <a:rPr lang="en-US" sz="1600" b="1" u="none" strike="noStrike" dirty="0" smtClean="0">
                          <a:effectLst/>
                        </a:rPr>
                        <a:t>alias)</a:t>
                      </a:r>
                      <a:r>
                        <a:rPr lang="he-IL" sz="1600" b="1" u="none" strike="noStrike" dirty="0" smtClean="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האם קיים </a:t>
                      </a:r>
                      <a:r>
                        <a:rPr lang="en-US" sz="1600" b="1" u="none" strike="noStrike" dirty="0" smtClean="0">
                          <a:effectLst/>
                        </a:rPr>
                        <a:t>LUT</a:t>
                      </a:r>
                      <a:r>
                        <a:rPr lang="he-IL" sz="1600" b="1" u="none" strike="noStrike" dirty="0" smtClean="0">
                          <a:effectLst/>
                        </a:rPr>
                        <a:t> ?</a:t>
                      </a:r>
                      <a:endParaRPr lang="en-US"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66129973"/>
                  </a:ext>
                </a:extLst>
              </a:tr>
              <a:tr h="302435">
                <a:tc>
                  <a:txBody>
                    <a:bodyPr/>
                    <a:lstStyle/>
                    <a:p>
                      <a:pPr algn="l" rtl="0" fontAlgn="b"/>
                      <a:r>
                        <a:rPr lang="en-US" sz="1600" b="1" u="none" strike="noStrike" dirty="0">
                          <a:effectLst/>
                        </a:rPr>
                        <a:t>SUB_GUSH_ID</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a:effectLst/>
                        </a:rPr>
                        <a:t>integer</a:t>
                      </a:r>
                      <a:endParaRPr lang="en-US"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מזהה גוש ייחודי</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468882"/>
                  </a:ext>
                </a:extLst>
              </a:tr>
              <a:tr h="302435">
                <a:tc>
                  <a:txBody>
                    <a:bodyPr/>
                    <a:lstStyle/>
                    <a:p>
                      <a:pPr algn="l" rtl="0" fontAlgn="b"/>
                      <a:r>
                        <a:rPr lang="en-US" sz="1600" b="1" u="none" strike="noStrike" dirty="0">
                          <a:effectLst/>
                        </a:rPr>
                        <a:t>GUSH_NUM</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גוש</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71514342"/>
                  </a:ext>
                </a:extLst>
              </a:tr>
              <a:tr h="302435">
                <a:tc>
                  <a:txBody>
                    <a:bodyPr/>
                    <a:lstStyle/>
                    <a:p>
                      <a:pPr algn="l" rtl="0" fontAlgn="b"/>
                      <a:r>
                        <a:rPr lang="en-US" sz="1600" b="1" u="none" strike="noStrike" dirty="0">
                          <a:effectLst/>
                        </a:rPr>
                        <a:t>GUSH_SUFFIX</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תת גוש</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6308141"/>
                  </a:ext>
                </a:extLst>
              </a:tr>
              <a:tr h="302435">
                <a:tc>
                  <a:txBody>
                    <a:bodyPr/>
                    <a:lstStyle/>
                    <a:p>
                      <a:pPr algn="l" rtl="0" fontAlgn="b"/>
                      <a:r>
                        <a:rPr lang="en-US" sz="1600" b="1" u="none" strike="noStrike" dirty="0">
                          <a:effectLst/>
                        </a:rPr>
                        <a:t>STATUS</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סטטוס הגוש</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כן</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93755215"/>
                  </a:ext>
                </a:extLst>
              </a:tr>
              <a:tr h="302435">
                <a:tc>
                  <a:txBody>
                    <a:bodyPr/>
                    <a:lstStyle/>
                    <a:p>
                      <a:pPr algn="l" rtl="0" fontAlgn="b"/>
                      <a:r>
                        <a:rPr lang="en-US" sz="1600" b="1" u="none" strike="noStrike" dirty="0">
                          <a:effectLst/>
                        </a:rPr>
                        <a:t>STATUS_DATE</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date</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תאריך סטטוס</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69540853"/>
                  </a:ext>
                </a:extLst>
              </a:tr>
              <a:tr h="302435">
                <a:tc>
                  <a:txBody>
                    <a:bodyPr/>
                    <a:lstStyle/>
                    <a:p>
                      <a:pPr algn="l" rtl="0" fontAlgn="b"/>
                      <a:r>
                        <a:rPr lang="en-US" sz="1600" u="none" strike="noStrike" dirty="0">
                          <a:effectLst/>
                        </a:rPr>
                        <a:t>COMMENT_STATUS</a:t>
                      </a:r>
                      <a:endParaRPr lang="en-US"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ctr" rtl="0" fontAlgn="b"/>
                      <a:r>
                        <a:rPr lang="en-US" sz="1600" u="none" strike="noStrike">
                          <a:effectLst/>
                        </a:rPr>
                        <a:t>string</a:t>
                      </a:r>
                      <a:endParaRPr lang="en-US" sz="1600" b="0" i="0" u="none" strike="noStrike">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הערות הסדר</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extLst>
                  <a:ext uri="{0D108BD9-81ED-4DB2-BD59-A6C34878D82A}">
                    <a16:rowId xmlns:a16="http://schemas.microsoft.com/office/drawing/2014/main" val="43910696"/>
                  </a:ext>
                </a:extLst>
              </a:tr>
              <a:tr h="302435">
                <a:tc>
                  <a:txBody>
                    <a:bodyPr/>
                    <a:lstStyle/>
                    <a:p>
                      <a:pPr algn="l" rtl="0" fontAlgn="b"/>
                      <a:r>
                        <a:rPr lang="en-US" sz="1600" u="none" strike="noStrike" dirty="0">
                          <a:effectLst/>
                        </a:rPr>
                        <a:t>LOCALITY_ID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קוד ישוב</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780554462"/>
                  </a:ext>
                </a:extLst>
              </a:tr>
              <a:tr h="302435">
                <a:tc>
                  <a:txBody>
                    <a:bodyPr/>
                    <a:lstStyle/>
                    <a:p>
                      <a:pPr algn="l" rtl="0" fontAlgn="b"/>
                      <a:r>
                        <a:rPr lang="en-US" sz="1600" u="none" strike="noStrike" dirty="0">
                          <a:effectLst/>
                        </a:rPr>
                        <a:t>REG_MUN_ID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קוד מחוז</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90110420"/>
                  </a:ext>
                </a:extLst>
              </a:tr>
              <a:tr h="302435">
                <a:tc>
                  <a:txBody>
                    <a:bodyPr/>
                    <a:lstStyle/>
                    <a:p>
                      <a:pPr algn="l" rtl="0" fontAlgn="b"/>
                      <a:r>
                        <a:rPr lang="en-US" sz="1600" u="none" strike="noStrike" dirty="0">
                          <a:effectLst/>
                        </a:rPr>
                        <a:t>LEGAL_AREA</a:t>
                      </a:r>
                      <a:endParaRPr lang="en-US" sz="16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bg1"/>
                    </a:solidFill>
                  </a:tcPr>
                </a:tc>
                <a:tc>
                  <a:txBody>
                    <a:bodyPr/>
                    <a:lstStyle/>
                    <a:p>
                      <a:pPr algn="ctr" rtl="0" fontAlgn="b"/>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bg1"/>
                    </a:solidFill>
                  </a:tcPr>
                </a:tc>
                <a:tc>
                  <a:txBody>
                    <a:bodyPr/>
                    <a:lstStyle/>
                    <a:p>
                      <a:pPr algn="r" rtl="1" fontAlgn="b"/>
                      <a:r>
                        <a:rPr lang="he-IL" sz="1600" u="none" strike="noStrike">
                          <a:effectLst/>
                        </a:rPr>
                        <a:t>שטח הגוש</a:t>
                      </a:r>
                      <a:endParaRPr lang="he-IL" sz="1600" b="0" i="0" u="none" strike="noStrike">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bg1"/>
                    </a:solidFill>
                  </a:tcPr>
                </a:tc>
                <a:tc>
                  <a:txBody>
                    <a:bodyPr/>
                    <a:lstStyle/>
                    <a:p>
                      <a:pPr algn="r" rtl="1" fontAlgn="b"/>
                      <a:r>
                        <a:rPr lang="he-IL" sz="1600" u="none" strike="noStrike">
                          <a:effectLst/>
                        </a:rPr>
                        <a:t>לא</a:t>
                      </a:r>
                      <a:endParaRPr lang="he-IL" sz="1600" b="0" i="0" u="none" strike="noStrike">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827040139"/>
                  </a:ext>
                </a:extLst>
              </a:tr>
              <a:tr h="302435">
                <a:tc>
                  <a:txBody>
                    <a:bodyPr/>
                    <a:lstStyle/>
                    <a:p>
                      <a:pPr algn="l" rtl="0" fontAlgn="b"/>
                      <a:r>
                        <a:rPr lang="en-US" sz="1600" b="1" u="none" strike="noStrike" dirty="0">
                          <a:effectLst/>
                        </a:rPr>
                        <a:t>HESDER_LAST_PARCEL</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מס' חלקה אחרונה בהסדר</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840031"/>
                  </a:ext>
                </a:extLst>
              </a:tr>
              <a:tr h="302435">
                <a:tc>
                  <a:txBody>
                    <a:bodyPr/>
                    <a:lstStyle/>
                    <a:p>
                      <a:pPr algn="l" rtl="0" fontAlgn="b"/>
                      <a:r>
                        <a:rPr lang="en-US" sz="1600" u="none" strike="noStrike" dirty="0">
                          <a:effectLst/>
                        </a:rPr>
                        <a:t>ASSIGN_TO</a:t>
                      </a:r>
                      <a:endParaRPr lang="en-US"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ctr" rtl="0" fontAlgn="b"/>
                      <a:r>
                        <a:rPr lang="en-US" sz="1600" u="none" strike="noStrike">
                          <a:effectLst/>
                        </a:rPr>
                        <a:t>string</a:t>
                      </a:r>
                      <a:endParaRPr lang="en-US" sz="1600" b="0" i="0" u="none" strike="noStrike">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solidFill>
                      <a:schemeClr val="bg1"/>
                    </a:solidFill>
                  </a:tcPr>
                </a:tc>
                <a:extLst>
                  <a:ext uri="{0D108BD9-81ED-4DB2-BD59-A6C34878D82A}">
                    <a16:rowId xmlns:a16="http://schemas.microsoft.com/office/drawing/2014/main" val="1275515833"/>
                  </a:ext>
                </a:extLst>
              </a:tr>
              <a:tr h="302435">
                <a:tc>
                  <a:txBody>
                    <a:bodyPr/>
                    <a:lstStyle/>
                    <a:p>
                      <a:pPr algn="l" rtl="0" fontAlgn="b"/>
                      <a:r>
                        <a:rPr lang="en-US" sz="1600" u="none" strike="noStrike" dirty="0">
                          <a:effectLst/>
                        </a:rPr>
                        <a:t>SYS_DATE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date</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993593874"/>
                  </a:ext>
                </a:extLst>
              </a:tr>
              <a:tr h="302435">
                <a:tc>
                  <a:txBody>
                    <a:bodyPr/>
                    <a:lstStyle/>
                    <a:p>
                      <a:pPr algn="l" rtl="0" fontAlgn="b"/>
                      <a:r>
                        <a:rPr lang="en-US" sz="1600" u="none" strike="noStrike" dirty="0">
                          <a:effectLst/>
                        </a:rPr>
                        <a:t>MIN_EW</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579439505"/>
                  </a:ext>
                </a:extLst>
              </a:tr>
              <a:tr h="302435">
                <a:tc>
                  <a:txBody>
                    <a:bodyPr/>
                    <a:lstStyle/>
                    <a:p>
                      <a:pPr algn="l" rtl="0" fontAlgn="b"/>
                      <a:r>
                        <a:rPr lang="en-US" sz="1600" u="none" strike="noStrike" dirty="0">
                          <a:effectLst/>
                        </a:rPr>
                        <a:t>MIN_NS</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419059463"/>
                  </a:ext>
                </a:extLst>
              </a:tr>
              <a:tr h="302435">
                <a:tc>
                  <a:txBody>
                    <a:bodyPr/>
                    <a:lstStyle/>
                    <a:p>
                      <a:pPr algn="l" rtl="0" fontAlgn="b"/>
                      <a:r>
                        <a:rPr lang="en-US" sz="1600" u="none" strike="noStrike" dirty="0">
                          <a:effectLst/>
                        </a:rPr>
                        <a:t>MAX_EW</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760080245"/>
                  </a:ext>
                </a:extLst>
              </a:tr>
              <a:tr h="302435">
                <a:tc>
                  <a:txBody>
                    <a:bodyPr/>
                    <a:lstStyle/>
                    <a:p>
                      <a:pPr algn="l" rtl="0" fontAlgn="b"/>
                      <a:r>
                        <a:rPr lang="en-US" sz="1600" u="none" strike="noStrike" dirty="0">
                          <a:effectLst/>
                        </a:rPr>
                        <a:t>MAX_NS</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62626434"/>
                  </a:ext>
                </a:extLst>
              </a:tr>
              <a:tr h="302435">
                <a:tc>
                  <a:txBody>
                    <a:bodyPr/>
                    <a:lstStyle/>
                    <a:p>
                      <a:pPr marL="0" algn="l" defTabSz="914400" rtl="0" eaLnBrk="1" fontAlgn="b" latinLnBrk="0" hangingPunct="1"/>
                      <a:r>
                        <a:rPr lang="en-US" sz="1600" u="none" strike="noStrike" kern="1200" dirty="0">
                          <a:solidFill>
                            <a:schemeClr val="tx1"/>
                          </a:solidFill>
                          <a:effectLst/>
                          <a:latin typeface="+mn-lt"/>
                          <a:ea typeface="+mn-ea"/>
                          <a:cs typeface="+mn-cs"/>
                        </a:rPr>
                        <a:t>PROJ_NO</a:t>
                      </a:r>
                    </a:p>
                  </a:txBody>
                  <a:tcPr marL="7620" marR="7620" marT="7620" marB="0" anchor="b">
                    <a:solidFill>
                      <a:schemeClr val="bg1"/>
                    </a:solidFill>
                  </a:tcPr>
                </a:tc>
                <a:tc>
                  <a:txBody>
                    <a:bodyPr/>
                    <a:lstStyle/>
                    <a:p>
                      <a:pPr marL="0" algn="ctr" defTabSz="914400" rtl="1" eaLnBrk="1" fontAlgn="b" latinLnBrk="0" hangingPunct="1"/>
                      <a:r>
                        <a:rPr lang="en-US" sz="1600" u="none" strike="noStrike" kern="1200" dirty="0">
                          <a:solidFill>
                            <a:schemeClr val="tx1"/>
                          </a:solidFill>
                          <a:effectLst/>
                          <a:latin typeface="+mn-lt"/>
                          <a:ea typeface="+mn-ea"/>
                          <a:cs typeface="+mn-cs"/>
                        </a:rPr>
                        <a:t>integer</a:t>
                      </a:r>
                    </a:p>
                  </a:txBody>
                  <a:tcPr marL="7620" marR="7620" marT="7620" marB="0" anchor="b">
                    <a:solidFill>
                      <a:schemeClr val="bg1"/>
                    </a:solidFill>
                  </a:tcPr>
                </a:tc>
                <a:tc>
                  <a:txBody>
                    <a:bodyPr/>
                    <a:lstStyle/>
                    <a:p>
                      <a:pPr marL="0" algn="r" defTabSz="914400" rtl="1" eaLnBrk="1" fontAlgn="b" latinLnBrk="0" hangingPunct="1"/>
                      <a:r>
                        <a:rPr lang="he-IL" sz="1600" u="none" strike="noStrike" kern="1200" dirty="0">
                          <a:solidFill>
                            <a:schemeClr val="tx1"/>
                          </a:solidFill>
                          <a:effectLst/>
                          <a:latin typeface="+mn-lt"/>
                          <a:ea typeface="+mn-ea"/>
                          <a:cs typeface="+mn-cs"/>
                        </a:rPr>
                        <a:t>לא רלוונטי</a:t>
                      </a:r>
                    </a:p>
                  </a:txBody>
                  <a:tcPr marL="7620" marR="7620" marT="7620" marB="0" anchor="b">
                    <a:solidFill>
                      <a:schemeClr val="bg1"/>
                    </a:solidFill>
                  </a:tcPr>
                </a:tc>
                <a:tc>
                  <a:txBody>
                    <a:bodyPr/>
                    <a:lstStyle/>
                    <a:p>
                      <a:pPr marL="0" algn="r" defTabSz="914400" rtl="1" eaLnBrk="1" fontAlgn="b" latinLnBrk="0" hangingPunct="1"/>
                      <a:r>
                        <a:rPr lang="he-IL" sz="1600" u="none" strike="noStrike" kern="1200" dirty="0">
                          <a:solidFill>
                            <a:schemeClr val="tx1"/>
                          </a:solidFill>
                          <a:effectLst/>
                          <a:latin typeface="+mn-lt"/>
                          <a:ea typeface="+mn-ea"/>
                          <a:cs typeface="+mn-cs"/>
                        </a:rPr>
                        <a:t>לא רלוונטי</a:t>
                      </a:r>
                    </a:p>
                  </a:txBody>
                  <a:tcPr marL="7620" marR="7620" marT="7620" marB="0" anchor="b">
                    <a:solidFill>
                      <a:schemeClr val="bg1"/>
                    </a:solidFill>
                  </a:tcPr>
                </a:tc>
                <a:extLst>
                  <a:ext uri="{0D108BD9-81ED-4DB2-BD59-A6C34878D82A}">
                    <a16:rowId xmlns:a16="http://schemas.microsoft.com/office/drawing/2014/main" val="1087758536"/>
                  </a:ext>
                </a:extLst>
              </a:tr>
            </a:tbl>
          </a:graphicData>
        </a:graphic>
      </p:graphicFrame>
    </p:spTree>
    <p:extLst>
      <p:ext uri="{BB962C8B-B14F-4D97-AF65-F5344CB8AC3E}">
        <p14:creationId xmlns:p14="http://schemas.microsoft.com/office/powerpoint/2010/main" val="253601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
            <a:extLst>
              <a:ext uri="{FF2B5EF4-FFF2-40B4-BE49-F238E27FC236}">
                <a16:creationId xmlns:a16="http://schemas.microsoft.com/office/drawing/2014/main" id="{ECC8760F-EA9E-47A2-A93F-1EAD44E763EE}"/>
              </a:ext>
            </a:extLst>
          </p:cNvPr>
          <p:cNvSpPr txBox="1">
            <a:spLocks/>
          </p:cNvSpPr>
          <p:nvPr/>
        </p:nvSpPr>
        <p:spPr>
          <a:xfrm>
            <a:off x="571499" y="365721"/>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algn="l"/>
            <a:r>
              <a:rPr lang="he-IL" sz="3200" dirty="0" smtClean="0">
                <a:solidFill>
                  <a:srgbClr val="002060"/>
                </a:solidFill>
                <a:latin typeface="Calibri" panose="020F0502020204030204" pitchFamily="34" charset="0"/>
                <a:cs typeface="Calibri" panose="020F0502020204030204" pitchFamily="34" charset="0"/>
              </a:rPr>
              <a:t>מבנה טבלת שכבת גושי מבוטלים </a:t>
            </a:r>
            <a:r>
              <a:rPr lang="LID8192" sz="3200" dirty="0" smtClean="0">
                <a:solidFill>
                  <a:srgbClr val="002060"/>
                </a:solidFill>
                <a:latin typeface="Calibri" panose="020F0502020204030204" pitchFamily="34" charset="0"/>
                <a:cs typeface="Calibri" panose="020F0502020204030204" pitchFamily="34" charset="0"/>
              </a:rPr>
              <a:t>(</a:t>
            </a:r>
            <a:r>
              <a:rPr lang="en-US" sz="3200" dirty="0" err="1" smtClean="0">
                <a:solidFill>
                  <a:srgbClr val="002060"/>
                </a:solidFill>
                <a:latin typeface="Calibri" panose="020F0502020204030204" pitchFamily="34" charset="0"/>
                <a:cs typeface="Calibri" panose="020F0502020204030204" pitchFamily="34" charset="0"/>
              </a:rPr>
              <a:t>CancelB</a:t>
            </a:r>
            <a:r>
              <a:rPr lang="LID8192" sz="3200" dirty="0" smtClean="0">
                <a:solidFill>
                  <a:srgbClr val="002060"/>
                </a:solidFill>
                <a:latin typeface="Calibri" panose="020F0502020204030204" pitchFamily="34" charset="0"/>
                <a:cs typeface="Calibri" panose="020F0502020204030204" pitchFamily="34" charset="0"/>
              </a:rPr>
              <a:t>lockTbl)</a:t>
            </a:r>
            <a:r>
              <a:rPr lang="he-IL" sz="3200" dirty="0">
                <a:solidFill>
                  <a:srgbClr val="002060"/>
                </a:solidFill>
                <a:latin typeface="Calibri" panose="020F0502020204030204" pitchFamily="34" charset="0"/>
                <a:cs typeface="Calibri" panose="020F0502020204030204" pitchFamily="34" charset="0"/>
              </a:rPr>
              <a:t> </a:t>
            </a:r>
            <a:r>
              <a:rPr lang="he-IL" sz="3200" dirty="0" smtClean="0">
                <a:solidFill>
                  <a:srgbClr val="002060"/>
                </a:solidFill>
                <a:latin typeface="Calibri" panose="020F0502020204030204" pitchFamily="34" charset="0"/>
                <a:cs typeface="Calibri" panose="020F0502020204030204" pitchFamily="34" charset="0"/>
              </a:rPr>
              <a:t>בסכמה החדשה</a:t>
            </a:r>
            <a:endParaRPr lang="he-IL" sz="3200" dirty="0">
              <a:solidFill>
                <a:srgbClr val="002060"/>
              </a:solidFill>
              <a:latin typeface="Calibri" panose="020F0502020204030204" pitchFamily="34" charset="0"/>
              <a:cs typeface="Calibri" panose="020F0502020204030204" pitchFamily="34" charset="0"/>
            </a:endParaRPr>
          </a:p>
        </p:txBody>
      </p:sp>
      <p:sp>
        <p:nvSpPr>
          <p:cNvPr id="2" name="TextBox 1"/>
          <p:cNvSpPr txBox="1"/>
          <p:nvPr/>
        </p:nvSpPr>
        <p:spPr>
          <a:xfrm>
            <a:off x="822036" y="988291"/>
            <a:ext cx="10935855" cy="923330"/>
          </a:xfrm>
          <a:prstGeom prst="rect">
            <a:avLst/>
          </a:prstGeom>
          <a:noFill/>
        </p:spPr>
        <p:txBody>
          <a:bodyPr wrap="square" rtlCol="0">
            <a:spAutoFit/>
          </a:bodyPr>
          <a:lstStyle/>
          <a:p>
            <a:pPr algn="just" rtl="1"/>
            <a:r>
              <a:rPr lang="he-IL" dirty="0" err="1" smtClean="0"/>
              <a:t>בבנק"ל</a:t>
            </a:r>
            <a:r>
              <a:rPr lang="he-IL" dirty="0" smtClean="0"/>
              <a:t> המודרני הנתונים לגבי הגושים המבוטלים יוחזקו גם כטבלה וגם כשכבה, מתוך האילוץ שעד היום לא נשמרו גיאומטריות של גושי שבוטלו. בטבלה קיימות 3,345 שורות שיועברו לטבלה החדשה בסכמה הבאה. המידע לכך שאלה גושים מבוטלים נובע מכך שהם בטבלת/שכבת גושים מבוטלים.</a:t>
            </a:r>
            <a:endParaRPr lang="en-US" dirty="0"/>
          </a:p>
        </p:txBody>
      </p:sp>
      <p:sp>
        <p:nvSpPr>
          <p:cNvPr id="5" name="TextBox 4"/>
          <p:cNvSpPr txBox="1"/>
          <p:nvPr/>
        </p:nvSpPr>
        <p:spPr>
          <a:xfrm>
            <a:off x="822035" y="1911621"/>
            <a:ext cx="10935855" cy="369332"/>
          </a:xfrm>
          <a:prstGeom prst="rect">
            <a:avLst/>
          </a:prstGeom>
          <a:noFill/>
        </p:spPr>
        <p:txBody>
          <a:bodyPr wrap="square" rtlCol="0">
            <a:spAutoFit/>
          </a:bodyPr>
          <a:lstStyle/>
          <a:p>
            <a:pPr algn="just" rtl="1"/>
            <a:r>
              <a:rPr lang="he-IL" dirty="0" smtClean="0"/>
              <a:t>לאחר הסבת הפעילות </a:t>
            </a:r>
            <a:r>
              <a:rPr lang="he-IL" dirty="0" err="1" smtClean="0"/>
              <a:t>לבנק"ל</a:t>
            </a:r>
            <a:r>
              <a:rPr lang="he-IL" dirty="0" smtClean="0"/>
              <a:t> המודרני, גושים שיבוטלו יועברו לשכבת הגושים המבוטלים.</a:t>
            </a:r>
            <a:endParaRPr lang="en-US" dirty="0"/>
          </a:p>
        </p:txBody>
      </p:sp>
    </p:spTree>
    <p:extLst>
      <p:ext uri="{BB962C8B-B14F-4D97-AF65-F5344CB8AC3E}">
        <p14:creationId xmlns:p14="http://schemas.microsoft.com/office/powerpoint/2010/main" val="226155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013796" y="919771"/>
            <a:ext cx="2373975" cy="1200329"/>
          </a:xfrm>
          <a:prstGeom prst="rect">
            <a:avLst/>
          </a:prstGeom>
          <a:noFill/>
          <a:ln>
            <a:solidFill>
              <a:schemeClr val="tx1"/>
            </a:solidFill>
          </a:ln>
        </p:spPr>
        <p:txBody>
          <a:bodyPr wrap="square" rtlCol="0">
            <a:spAutoFit/>
          </a:bodyPr>
          <a:lstStyle/>
          <a:p>
            <a:r>
              <a:rPr lang="en-US" dirty="0" smtClean="0"/>
              <a:t>S</a:t>
            </a:r>
            <a:r>
              <a:rPr lang="LID8192" dirty="0" smtClean="0"/>
              <a:t>elect from </a:t>
            </a:r>
            <a:r>
              <a:rPr lang="LID8192" b="1" dirty="0" smtClean="0"/>
              <a:t>sub_gush</a:t>
            </a:r>
            <a:r>
              <a:rPr lang="LID8192" dirty="0" smtClean="0"/>
              <a:t> where status in (</a:t>
            </a:r>
            <a:r>
              <a:rPr lang="en-US" dirty="0" smtClean="0"/>
              <a:t>5,51,56,57,58</a:t>
            </a:r>
            <a:r>
              <a:rPr lang="LID8192" dirty="0" smtClean="0"/>
              <a:t>)</a:t>
            </a:r>
            <a:endParaRPr lang="en-US" dirty="0"/>
          </a:p>
        </p:txBody>
      </p:sp>
      <p:sp>
        <p:nvSpPr>
          <p:cNvPr id="14" name="מלבן מעוגל 13"/>
          <p:cNvSpPr/>
          <p:nvPr/>
        </p:nvSpPr>
        <p:spPr>
          <a:xfrm>
            <a:off x="7702733" y="1136672"/>
            <a:ext cx="347521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CancelBlockTbl</a:t>
            </a:r>
            <a:endParaRPr lang="en-US" dirty="0"/>
          </a:p>
        </p:txBody>
      </p:sp>
      <p:sp>
        <p:nvSpPr>
          <p:cNvPr id="16" name="מלבן מעוגל 15"/>
          <p:cNvSpPr/>
          <p:nvPr/>
        </p:nvSpPr>
        <p:spPr>
          <a:xfrm>
            <a:off x="830175" y="1136672"/>
            <a:ext cx="3780063"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mapip2</a:t>
            </a:r>
            <a:r>
              <a:rPr lang="LID8192" b="1" dirty="0" smtClean="0"/>
              <a:t>.sub_gush</a:t>
            </a:r>
            <a:endParaRPr lang="en-US" dirty="0"/>
          </a:p>
        </p:txBody>
      </p:sp>
      <p:cxnSp>
        <p:nvCxnSpPr>
          <p:cNvPr id="17" name="מחבר חץ ישר 16"/>
          <p:cNvCxnSpPr>
            <a:stCxn id="16" idx="3"/>
            <a:endCxn id="13" idx="1"/>
          </p:cNvCxnSpPr>
          <p:nvPr/>
        </p:nvCxnSpPr>
        <p:spPr>
          <a:xfrm>
            <a:off x="4610238" y="1381436"/>
            <a:ext cx="403558"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a:stCxn id="13" idx="3"/>
            <a:endCxn id="14" idx="1"/>
          </p:cNvCxnSpPr>
          <p:nvPr/>
        </p:nvCxnSpPr>
        <p:spPr>
          <a:xfrm flipV="1">
            <a:off x="7387771" y="1381436"/>
            <a:ext cx="314962"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3994" y="1632381"/>
            <a:ext cx="794327" cy="369332"/>
          </a:xfrm>
          <a:prstGeom prst="rect">
            <a:avLst/>
          </a:prstGeom>
          <a:noFill/>
        </p:spPr>
        <p:txBody>
          <a:bodyPr wrap="square" rtlCol="0">
            <a:spAutoFit/>
          </a:bodyPr>
          <a:lstStyle/>
          <a:p>
            <a:r>
              <a:rPr lang="LID8192" dirty="0" smtClean="0"/>
              <a:t>input</a:t>
            </a:r>
            <a:endParaRPr lang="en-US" dirty="0"/>
          </a:p>
        </p:txBody>
      </p:sp>
      <p:sp>
        <p:nvSpPr>
          <p:cNvPr id="20" name="TextBox 19"/>
          <p:cNvSpPr txBox="1"/>
          <p:nvPr/>
        </p:nvSpPr>
        <p:spPr>
          <a:xfrm>
            <a:off x="8204649" y="1626200"/>
            <a:ext cx="902010" cy="369332"/>
          </a:xfrm>
          <a:prstGeom prst="rect">
            <a:avLst/>
          </a:prstGeom>
          <a:noFill/>
        </p:spPr>
        <p:txBody>
          <a:bodyPr wrap="square" rtlCol="0">
            <a:spAutoFit/>
          </a:bodyPr>
          <a:lstStyle/>
          <a:p>
            <a:r>
              <a:rPr lang="LID8192" dirty="0" smtClean="0"/>
              <a:t>output</a:t>
            </a:r>
            <a:endParaRPr lang="en-US" dirty="0"/>
          </a:p>
        </p:txBody>
      </p:sp>
      <p:sp>
        <p:nvSpPr>
          <p:cNvPr id="12"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r>
              <a:rPr lang="he-IL" sz="3600" dirty="0" smtClean="0">
                <a:solidFill>
                  <a:srgbClr val="002060"/>
                </a:solidFill>
                <a:latin typeface="Calibri" panose="020F0502020204030204" pitchFamily="34" charset="0"/>
                <a:cs typeface="Calibri" panose="020F0502020204030204" pitchFamily="34" charset="0"/>
              </a:rPr>
              <a:t> סינון </a:t>
            </a:r>
            <a:r>
              <a:rPr lang="he-IL" sz="3600" dirty="0">
                <a:solidFill>
                  <a:srgbClr val="002060"/>
                </a:solidFill>
                <a:latin typeface="Calibri" panose="020F0502020204030204" pitchFamily="34" charset="0"/>
                <a:cs typeface="Calibri" panose="020F0502020204030204" pitchFamily="34" charset="0"/>
              </a:rPr>
              <a:t>של גושים </a:t>
            </a:r>
            <a:r>
              <a:rPr lang="he-IL" sz="3600" dirty="0" smtClean="0">
                <a:solidFill>
                  <a:srgbClr val="002060"/>
                </a:solidFill>
                <a:latin typeface="Calibri" panose="020F0502020204030204" pitchFamily="34" charset="0"/>
                <a:cs typeface="Calibri" panose="020F0502020204030204" pitchFamily="34" charset="0"/>
              </a:rPr>
              <a:t>מבוטלים מטבלת </a:t>
            </a:r>
            <a:r>
              <a:rPr lang="LID8192" sz="3600" dirty="0" smtClean="0">
                <a:solidFill>
                  <a:srgbClr val="002060"/>
                </a:solidFill>
                <a:latin typeface="Calibri" panose="020F0502020204030204" pitchFamily="34" charset="0"/>
                <a:cs typeface="Calibri" panose="020F0502020204030204" pitchFamily="34" charset="0"/>
              </a:rPr>
              <a:t>sub_gush</a:t>
            </a:r>
            <a:endParaRPr lang="he-IL" sz="3600" dirty="0">
              <a:solidFill>
                <a:srgbClr val="002060"/>
              </a:solidFill>
              <a:latin typeface="Calibri" panose="020F0502020204030204" pitchFamily="34" charset="0"/>
              <a:cs typeface="Calibri" panose="020F0502020204030204" pitchFamily="34" charset="0"/>
            </a:endParaRPr>
          </a:p>
        </p:txBody>
      </p:sp>
      <p:graphicFrame>
        <p:nvGraphicFramePr>
          <p:cNvPr id="15" name="טבלה 14"/>
          <p:cNvGraphicFramePr>
            <a:graphicFrameLocks noGrp="1"/>
          </p:cNvGraphicFramePr>
          <p:nvPr>
            <p:extLst>
              <p:ext uri="{D42A27DB-BD31-4B8C-83A1-F6EECF244321}">
                <p14:modId xmlns:p14="http://schemas.microsoft.com/office/powerpoint/2010/main" val="409050586"/>
              </p:ext>
            </p:extLst>
          </p:nvPr>
        </p:nvGraphicFramePr>
        <p:xfrm>
          <a:off x="571500" y="2401614"/>
          <a:ext cx="4852157" cy="1920044"/>
        </p:xfrm>
        <a:graphic>
          <a:graphicData uri="http://schemas.openxmlformats.org/drawingml/2006/table">
            <a:tbl>
              <a:tblPr rtl="1" firstRow="1" firstCol="1" bandRow="1">
                <a:tableStyleId>{5C22544A-7EE6-4342-B048-85BDC9FD1C3A}</a:tableStyleId>
              </a:tblPr>
              <a:tblGrid>
                <a:gridCol w="1202373">
                  <a:extLst>
                    <a:ext uri="{9D8B030D-6E8A-4147-A177-3AD203B41FA5}">
                      <a16:colId xmlns:a16="http://schemas.microsoft.com/office/drawing/2014/main" val="1937902221"/>
                    </a:ext>
                  </a:extLst>
                </a:gridCol>
                <a:gridCol w="2505710">
                  <a:extLst>
                    <a:ext uri="{9D8B030D-6E8A-4147-A177-3AD203B41FA5}">
                      <a16:colId xmlns:a16="http://schemas.microsoft.com/office/drawing/2014/main" val="240038098"/>
                    </a:ext>
                  </a:extLst>
                </a:gridCol>
                <a:gridCol w="1144074">
                  <a:extLst>
                    <a:ext uri="{9D8B030D-6E8A-4147-A177-3AD203B41FA5}">
                      <a16:colId xmlns:a16="http://schemas.microsoft.com/office/drawing/2014/main" val="1357192421"/>
                    </a:ext>
                  </a:extLst>
                </a:gridCol>
              </a:tblGrid>
              <a:tr h="274292">
                <a:tc>
                  <a:txBody>
                    <a:bodyPr/>
                    <a:lstStyle/>
                    <a:p>
                      <a:pPr algn="r" rtl="1">
                        <a:spcAft>
                          <a:spcPts val="0"/>
                        </a:spcAft>
                      </a:pPr>
                      <a:r>
                        <a:rPr lang="he-IL" sz="1600" dirty="0">
                          <a:effectLst/>
                        </a:rPr>
                        <a:t>קוד סטאטוס</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smtClean="0">
                          <a:effectLst/>
                        </a:rPr>
                        <a:t>סטטוס</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smtClean="0">
                          <a:effectLst/>
                          <a:latin typeface="Calibri" panose="020F0502020204030204" pitchFamily="34" charset="0"/>
                          <a:ea typeface="Calibri" panose="020F0502020204030204" pitchFamily="34" charset="0"/>
                        </a:rPr>
                        <a:t>כמות גושים</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59826379"/>
                  </a:ext>
                </a:extLst>
              </a:tr>
              <a:tr h="274292">
                <a:tc>
                  <a:txBody>
                    <a:bodyPr/>
                    <a:lstStyle/>
                    <a:p>
                      <a:pPr algn="r" rtl="0">
                        <a:spcAft>
                          <a:spcPts val="0"/>
                        </a:spcAft>
                      </a:pPr>
                      <a:r>
                        <a:rPr lang="en-US" sz="1600" dirty="0" smtClean="0">
                          <a:effectLst/>
                        </a:rPr>
                        <a:t>5</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600" dirty="0">
                        <a:effectLst/>
                        <a:latin typeface="Calibri" panose="020F0502020204030204" pitchFamily="34" charset="0"/>
                        <a:ea typeface="Calibri" panose="020F0502020204030204" pitchFamily="34" charset="0"/>
                      </a:endParaRPr>
                    </a:p>
                  </a:txBody>
                  <a:tcPr marL="68580" marR="68580" marT="9525"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4</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16361251"/>
                  </a:ext>
                </a:extLst>
              </a:tr>
              <a:tr h="274292">
                <a:tc>
                  <a:txBody>
                    <a:bodyPr/>
                    <a:lstStyle/>
                    <a:p>
                      <a:pPr algn="r" rtl="0">
                        <a:spcAft>
                          <a:spcPts val="0"/>
                        </a:spcAft>
                      </a:pPr>
                      <a:r>
                        <a:rPr lang="en-US" sz="1600" dirty="0" smtClean="0">
                          <a:effectLst/>
                        </a:rPr>
                        <a:t>51</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חדש מבוטל</a:t>
                      </a:r>
                      <a:endParaRPr lang="en-US" sz="1600" dirty="0">
                        <a:effectLst/>
                        <a:latin typeface="Calibri" panose="020F0502020204030204" pitchFamily="34" charset="0"/>
                        <a:ea typeface="Calibri" panose="020F0502020204030204" pitchFamily="34" charset="0"/>
                      </a:endParaRPr>
                    </a:p>
                  </a:txBody>
                  <a:tcPr marL="68580" marR="68580" marT="9525"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175</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745398409"/>
                  </a:ext>
                </a:extLst>
              </a:tr>
              <a:tr h="274292">
                <a:tc>
                  <a:txBody>
                    <a:bodyPr/>
                    <a:lstStyle/>
                    <a:p>
                      <a:pPr algn="r" rtl="0">
                        <a:spcAft>
                          <a:spcPts val="0"/>
                        </a:spcAft>
                      </a:pPr>
                      <a:r>
                        <a:rPr lang="en-US" sz="1600" dirty="0" smtClean="0">
                          <a:effectLst/>
                          <a:latin typeface="+mn-lt"/>
                          <a:ea typeface="+mn-ea"/>
                        </a:rPr>
                        <a:t>56</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הסדר מבוטל</a:t>
                      </a:r>
                      <a:endParaRPr lang="en-US" sz="1600" dirty="0">
                        <a:effectLst/>
                        <a:latin typeface="Calibri" panose="020F0502020204030204" pitchFamily="34" charset="0"/>
                        <a:ea typeface="Calibri" panose="020F0502020204030204" pitchFamily="34" charset="0"/>
                      </a:endParaRPr>
                    </a:p>
                  </a:txBody>
                  <a:tcPr marL="68580" marR="68580" marT="9525"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3,157</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715508172"/>
                  </a:ext>
                </a:extLst>
              </a:tr>
              <a:tr h="274292">
                <a:tc>
                  <a:txBody>
                    <a:bodyPr/>
                    <a:lstStyle/>
                    <a:p>
                      <a:pPr algn="r" rtl="0">
                        <a:spcAft>
                          <a:spcPts val="0"/>
                        </a:spcAft>
                      </a:pPr>
                      <a:r>
                        <a:rPr lang="en-US" sz="1600" dirty="0" smtClean="0">
                          <a:effectLst/>
                          <a:latin typeface="Calibri" panose="020F0502020204030204" pitchFamily="34" charset="0"/>
                          <a:ea typeface="Calibri" panose="020F0502020204030204" pitchFamily="34" charset="0"/>
                        </a:rPr>
                        <a:t>57</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מתבטל הסדר</a:t>
                      </a:r>
                      <a:endParaRPr lang="en-US" sz="1600" dirty="0">
                        <a:effectLst/>
                        <a:latin typeface="Calibri" panose="020F0502020204030204" pitchFamily="34" charset="0"/>
                        <a:ea typeface="Calibri" panose="020F0502020204030204" pitchFamily="34" charset="0"/>
                      </a:endParaRPr>
                    </a:p>
                  </a:txBody>
                  <a:tcPr marL="68580" marR="68580" marT="9525"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5</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24714965"/>
                  </a:ext>
                </a:extLst>
              </a:tr>
              <a:tr h="274292">
                <a:tc>
                  <a:txBody>
                    <a:bodyPr/>
                    <a:lstStyle/>
                    <a:p>
                      <a:pPr algn="r" rtl="0">
                        <a:spcAft>
                          <a:spcPts val="0"/>
                        </a:spcAft>
                      </a:pPr>
                      <a:r>
                        <a:rPr lang="en-US" sz="1600" dirty="0" smtClean="0">
                          <a:effectLst/>
                          <a:latin typeface="+mn-lt"/>
                          <a:ea typeface="+mn-ea"/>
                        </a:rPr>
                        <a:t>58</a:t>
                      </a: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he-IL" sz="16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גוש בשטח לא מוסדר - מבוטל</a:t>
                      </a:r>
                      <a:endParaRPr lang="en-US" sz="1600" dirty="0">
                        <a:effectLst/>
                        <a:latin typeface="Calibri" panose="020F0502020204030204" pitchFamily="34" charset="0"/>
                        <a:ea typeface="Calibri" panose="020F0502020204030204" pitchFamily="34" charset="0"/>
                      </a:endParaRPr>
                    </a:p>
                  </a:txBody>
                  <a:tcPr marL="68580" marR="68580" marT="9525"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4</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633150443"/>
                  </a:ext>
                </a:extLst>
              </a:tr>
              <a:tr h="274292">
                <a:tc gridSpan="2">
                  <a:txBody>
                    <a:bodyPr/>
                    <a:lstStyle/>
                    <a:p>
                      <a:pPr algn="l" rtl="0">
                        <a:spcAft>
                          <a:spcPts val="0"/>
                        </a:spcAft>
                      </a:pPr>
                      <a:r>
                        <a:rPr lang="he-IL" sz="1600" dirty="0" smtClean="0">
                          <a:effectLst/>
                          <a:latin typeface="Calibri" panose="020F0502020204030204" pitchFamily="34" charset="0"/>
                          <a:ea typeface="Calibri" panose="020F0502020204030204" pitchFamily="34" charset="0"/>
                        </a:rPr>
                        <a:t>סה"כ</a:t>
                      </a:r>
                      <a:endParaRPr lang="en-US" sz="1600" dirty="0">
                        <a:effectLst/>
                        <a:latin typeface="Calibri" panose="020F0502020204030204" pitchFamily="34" charset="0"/>
                        <a:ea typeface="Calibri" panose="020F0502020204030204" pitchFamily="34" charset="0"/>
                      </a:endParaRPr>
                    </a:p>
                  </a:txBody>
                  <a:tcPr marL="68580" marR="68580" marT="0" marB="0" anchor="b"/>
                </a:tc>
                <a:tc hMerge="1">
                  <a:txBody>
                    <a:bodyPr/>
                    <a:lstStyle/>
                    <a:p>
                      <a:pPr algn="r" rtl="1">
                        <a:spcAft>
                          <a:spcPts val="0"/>
                        </a:spcAft>
                      </a:pPr>
                      <a:endParaRPr lang="en-US" sz="1600" dirty="0">
                        <a:effectLst/>
                        <a:latin typeface="Calibri" panose="020F0502020204030204" pitchFamily="34" charset="0"/>
                        <a:ea typeface="Calibri" panose="020F0502020204030204" pitchFamily="34" charset="0"/>
                      </a:endParaRPr>
                    </a:p>
                  </a:txBody>
                  <a:tcPr marL="68580" marR="68580" marT="0" marB="0" anchor="b"/>
                </a:tc>
                <a:tc>
                  <a:txBody>
                    <a:bodyPr/>
                    <a:lstStyle/>
                    <a:p>
                      <a:pPr algn="r" rtl="1">
                        <a:spcAft>
                          <a:spcPts val="0"/>
                        </a:spcAft>
                      </a:pPr>
                      <a:r>
                        <a:rPr lang="en-US" sz="1600" dirty="0" smtClean="0">
                          <a:effectLst/>
                          <a:latin typeface="Calibri" panose="020F0502020204030204" pitchFamily="34" charset="0"/>
                          <a:ea typeface="Calibri" panose="020F0502020204030204" pitchFamily="34" charset="0"/>
                        </a:rPr>
                        <a:t>3,345</a:t>
                      </a: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975993988"/>
                  </a:ext>
                </a:extLst>
              </a:tr>
            </a:tbl>
          </a:graphicData>
        </a:graphic>
      </p:graphicFrame>
      <p:pic>
        <p:nvPicPr>
          <p:cNvPr id="4" name="תמונה 3"/>
          <p:cNvPicPr>
            <a:picLocks noChangeAspect="1"/>
          </p:cNvPicPr>
          <p:nvPr/>
        </p:nvPicPr>
        <p:blipFill>
          <a:blip r:embed="rId2"/>
          <a:stretch>
            <a:fillRect/>
          </a:stretch>
        </p:blipFill>
        <p:spPr>
          <a:xfrm>
            <a:off x="5588000" y="2242308"/>
            <a:ext cx="6207161" cy="4202542"/>
          </a:xfrm>
          <a:prstGeom prst="rect">
            <a:avLst/>
          </a:prstGeom>
        </p:spPr>
      </p:pic>
    </p:spTree>
    <p:extLst>
      <p:ext uri="{BB962C8B-B14F-4D97-AF65-F5344CB8AC3E}">
        <p14:creationId xmlns:p14="http://schemas.microsoft.com/office/powerpoint/2010/main" val="115603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
            <a:extLst>
              <a:ext uri="{FF2B5EF4-FFF2-40B4-BE49-F238E27FC236}">
                <a16:creationId xmlns:a16="http://schemas.microsoft.com/office/drawing/2014/main" id="{ECC8760F-EA9E-47A2-A93F-1EAD44E763EE}"/>
              </a:ext>
            </a:extLst>
          </p:cNvPr>
          <p:cNvSpPr txBox="1">
            <a:spLocks/>
          </p:cNvSpPr>
          <p:nvPr/>
        </p:nvSpPr>
        <p:spPr>
          <a:xfrm>
            <a:off x="304800" y="363914"/>
            <a:ext cx="11324352"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הסבת </a:t>
            </a:r>
            <a:r>
              <a:rPr lang="he-IL" sz="3600" dirty="0">
                <a:solidFill>
                  <a:srgbClr val="002060"/>
                </a:solidFill>
                <a:latin typeface="Calibri" panose="020F0502020204030204" pitchFamily="34" charset="0"/>
                <a:cs typeface="Calibri" panose="020F0502020204030204" pitchFamily="34" charset="0"/>
              </a:rPr>
              <a:t>טבלת שכבת גושי מבוטלים </a:t>
            </a:r>
            <a:r>
              <a:rPr lang="LID8192" sz="3600" dirty="0">
                <a:solidFill>
                  <a:srgbClr val="002060"/>
                </a:solidFill>
                <a:latin typeface="Calibri" panose="020F0502020204030204" pitchFamily="34" charset="0"/>
                <a:cs typeface="Calibri" panose="020F0502020204030204" pitchFamily="34" charset="0"/>
              </a:rPr>
              <a:t>(</a:t>
            </a:r>
            <a:r>
              <a:rPr lang="en-US" sz="3600" dirty="0" err="1">
                <a:solidFill>
                  <a:srgbClr val="002060"/>
                </a:solidFill>
                <a:latin typeface="Calibri" panose="020F0502020204030204" pitchFamily="34" charset="0"/>
                <a:cs typeface="Calibri" panose="020F0502020204030204" pitchFamily="34" charset="0"/>
              </a:rPr>
              <a:t>CancelB</a:t>
            </a:r>
            <a:r>
              <a:rPr lang="LID8192" sz="3600" dirty="0">
                <a:solidFill>
                  <a:srgbClr val="002060"/>
                </a:solidFill>
                <a:latin typeface="Calibri" panose="020F0502020204030204" pitchFamily="34" charset="0"/>
                <a:cs typeface="Calibri" panose="020F0502020204030204" pitchFamily="34" charset="0"/>
              </a:rPr>
              <a:t>lockTbl)</a:t>
            </a:r>
            <a:r>
              <a:rPr lang="he-IL" sz="3600" dirty="0">
                <a:solidFill>
                  <a:srgbClr val="002060"/>
                </a:solidFill>
                <a:latin typeface="Calibri" panose="020F0502020204030204" pitchFamily="34" charset="0"/>
                <a:cs typeface="Calibri" panose="020F0502020204030204" pitchFamily="34" charset="0"/>
              </a:rPr>
              <a:t> בסכמה החדשה</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graphicFrame>
        <p:nvGraphicFramePr>
          <p:cNvPr id="9" name="טבלה 8"/>
          <p:cNvGraphicFramePr>
            <a:graphicFrameLocks noGrp="1"/>
          </p:cNvGraphicFramePr>
          <p:nvPr>
            <p:extLst>
              <p:ext uri="{D42A27DB-BD31-4B8C-83A1-F6EECF244321}">
                <p14:modId xmlns:p14="http://schemas.microsoft.com/office/powerpoint/2010/main" val="4112062170"/>
              </p:ext>
            </p:extLst>
          </p:nvPr>
        </p:nvGraphicFramePr>
        <p:xfrm>
          <a:off x="465532" y="1161045"/>
          <a:ext cx="11436699" cy="4536525"/>
        </p:xfrm>
        <a:graphic>
          <a:graphicData uri="http://schemas.openxmlformats.org/drawingml/2006/table">
            <a:tbl>
              <a:tblPr rtl="1">
                <a:tableStyleId>{BDBED569-4797-4DF1-A0F4-6AAB3CD982D8}</a:tableStyleId>
              </a:tblPr>
              <a:tblGrid>
                <a:gridCol w="2053029">
                  <a:extLst>
                    <a:ext uri="{9D8B030D-6E8A-4147-A177-3AD203B41FA5}">
                      <a16:colId xmlns:a16="http://schemas.microsoft.com/office/drawing/2014/main" val="470070975"/>
                    </a:ext>
                  </a:extLst>
                </a:gridCol>
                <a:gridCol w="1152000">
                  <a:extLst>
                    <a:ext uri="{9D8B030D-6E8A-4147-A177-3AD203B41FA5}">
                      <a16:colId xmlns:a16="http://schemas.microsoft.com/office/drawing/2014/main" val="626239649"/>
                    </a:ext>
                  </a:extLst>
                </a:gridCol>
                <a:gridCol w="2506857">
                  <a:extLst>
                    <a:ext uri="{9D8B030D-6E8A-4147-A177-3AD203B41FA5}">
                      <a16:colId xmlns:a16="http://schemas.microsoft.com/office/drawing/2014/main" val="1248752082"/>
                    </a:ext>
                  </a:extLst>
                </a:gridCol>
                <a:gridCol w="1404000">
                  <a:extLst>
                    <a:ext uri="{9D8B030D-6E8A-4147-A177-3AD203B41FA5}">
                      <a16:colId xmlns:a16="http://schemas.microsoft.com/office/drawing/2014/main" val="4035399686"/>
                    </a:ext>
                  </a:extLst>
                </a:gridCol>
                <a:gridCol w="1620813">
                  <a:extLst>
                    <a:ext uri="{9D8B030D-6E8A-4147-A177-3AD203B41FA5}">
                      <a16:colId xmlns:a16="http://schemas.microsoft.com/office/drawing/2014/main" val="4218901893"/>
                    </a:ext>
                  </a:extLst>
                </a:gridCol>
                <a:gridCol w="2700000">
                  <a:extLst>
                    <a:ext uri="{9D8B030D-6E8A-4147-A177-3AD203B41FA5}">
                      <a16:colId xmlns:a16="http://schemas.microsoft.com/office/drawing/2014/main" val="353722922"/>
                    </a:ext>
                  </a:extLst>
                </a:gridCol>
              </a:tblGrid>
              <a:tr h="302435">
                <a:tc rowSpan="2">
                  <a:txBody>
                    <a:bodyPr/>
                    <a:lstStyle/>
                    <a:p>
                      <a:pPr algn="ctr" rtl="1" fontAlgn="b"/>
                      <a:r>
                        <a:rPr lang="he-IL" sz="1600" b="1" u="none" strike="noStrike" dirty="0">
                          <a:effectLst/>
                        </a:rPr>
                        <a:t>שם השדה</a:t>
                      </a:r>
                      <a:endParaRPr lang="he-IL"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סוג משתנה</a:t>
                      </a:r>
                      <a:endParaRPr lang="he-IL"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כינוי </a:t>
                      </a:r>
                      <a:r>
                        <a:rPr lang="en-US" sz="1600" b="1" u="none" strike="noStrike" dirty="0" smtClean="0">
                          <a:effectLst/>
                        </a:rPr>
                        <a:t>alias)</a:t>
                      </a:r>
                      <a:r>
                        <a:rPr lang="he-IL" sz="1600" b="1" u="none" strike="noStrike" dirty="0" smtClean="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rowSpan="2">
                  <a:txBody>
                    <a:bodyPr/>
                    <a:lstStyle/>
                    <a:p>
                      <a:pPr algn="ctr" rtl="1" fontAlgn="b"/>
                      <a:r>
                        <a:rPr lang="he-IL" sz="1600" b="1" u="none" strike="noStrike" dirty="0">
                          <a:effectLst/>
                        </a:rPr>
                        <a:t>האם קיים </a:t>
                      </a:r>
                      <a:r>
                        <a:rPr lang="en-US" sz="1600" b="1" u="none" strike="noStrike" dirty="0" smtClean="0">
                          <a:effectLst/>
                        </a:rPr>
                        <a:t>LUT</a:t>
                      </a:r>
                      <a:r>
                        <a:rPr lang="he-IL" sz="1600" b="1" u="none" strike="noStrike" dirty="0" smtClean="0">
                          <a:effectLst/>
                        </a:rPr>
                        <a:t> ?</a:t>
                      </a:r>
                      <a:endParaRPr lang="en-US"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20000"/>
                        <a:lumOff val="80000"/>
                      </a:schemeClr>
                    </a:solidFill>
                  </a:tcPr>
                </a:tc>
                <a:tc gridSpan="2">
                  <a:txBody>
                    <a:bodyPr/>
                    <a:lstStyle/>
                    <a:p>
                      <a:pPr algn="ctr" rtl="1" fontAlgn="b"/>
                      <a:r>
                        <a:rPr lang="he-IL" sz="1600" b="1" i="0" u="none" strike="noStrike" dirty="0" smtClean="0">
                          <a:solidFill>
                            <a:srgbClr val="000000"/>
                          </a:solidFill>
                          <a:effectLst/>
                          <a:latin typeface="Calibri" panose="020F0502020204030204" pitchFamily="34" charset="0"/>
                        </a:rPr>
                        <a:t>מקור</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h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3006151534"/>
                  </a:ext>
                </a:extLst>
              </a:tr>
              <a:tr h="302435">
                <a:tc vMerge="1">
                  <a:txBody>
                    <a:bodyPr/>
                    <a:lstStyle/>
                    <a:p>
                      <a:pPr algn="ctr" rtl="1" fontAlgn="b"/>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vMerge="1">
                  <a:txBody>
                    <a:bodyPr/>
                    <a:lstStyle/>
                    <a:p>
                      <a:pPr algn="ctr" rtl="1" fontAlgn="b"/>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rtl="1" fontAlgn="b"/>
                      <a:r>
                        <a:rPr lang="he-IL" sz="1600" b="1" i="0" u="none" strike="noStrike" dirty="0" smtClean="0">
                          <a:solidFill>
                            <a:srgbClr val="000000"/>
                          </a:solidFill>
                          <a:effectLst/>
                          <a:latin typeface="Calibri" panose="020F0502020204030204" pitchFamily="34" charset="0"/>
                        </a:rPr>
                        <a:t>טבלה</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ctr" rtl="1" fontAlgn="b"/>
                      <a:r>
                        <a:rPr lang="he-IL" sz="1600" b="1" i="0" u="none" strike="noStrike" dirty="0" smtClean="0">
                          <a:solidFill>
                            <a:srgbClr val="000000"/>
                          </a:solidFill>
                          <a:effectLst/>
                          <a:latin typeface="Calibri" panose="020F0502020204030204" pitchFamily="34" charset="0"/>
                        </a:rPr>
                        <a:t>משתנה</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extLst>
                  <a:ext uri="{0D108BD9-81ED-4DB2-BD59-A6C34878D82A}">
                    <a16:rowId xmlns:a16="http://schemas.microsoft.com/office/drawing/2014/main" val="4066129973"/>
                  </a:ext>
                </a:extLst>
              </a:tr>
              <a:tr h="302435">
                <a:tc>
                  <a:txBody>
                    <a:bodyPr/>
                    <a:lstStyle/>
                    <a:p>
                      <a:pPr algn="l" rtl="0" fontAlgn="b"/>
                      <a:r>
                        <a:rPr lang="en-US" sz="1600" u="none" strike="noStrike" dirty="0">
                          <a:effectLst/>
                        </a:rPr>
                        <a:t>blockUniqueId</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מספר מזהה גוש ייחודי</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LID8192" sz="1600" u="none" strike="noStrike" kern="1200" dirty="0" smtClean="0">
                          <a:solidFill>
                            <a:schemeClr val="tx1"/>
                          </a:solidFill>
                          <a:effectLst/>
                          <a:latin typeface="+mn-lt"/>
                          <a:ea typeface="+mn-ea"/>
                          <a:cs typeface="+mn-cs"/>
                        </a:rPr>
                        <a:t>sub_gush</a:t>
                      </a:r>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algn="l" rtl="0" fontAlgn="b"/>
                      <a:r>
                        <a:rPr lang="en-US" sz="1600" b="0" u="none" strike="noStrike" dirty="0">
                          <a:effectLst/>
                        </a:rPr>
                        <a:t>SUB_GUSH_ID</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468882"/>
                  </a:ext>
                </a:extLst>
              </a:tr>
              <a:tr h="302435">
                <a:tc>
                  <a:txBody>
                    <a:bodyPr/>
                    <a:lstStyle/>
                    <a:p>
                      <a:pPr algn="l" rtl="0" fontAlgn="b"/>
                      <a:r>
                        <a:rPr lang="en-US" sz="1600" u="none" strike="noStrike">
                          <a:effectLst/>
                        </a:rPr>
                        <a:t>blockNumber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מספר גוש</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LID8192" sz="1600" u="none" strike="noStrike" kern="1200" dirty="0" smtClean="0">
                          <a:solidFill>
                            <a:schemeClr val="tx1"/>
                          </a:solidFill>
                          <a:effectLst/>
                          <a:latin typeface="+mn-lt"/>
                          <a:ea typeface="+mn-ea"/>
                          <a:cs typeface="+mn-cs"/>
                        </a:rPr>
                        <a:t>sub_gush</a:t>
                      </a:r>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algn="l" rtl="0" fontAlgn="b"/>
                      <a:r>
                        <a:rPr lang="en-US" sz="1600" b="0" u="none" strike="noStrike" dirty="0">
                          <a:effectLst/>
                        </a:rPr>
                        <a:t>GUSH_NUM</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514342"/>
                  </a:ext>
                </a:extLst>
              </a:tr>
              <a:tr h="302435">
                <a:tc>
                  <a:txBody>
                    <a:bodyPr/>
                    <a:lstStyle/>
                    <a:p>
                      <a:pPr algn="l" rtl="0" fontAlgn="b"/>
                      <a:r>
                        <a:rPr lang="en-US" sz="1600" u="none" strike="noStrike">
                          <a:effectLst/>
                        </a:rPr>
                        <a:t>subBlockNumber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מספר תת גוש</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LID8192" sz="1600" u="none" strike="noStrike" kern="1200" dirty="0" smtClean="0">
                          <a:solidFill>
                            <a:schemeClr val="tx1"/>
                          </a:solidFill>
                          <a:effectLst/>
                          <a:latin typeface="+mn-lt"/>
                          <a:ea typeface="+mn-ea"/>
                          <a:cs typeface="+mn-cs"/>
                        </a:rPr>
                        <a:t>sub_gush</a:t>
                      </a:r>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algn="l" rtl="0" fontAlgn="b"/>
                      <a:r>
                        <a:rPr lang="en-US" sz="1600" b="0" u="none" strike="noStrike" dirty="0">
                          <a:effectLst/>
                        </a:rPr>
                        <a:t>GUSH_SUFFIX</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6308141"/>
                  </a:ext>
                </a:extLst>
              </a:tr>
              <a:tr h="302435">
                <a:tc>
                  <a:txBody>
                    <a:bodyPr/>
                    <a:lstStyle/>
                    <a:p>
                      <a:pPr algn="l" rtl="0" fontAlgn="b"/>
                      <a:r>
                        <a:rPr lang="en-US" sz="1600" u="none" strike="noStrike" dirty="0" err="1">
                          <a:effectLst/>
                        </a:rPr>
                        <a:t>landType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smtClean="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סוג </a:t>
                      </a:r>
                      <a:r>
                        <a:rPr lang="he-IL" sz="1600" u="none" strike="noStrike" dirty="0" smtClean="0">
                          <a:effectLst/>
                        </a:rPr>
                        <a:t>המקרקעין</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כן</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algn="l" rtl="0"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921505"/>
                  </a:ext>
                </a:extLst>
              </a:tr>
              <a:tr h="302435">
                <a:tc>
                  <a:txBody>
                    <a:bodyPr/>
                    <a:lstStyle/>
                    <a:p>
                      <a:pPr algn="l" rtl="0" fontAlgn="b"/>
                      <a:r>
                        <a:rPr lang="en-US" sz="1600" u="none" strike="noStrike" dirty="0" err="1">
                          <a:effectLst/>
                        </a:rPr>
                        <a:t>blockStatus</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smtClean="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סטטוס הגוש</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כן</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LID8192" sz="1600" u="none" strike="noStrike" kern="1200" dirty="0" smtClean="0">
                          <a:solidFill>
                            <a:schemeClr val="tx1"/>
                          </a:solidFill>
                          <a:effectLst/>
                          <a:latin typeface="+mn-lt"/>
                          <a:ea typeface="+mn-ea"/>
                          <a:cs typeface="+mn-cs"/>
                        </a:rPr>
                        <a:t>sub_gush</a:t>
                      </a:r>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algn="l" rtl="0" fontAlgn="b"/>
                      <a:r>
                        <a:rPr lang="en-US" sz="1600" b="0" i="0" u="none" strike="noStrike" dirty="0" smtClean="0">
                          <a:solidFill>
                            <a:srgbClr val="000000"/>
                          </a:solidFill>
                          <a:effectLst/>
                          <a:latin typeface="Calibri" panose="020F0502020204030204" pitchFamily="34" charset="0"/>
                        </a:rPr>
                        <a:t>STATUS</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3067970"/>
                  </a:ext>
                </a:extLst>
              </a:tr>
              <a:tr h="302435">
                <a:tc>
                  <a:txBody>
                    <a:bodyPr/>
                    <a:lstStyle/>
                    <a:p>
                      <a:pPr algn="l" rtl="0" fontAlgn="b"/>
                      <a:r>
                        <a:rPr lang="en-US" sz="1600" u="none" strike="noStrike" dirty="0">
                          <a:effectLst/>
                        </a:rPr>
                        <a:t>isJordanian</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bool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האם ירדני?</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he-IL" sz="1600" u="none" strike="noStrike" kern="1200" dirty="0" smtClean="0">
                        <a:solidFill>
                          <a:schemeClr val="tx1"/>
                        </a:solidFill>
                        <a:effectLst/>
                        <a:latin typeface="+mn-lt"/>
                        <a:ea typeface="+mn-ea"/>
                        <a:cs typeface="+mn-cs"/>
                      </a:endParaRPr>
                    </a:p>
                  </a:txBody>
                  <a:tcPr marL="7620" marR="7620" marT="7620" marB="0" anchor="b"/>
                </a:tc>
                <a:tc>
                  <a:txBody>
                    <a:bodyPr/>
                    <a:lstStyle/>
                    <a:p>
                      <a:pPr marL="0" algn="l" defTabSz="914400" rtl="0" eaLnBrk="1" fontAlgn="b" latinLnBrk="0" hangingPunct="1"/>
                      <a:endParaRPr lang="he-IL" sz="1600" b="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43910696"/>
                  </a:ext>
                </a:extLst>
              </a:tr>
              <a:tr h="302435">
                <a:tc>
                  <a:txBody>
                    <a:bodyPr/>
                    <a:lstStyle/>
                    <a:p>
                      <a:pPr algn="l" rtl="0" fontAlgn="b"/>
                      <a:r>
                        <a:rPr lang="en-US" sz="1600" u="none" strike="noStrike">
                          <a:effectLst/>
                        </a:rPr>
                        <a:t>setteledDate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date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תאריך הסדר המקרקעין</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u="none" strike="noStrike" kern="1200" dirty="0" smtClean="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780554462"/>
                  </a:ext>
                </a:extLst>
              </a:tr>
              <a:tr h="302435">
                <a:tc>
                  <a:txBody>
                    <a:bodyPr/>
                    <a:lstStyle/>
                    <a:p>
                      <a:pPr algn="l" rtl="0" fontAlgn="b"/>
                      <a:r>
                        <a:rPr lang="en-US" sz="1600" u="none" strike="noStrike" dirty="0" err="1">
                          <a:effectLst/>
                        </a:rPr>
                        <a:t>updateDate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date</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תאריך </a:t>
                      </a:r>
                      <a:r>
                        <a:rPr lang="he-IL" sz="1600" u="none" strike="noStrike" dirty="0" smtClean="0">
                          <a:effectLst/>
                        </a:rPr>
                        <a:t>ביטול </a:t>
                      </a:r>
                      <a:r>
                        <a:rPr lang="he-IL" sz="1600" u="none" strike="noStrike" dirty="0">
                          <a:effectLst/>
                        </a:rPr>
                        <a:t>הגוש</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ID8192" sz="1600" u="none" strike="noStrike" kern="1200" dirty="0" smtClean="0">
                          <a:solidFill>
                            <a:schemeClr val="tx1"/>
                          </a:solidFill>
                          <a:effectLst/>
                          <a:latin typeface="+mn-lt"/>
                          <a:ea typeface="+mn-ea"/>
                          <a:cs typeface="+mn-cs"/>
                        </a:rPr>
                        <a:t>sub_gush</a:t>
                      </a:r>
                      <a:endParaRPr lang="he-IL" sz="1600" u="none" strike="noStrike" kern="1200" dirty="0" smtClean="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STATUS_DATE</a:t>
                      </a:r>
                    </a:p>
                  </a:txBody>
                  <a:tcPr marL="7620" marR="7620" marT="7620" marB="0" anchor="b"/>
                </a:tc>
                <a:extLst>
                  <a:ext uri="{0D108BD9-81ED-4DB2-BD59-A6C34878D82A}">
                    <a16:rowId xmlns:a16="http://schemas.microsoft.com/office/drawing/2014/main" val="490110420"/>
                  </a:ext>
                </a:extLst>
              </a:tr>
              <a:tr h="302435">
                <a:tc>
                  <a:txBody>
                    <a:bodyPr/>
                    <a:lstStyle/>
                    <a:p>
                      <a:pPr algn="l" rtl="0" fontAlgn="b"/>
                      <a:r>
                        <a:rPr lang="en-US" sz="1600" u="none" strike="noStrike" dirty="0" err="1">
                          <a:effectLst/>
                        </a:rPr>
                        <a:t>lastRegisteredParcel</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מס' חלקה אחרונה שנרשמה</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he-IL" sz="1600" u="none" strike="noStrike" kern="1200" noProof="0" dirty="0" smtClean="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7040139"/>
                  </a:ext>
                </a:extLst>
              </a:tr>
              <a:tr h="302435">
                <a:tc>
                  <a:txBody>
                    <a:bodyPr/>
                    <a:lstStyle/>
                    <a:p>
                      <a:pPr algn="l" rtl="0" fontAlgn="b"/>
                      <a:r>
                        <a:rPr lang="en-US" sz="1600" u="none" strike="noStrike" dirty="0">
                          <a:effectLst/>
                        </a:rPr>
                        <a:t>last parcel</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a:effectLst/>
                        </a:rPr>
                        <a:t>מס' חלקה אחרונה בבנק"ל</a:t>
                      </a:r>
                      <a:endParaRPr lang="he-IL"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he-IL" sz="1600" u="none" strike="noStrike" kern="1200" noProof="0" dirty="0" smtClean="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840031"/>
                  </a:ext>
                </a:extLst>
              </a:tr>
              <a:tr h="302435">
                <a:tc>
                  <a:txBody>
                    <a:bodyPr/>
                    <a:lstStyle/>
                    <a:p>
                      <a:pPr algn="l" rtl="0" fontAlgn="b"/>
                      <a:r>
                        <a:rPr lang="en-US" sz="1600" u="none" strike="noStrike">
                          <a:effectLst/>
                        </a:rPr>
                        <a:t>lastCourtParcel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מס' חלקה אחרונה בפסק דין</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he-IL" sz="1600" u="none" strike="noStrike" kern="1200" noProof="0" dirty="0" smtClean="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600" b="0" i="0" u="none" strike="noStrike" dirty="0" smtClean="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5515833"/>
                  </a:ext>
                </a:extLst>
              </a:tr>
              <a:tr h="302435">
                <a:tc>
                  <a:txBody>
                    <a:bodyPr/>
                    <a:lstStyle/>
                    <a:p>
                      <a:pPr algn="l" rtl="0" fontAlgn="b"/>
                      <a:r>
                        <a:rPr lang="en-US" sz="1600" u="none" strike="noStrike">
                          <a:effectLst/>
                        </a:rPr>
                        <a:t>lastSetteledPArcel</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a:effectLst/>
                        </a:rPr>
                        <a:t>integer</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מס' חלקה אחרונה בהסדר</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algn="ctr" defTabSz="914400" rtl="0" eaLnBrk="1" fontAlgn="b" latinLnBrk="0" hangingPunct="1"/>
                      <a:r>
                        <a:rPr lang="LID8192" sz="1600" u="none" strike="noStrike" kern="1200" dirty="0" smtClean="0">
                          <a:solidFill>
                            <a:schemeClr val="tx1"/>
                          </a:solidFill>
                          <a:effectLst/>
                          <a:latin typeface="+mn-lt"/>
                          <a:ea typeface="+mn-ea"/>
                          <a:cs typeface="+mn-cs"/>
                        </a:rPr>
                        <a:t>sub_gush</a:t>
                      </a:r>
                      <a:endParaRPr lang="he-IL" sz="1600" u="none" strike="noStrike" kern="1200" dirty="0">
                        <a:solidFill>
                          <a:schemeClr val="tx1"/>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HESDER_LAST_PARCEL</a:t>
                      </a:r>
                    </a:p>
                  </a:txBody>
                  <a:tcPr marL="7620" marR="7620" marT="7620" marB="0" anchor="b"/>
                </a:tc>
                <a:extLst>
                  <a:ext uri="{0D108BD9-81ED-4DB2-BD59-A6C34878D82A}">
                    <a16:rowId xmlns:a16="http://schemas.microsoft.com/office/drawing/2014/main" val="993593874"/>
                  </a:ext>
                </a:extLst>
              </a:tr>
              <a:tr h="302435">
                <a:tc>
                  <a:txBody>
                    <a:bodyPr/>
                    <a:lstStyle/>
                    <a:p>
                      <a:pPr algn="l" rtl="0" fontAlgn="b"/>
                      <a:r>
                        <a:rPr lang="en-US" sz="1600" b="1" i="0" u="none" strike="noStrike" dirty="0" smtClean="0">
                          <a:solidFill>
                            <a:srgbClr val="FF0000"/>
                          </a:solidFill>
                          <a:effectLst/>
                          <a:latin typeface="Calibri" panose="020F0502020204030204" pitchFamily="34" charset="0"/>
                        </a:rPr>
                        <a:t>Remarks</a:t>
                      </a:r>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rtl="0" fontAlgn="b"/>
                      <a:r>
                        <a:rPr lang="en-US" sz="1600" b="1" i="0" u="none" strike="noStrike" dirty="0" smtClean="0">
                          <a:solidFill>
                            <a:srgbClr val="FF0000"/>
                          </a:solidFill>
                          <a:effectLst/>
                          <a:latin typeface="Calibri" panose="020F0502020204030204" pitchFamily="34" charset="0"/>
                        </a:rPr>
                        <a:t>String</a:t>
                      </a:r>
                      <a:endParaRPr lang="en-US"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r" rtl="1" fontAlgn="b"/>
                      <a:r>
                        <a:rPr lang="he-IL" sz="1600" b="1" i="0" u="none" strike="noStrike" dirty="0" smtClean="0">
                          <a:solidFill>
                            <a:srgbClr val="FF0000"/>
                          </a:solidFill>
                          <a:effectLst/>
                          <a:latin typeface="Calibri" panose="020F0502020204030204" pitchFamily="34" charset="0"/>
                        </a:rPr>
                        <a:t>הערות</a:t>
                      </a:r>
                      <a:endParaRPr lang="he-IL" sz="1600" b="1" i="0" u="none" strike="noStrike" dirty="0">
                        <a:solidFill>
                          <a:srgbClr val="FF0000"/>
                        </a:solidFill>
                        <a:effectLst/>
                        <a:latin typeface="Calibri" panose="020F0502020204030204" pitchFamily="34" charset="0"/>
                      </a:endParaRPr>
                    </a:p>
                  </a:txBody>
                  <a:tcPr marL="7620" marR="7620" marT="7620" marB="0" anchor="b"/>
                </a:tc>
                <a:tc>
                  <a:txBody>
                    <a:bodyPr/>
                    <a:lstStyle/>
                    <a:p>
                      <a:pPr algn="ctr" rtl="1" fontAlgn="b"/>
                      <a:r>
                        <a:rPr lang="he-IL" sz="1600" b="1" i="0" u="none" strike="noStrike" dirty="0" smtClean="0">
                          <a:solidFill>
                            <a:srgbClr val="FF0000"/>
                          </a:solidFill>
                          <a:effectLst/>
                          <a:latin typeface="Calibri" panose="020F0502020204030204" pitchFamily="34" charset="0"/>
                        </a:rPr>
                        <a:t>לא</a:t>
                      </a:r>
                      <a:endParaRPr lang="he-IL" sz="1600" b="1" i="0" u="none" strike="noStrike" dirty="0">
                        <a:solidFill>
                          <a:srgbClr val="FF0000"/>
                        </a:solidFill>
                        <a:effectLst/>
                        <a:latin typeface="Calibri" panose="020F050202020403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LID8192" sz="1600" b="1" u="none" strike="noStrike" kern="1200" dirty="0" smtClean="0">
                          <a:solidFill>
                            <a:srgbClr val="FF0000"/>
                          </a:solidFill>
                          <a:effectLst/>
                          <a:latin typeface="+mn-lt"/>
                          <a:ea typeface="+mn-ea"/>
                          <a:cs typeface="+mn-cs"/>
                        </a:rPr>
                        <a:t>sub_gush</a:t>
                      </a:r>
                      <a:endParaRPr lang="he-IL" sz="1600" b="1" u="none" strike="noStrike" kern="1200" dirty="0" smtClean="0">
                        <a:solidFill>
                          <a:srgbClr val="FF0000"/>
                        </a:solidFill>
                        <a:effectLst/>
                        <a:latin typeface="+mn-lt"/>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1" i="0" u="none" strike="noStrike" kern="1200" dirty="0" smtClean="0">
                          <a:solidFill>
                            <a:srgbClr val="FF0000"/>
                          </a:solidFill>
                          <a:effectLst/>
                          <a:latin typeface="Calibri" panose="020F0502020204030204" pitchFamily="34" charset="0"/>
                          <a:ea typeface="+mn-ea"/>
                          <a:cs typeface="+mn-cs"/>
                        </a:rPr>
                        <a:t>COMMENT_STATUS</a:t>
                      </a:r>
                    </a:p>
                  </a:txBody>
                  <a:tcPr marL="7620" marR="7620" marT="7620" marB="0" anchor="b"/>
                </a:tc>
                <a:extLst>
                  <a:ext uri="{0D108BD9-81ED-4DB2-BD59-A6C34878D82A}">
                    <a16:rowId xmlns:a16="http://schemas.microsoft.com/office/drawing/2014/main" val="3194571098"/>
                  </a:ext>
                </a:extLst>
              </a:tr>
            </a:tbl>
          </a:graphicData>
        </a:graphic>
      </p:graphicFrame>
    </p:spTree>
    <p:extLst>
      <p:ext uri="{BB962C8B-B14F-4D97-AF65-F5344CB8AC3E}">
        <p14:creationId xmlns:p14="http://schemas.microsoft.com/office/powerpoint/2010/main" val="191748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הסבה – המרת קודי סטטוס</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graphicFrame>
        <p:nvGraphicFramePr>
          <p:cNvPr id="9" name="טבלה 8"/>
          <p:cNvGraphicFramePr>
            <a:graphicFrameLocks noGrp="1"/>
          </p:cNvGraphicFramePr>
          <p:nvPr>
            <p:extLst>
              <p:ext uri="{D42A27DB-BD31-4B8C-83A1-F6EECF244321}">
                <p14:modId xmlns:p14="http://schemas.microsoft.com/office/powerpoint/2010/main" val="2740424899"/>
              </p:ext>
            </p:extLst>
          </p:nvPr>
        </p:nvGraphicFramePr>
        <p:xfrm>
          <a:off x="7628331" y="1320538"/>
          <a:ext cx="3513341" cy="1890000"/>
        </p:xfrm>
        <a:graphic>
          <a:graphicData uri="http://schemas.openxmlformats.org/drawingml/2006/table">
            <a:tbl>
              <a:tblPr rtl="1" firstRow="1" firstCol="1" bandRow="1">
                <a:tableStyleId>{22838BEF-8BB2-4498-84A7-C5851F593DF1}</a:tableStyleId>
              </a:tblPr>
              <a:tblGrid>
                <a:gridCol w="1281341">
                  <a:extLst>
                    <a:ext uri="{9D8B030D-6E8A-4147-A177-3AD203B41FA5}">
                      <a16:colId xmlns:a16="http://schemas.microsoft.com/office/drawing/2014/main" val="3880601734"/>
                    </a:ext>
                  </a:extLst>
                </a:gridCol>
                <a:gridCol w="2232000">
                  <a:extLst>
                    <a:ext uri="{9D8B030D-6E8A-4147-A177-3AD203B41FA5}">
                      <a16:colId xmlns:a16="http://schemas.microsoft.com/office/drawing/2014/main" val="2752711127"/>
                    </a:ext>
                  </a:extLst>
                </a:gridCol>
              </a:tblGrid>
              <a:tr h="270000">
                <a:tc gridSpan="2">
                  <a:txBody>
                    <a:bodyPr/>
                    <a:lstStyle/>
                    <a:p>
                      <a:pPr algn="ctr" rtl="1">
                        <a:spcAft>
                          <a:spcPts val="0"/>
                        </a:spcAft>
                      </a:pPr>
                      <a:r>
                        <a:rPr lang="he-IL" sz="1400" dirty="0" smtClean="0">
                          <a:solidFill>
                            <a:schemeClr val="tx1"/>
                          </a:solidFill>
                          <a:effectLst/>
                          <a:cs typeface="+mn-cs"/>
                        </a:rPr>
                        <a:t>בנק"ל קיים</a:t>
                      </a:r>
                      <a:endParaRPr lang="en-US" sz="140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hMerge="1">
                  <a:txBody>
                    <a:bodyPr/>
                    <a:lstStyle/>
                    <a:p>
                      <a:pPr algn="r" rtl="1">
                        <a:spcAft>
                          <a:spcPts val="0"/>
                        </a:spcAft>
                      </a:pP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750643690"/>
                  </a:ext>
                </a:extLst>
              </a:tr>
              <a:tr h="270000">
                <a:tc>
                  <a:txBody>
                    <a:bodyPr/>
                    <a:lstStyle/>
                    <a:p>
                      <a:pPr algn="r" rtl="1">
                        <a:spcAft>
                          <a:spcPts val="0"/>
                        </a:spcAft>
                      </a:pPr>
                      <a:r>
                        <a:rPr lang="he-IL" sz="1400" b="0" dirty="0">
                          <a:solidFill>
                            <a:schemeClr val="tx1"/>
                          </a:solidFill>
                          <a:effectLst/>
                          <a:cs typeface="+mn-cs"/>
                        </a:rPr>
                        <a:t>קוד סטאטוס</a:t>
                      </a:r>
                      <a:endParaRPr lang="en-US" sz="1400" b="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a:txBody>
                    <a:bodyPr/>
                    <a:lstStyle/>
                    <a:p>
                      <a:pPr algn="r" rtl="1">
                        <a:spcAft>
                          <a:spcPts val="0"/>
                        </a:spcAft>
                      </a:pPr>
                      <a:r>
                        <a:rPr lang="he-IL" sz="1400" b="0" dirty="0" smtClean="0">
                          <a:solidFill>
                            <a:schemeClr val="tx1"/>
                          </a:solidFill>
                          <a:effectLst/>
                          <a:cs typeface="+mn-cs"/>
                        </a:rPr>
                        <a:t>סטטוס</a:t>
                      </a:r>
                      <a:endParaRPr lang="en-US" sz="1400" b="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extLst>
                  <a:ext uri="{0D108BD9-81ED-4DB2-BD59-A6C34878D82A}">
                    <a16:rowId xmlns:a16="http://schemas.microsoft.com/office/drawing/2014/main" val="4191420610"/>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5</a:t>
                      </a:r>
                      <a:endParaRPr lang="en-US" sz="1400">
                        <a:effectLst/>
                        <a:latin typeface="Calibri" panose="020F0502020204030204" pitchFamily="34" charset="0"/>
                        <a:ea typeface="Calibri" panose="020F0502020204030204" pitchFamily="34" charset="0"/>
                      </a:endParaRPr>
                    </a:p>
                  </a:txBody>
                  <a:tcPr marL="7620" marR="7620" marT="7620"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504511629"/>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51</a:t>
                      </a:r>
                      <a:endParaRPr lang="en-US" sz="1400">
                        <a:effectLst/>
                        <a:latin typeface="Calibri" panose="020F0502020204030204" pitchFamily="34" charset="0"/>
                        <a:ea typeface="Calibri" panose="020F0502020204030204" pitchFamily="34" charset="0"/>
                      </a:endParaRPr>
                    </a:p>
                  </a:txBody>
                  <a:tcPr marL="7620" marR="7620" marT="7620"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חדש 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4179906530"/>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56</a:t>
                      </a:r>
                      <a:endParaRPr lang="en-US" sz="1400">
                        <a:effectLst/>
                        <a:latin typeface="Calibri" panose="020F0502020204030204" pitchFamily="34" charset="0"/>
                        <a:ea typeface="Calibri" panose="020F0502020204030204" pitchFamily="34" charset="0"/>
                      </a:endParaRPr>
                    </a:p>
                  </a:txBody>
                  <a:tcPr marL="7620" marR="7620" marT="7620"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הסדר 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97045791"/>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57</a:t>
                      </a:r>
                      <a:endParaRPr lang="en-US" sz="1400">
                        <a:effectLst/>
                        <a:latin typeface="Calibri" panose="020F0502020204030204" pitchFamily="34" charset="0"/>
                        <a:ea typeface="Calibri" panose="020F0502020204030204" pitchFamily="34" charset="0"/>
                      </a:endParaRPr>
                    </a:p>
                  </a:txBody>
                  <a:tcPr marL="7620" marR="7620" marT="7620"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מתבטל הסדר</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2301977757"/>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58</a:t>
                      </a:r>
                      <a:endParaRPr lang="en-US" sz="1400">
                        <a:effectLst/>
                        <a:latin typeface="Calibri" panose="020F0502020204030204" pitchFamily="34" charset="0"/>
                        <a:ea typeface="Calibri" panose="020F0502020204030204" pitchFamily="34" charset="0"/>
                      </a:endParaRPr>
                    </a:p>
                  </a:txBody>
                  <a:tcPr marL="7620" marR="7620" marT="7620"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גוש בשטח לא מוסדר - 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1624472158"/>
                  </a:ext>
                </a:extLst>
              </a:tr>
            </a:tbl>
          </a:graphicData>
        </a:graphic>
      </p:graphicFrame>
      <p:graphicFrame>
        <p:nvGraphicFramePr>
          <p:cNvPr id="10" name="טבלה 9"/>
          <p:cNvGraphicFramePr>
            <a:graphicFrameLocks noGrp="1"/>
          </p:cNvGraphicFramePr>
          <p:nvPr>
            <p:extLst>
              <p:ext uri="{D42A27DB-BD31-4B8C-83A1-F6EECF244321}">
                <p14:modId xmlns:p14="http://schemas.microsoft.com/office/powerpoint/2010/main" val="24528583"/>
              </p:ext>
            </p:extLst>
          </p:nvPr>
        </p:nvGraphicFramePr>
        <p:xfrm>
          <a:off x="571501" y="1320538"/>
          <a:ext cx="6142432" cy="2430000"/>
        </p:xfrm>
        <a:graphic>
          <a:graphicData uri="http://schemas.openxmlformats.org/drawingml/2006/table">
            <a:tbl>
              <a:tblPr rtl="1" firstRow="1" firstCol="1" bandRow="1">
                <a:tableStyleId>{22838BEF-8BB2-4498-84A7-C5851F593DF1}</a:tableStyleId>
              </a:tblPr>
              <a:tblGrid>
                <a:gridCol w="1496702">
                  <a:extLst>
                    <a:ext uri="{9D8B030D-6E8A-4147-A177-3AD203B41FA5}">
                      <a16:colId xmlns:a16="http://schemas.microsoft.com/office/drawing/2014/main" val="46217848"/>
                    </a:ext>
                  </a:extLst>
                </a:gridCol>
                <a:gridCol w="1288827">
                  <a:extLst>
                    <a:ext uri="{9D8B030D-6E8A-4147-A177-3AD203B41FA5}">
                      <a16:colId xmlns:a16="http://schemas.microsoft.com/office/drawing/2014/main" val="552639814"/>
                    </a:ext>
                  </a:extLst>
                </a:gridCol>
                <a:gridCol w="1058574">
                  <a:extLst>
                    <a:ext uri="{9D8B030D-6E8A-4147-A177-3AD203B41FA5}">
                      <a16:colId xmlns:a16="http://schemas.microsoft.com/office/drawing/2014/main" val="1167609383"/>
                    </a:ext>
                  </a:extLst>
                </a:gridCol>
                <a:gridCol w="2298329">
                  <a:extLst>
                    <a:ext uri="{9D8B030D-6E8A-4147-A177-3AD203B41FA5}">
                      <a16:colId xmlns:a16="http://schemas.microsoft.com/office/drawing/2014/main" val="1819933577"/>
                    </a:ext>
                  </a:extLst>
                </a:gridCol>
              </a:tblGrid>
              <a:tr h="270000">
                <a:tc gridSpan="4">
                  <a:txBody>
                    <a:bodyPr/>
                    <a:lstStyle/>
                    <a:p>
                      <a:pPr algn="ctr" rtl="1">
                        <a:spcAft>
                          <a:spcPts val="0"/>
                        </a:spcAft>
                      </a:pPr>
                      <a:r>
                        <a:rPr lang="he-IL" sz="1400" dirty="0" smtClean="0">
                          <a:solidFill>
                            <a:schemeClr val="tx1"/>
                          </a:solidFill>
                          <a:effectLst/>
                          <a:cs typeface="+mn-cs"/>
                        </a:rPr>
                        <a:t>בנק"ל מודרני</a:t>
                      </a:r>
                      <a:endParaRPr lang="en-US" sz="140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hMerge="1">
                  <a:txBody>
                    <a:bodyPr/>
                    <a:lstStyle/>
                    <a:p>
                      <a:pPr algn="r" rtl="1">
                        <a:spcAft>
                          <a:spcPts val="0"/>
                        </a:spcAft>
                      </a:pPr>
                      <a:endParaRPr lang="en-US" sz="1600" dirty="0">
                        <a:effectLst/>
                        <a:latin typeface="Calibri" panose="020F0502020204030204" pitchFamily="34" charset="0"/>
                        <a:ea typeface="Calibri" panose="020F0502020204030204" pitchFamily="34" charset="0"/>
                      </a:endParaRPr>
                    </a:p>
                  </a:txBody>
                  <a:tcPr marL="68580" marR="68580" marT="0" marB="0" anchor="b"/>
                </a:tc>
                <a:tc hMerge="1">
                  <a:txBody>
                    <a:bodyPr/>
                    <a:lstStyle/>
                    <a:p>
                      <a:pPr algn="r" rtl="1">
                        <a:spcAft>
                          <a:spcPts val="0"/>
                        </a:spcAft>
                      </a:pPr>
                      <a:endParaRPr lang="en-US" sz="1600" dirty="0">
                        <a:effectLst/>
                        <a:latin typeface="Calibri" panose="020F0502020204030204" pitchFamily="34" charset="0"/>
                        <a:ea typeface="Calibri" panose="020F0502020204030204" pitchFamily="34" charset="0"/>
                      </a:endParaRPr>
                    </a:p>
                  </a:txBody>
                  <a:tcPr marL="68580" marR="68580" marT="0" marB="0" anchor="b"/>
                </a:tc>
                <a:tc hMerge="1">
                  <a:txBody>
                    <a:bodyPr/>
                    <a:lstStyle/>
                    <a:p>
                      <a:pPr algn="r" rtl="1">
                        <a:spcAft>
                          <a:spcPts val="0"/>
                        </a:spcAft>
                      </a:pPr>
                      <a:endParaRPr lang="en-US" sz="16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750643690"/>
                  </a:ext>
                </a:extLst>
              </a:tr>
              <a:tr h="270000">
                <a:tc>
                  <a:txBody>
                    <a:bodyPr/>
                    <a:lstStyle/>
                    <a:p>
                      <a:pPr algn="r" rtl="1">
                        <a:spcAft>
                          <a:spcPts val="0"/>
                        </a:spcAft>
                      </a:pPr>
                      <a:r>
                        <a:rPr lang="he-IL" sz="1400" b="0" dirty="0" smtClean="0">
                          <a:solidFill>
                            <a:schemeClr val="tx1"/>
                          </a:solidFill>
                          <a:effectLst/>
                          <a:cs typeface="+mn-cs"/>
                        </a:rPr>
                        <a:t>קוד סוג מקרקעין</a:t>
                      </a:r>
                      <a:endParaRPr lang="en-US" sz="1400" b="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a:txBody>
                    <a:bodyPr/>
                    <a:lstStyle/>
                    <a:p>
                      <a:pPr algn="r" rtl="1">
                        <a:spcAft>
                          <a:spcPts val="0"/>
                        </a:spcAft>
                      </a:pPr>
                      <a:r>
                        <a:rPr lang="he-IL" sz="1400" dirty="0" smtClean="0">
                          <a:solidFill>
                            <a:schemeClr val="tx1"/>
                          </a:solidFill>
                          <a:effectLst/>
                          <a:cs typeface="+mn-cs"/>
                        </a:rPr>
                        <a:t>סוג מקרקעין</a:t>
                      </a:r>
                      <a:endParaRPr lang="en-US" sz="140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a:txBody>
                    <a:bodyPr/>
                    <a:lstStyle/>
                    <a:p>
                      <a:pPr algn="r" rtl="1">
                        <a:spcAft>
                          <a:spcPts val="0"/>
                        </a:spcAft>
                      </a:pPr>
                      <a:r>
                        <a:rPr lang="he-IL" sz="1400" dirty="0" smtClean="0">
                          <a:solidFill>
                            <a:schemeClr val="tx1"/>
                          </a:solidFill>
                          <a:effectLst/>
                          <a:cs typeface="+mn-cs"/>
                        </a:rPr>
                        <a:t>קוד סטטוס</a:t>
                      </a:r>
                      <a:endParaRPr lang="en-US" sz="140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tc>
                  <a:txBody>
                    <a:bodyPr/>
                    <a:lstStyle/>
                    <a:p>
                      <a:pPr algn="r" rtl="1">
                        <a:spcAft>
                          <a:spcPts val="0"/>
                        </a:spcAft>
                      </a:pPr>
                      <a:r>
                        <a:rPr lang="he-IL" sz="1400" dirty="0" smtClean="0">
                          <a:solidFill>
                            <a:schemeClr val="tx1"/>
                          </a:solidFill>
                          <a:effectLst/>
                          <a:cs typeface="+mn-cs"/>
                        </a:rPr>
                        <a:t>סטטוס</a:t>
                      </a:r>
                      <a:endParaRPr lang="en-US" sz="1400" dirty="0">
                        <a:solidFill>
                          <a:schemeClr val="tx1"/>
                        </a:solidFill>
                        <a:effectLst/>
                        <a:latin typeface="Calibri" panose="020F0502020204030204" pitchFamily="34" charset="0"/>
                        <a:ea typeface="Calibri" panose="020F0502020204030204" pitchFamily="34" charset="0"/>
                        <a:cs typeface="+mn-cs"/>
                      </a:endParaRPr>
                    </a:p>
                  </a:txBody>
                  <a:tcPr marL="68580" marR="68580" marT="0" marB="0" anchor="b">
                    <a:solidFill>
                      <a:schemeClr val="bg1">
                        <a:lumMod val="95000"/>
                      </a:schemeClr>
                    </a:solidFill>
                  </a:tcPr>
                </a:tc>
                <a:extLst>
                  <a:ext uri="{0D108BD9-81ED-4DB2-BD59-A6C34878D82A}">
                    <a16:rowId xmlns:a16="http://schemas.microsoft.com/office/drawing/2014/main" val="4191420610"/>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smtClean="0">
                          <a:solidFill>
                            <a:srgbClr val="1F497D"/>
                          </a:solidFill>
                          <a:effectLst/>
                          <a:latin typeface="Calibri" panose="020F0502020204030204" pitchFamily="34" charset="0"/>
                          <a:ea typeface="Calibri" panose="020F0502020204030204" pitchFamily="34" charset="0"/>
                          <a:cs typeface="Arial" panose="020B0604020202020204" pitchFamily="34" charset="0"/>
                        </a:rPr>
                        <a:t>41</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מוסדר 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504511629"/>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smtClean="0">
                          <a:solidFill>
                            <a:srgbClr val="1F497D"/>
                          </a:solidFill>
                          <a:effectLst/>
                          <a:latin typeface="Calibri" panose="020F0502020204030204" pitchFamily="34" charset="0"/>
                          <a:ea typeface="Calibri" panose="020F0502020204030204" pitchFamily="34" charset="0"/>
                          <a:cs typeface="+mn-cs"/>
                        </a:rPr>
                        <a:t>41</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מוסדר 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4179906530"/>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smtClean="0">
                          <a:solidFill>
                            <a:srgbClr val="1F497D"/>
                          </a:solidFill>
                          <a:effectLst/>
                          <a:latin typeface="Calibri" panose="020F0502020204030204" pitchFamily="34" charset="0"/>
                          <a:ea typeface="Calibri" panose="020F0502020204030204" pitchFamily="34" charset="0"/>
                          <a:cs typeface="+mn-cs"/>
                        </a:rPr>
                        <a:t>41</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מוסדר 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97045791"/>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42</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בהסדר 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2301977757"/>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45</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רישום בשטח לא מוסדר מבוטל</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1624472158"/>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43</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הסדר בהקפאה 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2410006806"/>
                  </a:ext>
                </a:extLst>
              </a:tr>
              <a:tr h="270000">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מבוטל</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a:solidFill>
                            <a:srgbClr val="1F497D"/>
                          </a:solidFill>
                          <a:effectLst/>
                          <a:latin typeface="Calibri" panose="020F0502020204030204" pitchFamily="34" charset="0"/>
                          <a:ea typeface="Calibri" panose="020F0502020204030204" pitchFamily="34" charset="0"/>
                          <a:cs typeface="Arial" panose="020B0604020202020204" pitchFamily="34" charset="0"/>
                        </a:rPr>
                        <a:t>44</a:t>
                      </a:r>
                      <a:endParaRPr lang="en-US" sz="140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tc>
                  <a:txBody>
                    <a:bodyPr/>
                    <a:lstStyle/>
                    <a:p>
                      <a:pPr algn="r" rtl="1">
                        <a:spcAft>
                          <a:spcPts val="0"/>
                        </a:spcAft>
                      </a:pPr>
                      <a:r>
                        <a:rPr lang="he-IL" sz="14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רישום ראשון מבוטל </a:t>
                      </a:r>
                      <a:r>
                        <a:rPr lang="he-IL" sz="1400" baseline="30000" dirty="0">
                          <a:solidFill>
                            <a:srgbClr val="1F497D"/>
                          </a:solidFill>
                          <a:effectLst/>
                          <a:latin typeface="Calibri" panose="020F0502020204030204" pitchFamily="34"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endParaRPr>
                    </a:p>
                  </a:txBody>
                  <a:tcPr marL="68580" marR="68580" marT="9525" marB="0" anchor="b">
                    <a:solidFill>
                      <a:srgbClr val="FFF2CC"/>
                    </a:solidFill>
                  </a:tcPr>
                </a:tc>
                <a:extLst>
                  <a:ext uri="{0D108BD9-81ED-4DB2-BD59-A6C34878D82A}">
                    <a16:rowId xmlns:a16="http://schemas.microsoft.com/office/drawing/2014/main" val="3187689610"/>
                  </a:ext>
                </a:extLst>
              </a:tr>
            </a:tbl>
          </a:graphicData>
        </a:graphic>
      </p:graphicFrame>
      <p:cxnSp>
        <p:nvCxnSpPr>
          <p:cNvPr id="11" name="מחבר חץ ישר 10"/>
          <p:cNvCxnSpPr/>
          <p:nvPr/>
        </p:nvCxnSpPr>
        <p:spPr>
          <a:xfrm flipH="1">
            <a:off x="6713931" y="202553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flipH="1">
            <a:off x="6713931" y="2270298"/>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p:cNvCxnSpPr/>
          <p:nvPr/>
        </p:nvCxnSpPr>
        <p:spPr>
          <a:xfrm flipH="1">
            <a:off x="6713931" y="2528917"/>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flipH="1">
            <a:off x="6713931" y="277368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H="1">
            <a:off x="6713931" y="3069244"/>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95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CC8760F-EA9E-47A2-A93F-1EAD44E763EE}"/>
              </a:ext>
            </a:extLst>
          </p:cNvPr>
          <p:cNvSpPr txBox="1">
            <a:spLocks/>
          </p:cNvSpPr>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טבלת ספר הגושים הארגונית –</a:t>
            </a:r>
            <a:r>
              <a:rPr kumimoji="0" lang="LID8192"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gush</a:t>
            </a:r>
            <a:r>
              <a:rPr kumimoji="0" lang="en-US"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_</a:t>
            </a:r>
            <a:r>
              <a:rPr kumimoji="0" lang="en-US" sz="3600" b="1" i="0" u="none" strike="noStrike" kern="1200" cap="none" spc="0" normalizeH="0" baseline="0" noProof="0" dirty="0" err="1" smtClean="0">
                <a:ln>
                  <a:noFill/>
                </a:ln>
                <a:solidFill>
                  <a:srgbClr val="002060"/>
                </a:solidFill>
                <a:effectLst/>
                <a:uLnTx/>
                <a:uFillTx/>
                <a:latin typeface="Calibri" panose="020F0502020204030204" pitchFamily="34" charset="0"/>
                <a:ea typeface="+mj-ea"/>
                <a:cs typeface="Calibri" panose="020F0502020204030204" pitchFamily="34" charset="0"/>
              </a:rPr>
              <a:t>shuma</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graphicFrame>
        <p:nvGraphicFramePr>
          <p:cNvPr id="8" name="טבלה 7"/>
          <p:cNvGraphicFramePr>
            <a:graphicFrameLocks noGrp="1"/>
          </p:cNvGraphicFramePr>
          <p:nvPr>
            <p:extLst>
              <p:ext uri="{D42A27DB-BD31-4B8C-83A1-F6EECF244321}">
                <p14:modId xmlns:p14="http://schemas.microsoft.com/office/powerpoint/2010/main" val="3903812827"/>
              </p:ext>
            </p:extLst>
          </p:nvPr>
        </p:nvGraphicFramePr>
        <p:xfrm>
          <a:off x="1179068" y="971969"/>
          <a:ext cx="9828001" cy="5141395"/>
        </p:xfrm>
        <a:graphic>
          <a:graphicData uri="http://schemas.openxmlformats.org/drawingml/2006/table">
            <a:tbl>
              <a:tblPr rtl="1">
                <a:tableStyleId>{BDBED569-4797-4DF1-A0F4-6AAB3CD982D8}</a:tableStyleId>
              </a:tblPr>
              <a:tblGrid>
                <a:gridCol w="2586317">
                  <a:extLst>
                    <a:ext uri="{9D8B030D-6E8A-4147-A177-3AD203B41FA5}">
                      <a16:colId xmlns:a16="http://schemas.microsoft.com/office/drawing/2014/main" val="470070975"/>
                    </a:ext>
                  </a:extLst>
                </a:gridCol>
                <a:gridCol w="2041828">
                  <a:extLst>
                    <a:ext uri="{9D8B030D-6E8A-4147-A177-3AD203B41FA5}">
                      <a16:colId xmlns:a16="http://schemas.microsoft.com/office/drawing/2014/main" val="626239649"/>
                    </a:ext>
                  </a:extLst>
                </a:gridCol>
                <a:gridCol w="3158028">
                  <a:extLst>
                    <a:ext uri="{9D8B030D-6E8A-4147-A177-3AD203B41FA5}">
                      <a16:colId xmlns:a16="http://schemas.microsoft.com/office/drawing/2014/main" val="1248752082"/>
                    </a:ext>
                  </a:extLst>
                </a:gridCol>
                <a:gridCol w="2041828">
                  <a:extLst>
                    <a:ext uri="{9D8B030D-6E8A-4147-A177-3AD203B41FA5}">
                      <a16:colId xmlns:a16="http://schemas.microsoft.com/office/drawing/2014/main" val="4035399686"/>
                    </a:ext>
                  </a:extLst>
                </a:gridCol>
              </a:tblGrid>
              <a:tr h="302435">
                <a:tc>
                  <a:txBody>
                    <a:bodyPr/>
                    <a:lstStyle/>
                    <a:p>
                      <a:pPr algn="ctr" rtl="1" fontAlgn="b"/>
                      <a:r>
                        <a:rPr lang="he-IL" sz="1600" b="1" u="none" strike="noStrike" dirty="0">
                          <a:effectLst/>
                        </a:rPr>
                        <a:t>שם השדה</a:t>
                      </a:r>
                      <a:endParaRPr lang="he-IL"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סוג משתנה</a:t>
                      </a:r>
                      <a:endParaRPr lang="he-IL"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כינוי </a:t>
                      </a:r>
                      <a:r>
                        <a:rPr lang="en-US" sz="1600" b="1" u="none" strike="noStrike" dirty="0" smtClean="0">
                          <a:effectLst/>
                        </a:rPr>
                        <a:t>alias)</a:t>
                      </a:r>
                      <a:r>
                        <a:rPr lang="he-IL" sz="1600" b="1" u="none" strike="noStrike" dirty="0" smtClean="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tc>
                  <a:txBody>
                    <a:bodyPr/>
                    <a:lstStyle/>
                    <a:p>
                      <a:pPr algn="ctr" rtl="1" fontAlgn="b"/>
                      <a:r>
                        <a:rPr lang="he-IL" sz="1600" b="1" u="none" strike="noStrike" dirty="0">
                          <a:effectLst/>
                        </a:rPr>
                        <a:t>האם קיים </a:t>
                      </a:r>
                      <a:r>
                        <a:rPr lang="en-US" sz="1600" b="1" u="none" strike="noStrike" dirty="0" smtClean="0">
                          <a:effectLst/>
                        </a:rPr>
                        <a:t>LUT</a:t>
                      </a:r>
                      <a:r>
                        <a:rPr lang="he-IL" sz="1600" b="1" u="none" strike="noStrike" dirty="0" smtClean="0">
                          <a:effectLst/>
                        </a:rPr>
                        <a:t> ?</a:t>
                      </a:r>
                      <a:endParaRPr lang="en-US" sz="1600" b="1" i="0" u="none" strike="noStrike" dirty="0">
                        <a:solidFill>
                          <a:srgbClr val="000000"/>
                        </a:solidFill>
                        <a:effectLst/>
                        <a:latin typeface="Calibri" panose="020F0502020204030204" pitchFamily="34" charset="0"/>
                      </a:endParaRPr>
                    </a:p>
                  </a:txBody>
                  <a:tcPr marL="7620" marR="7620" marT="7620" marB="0" anchor="b">
                    <a:lnB w="12700" cap="flat" cmpd="sng" algn="ctr">
                      <a:solidFill>
                        <a:srgbClr val="FF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66129973"/>
                  </a:ext>
                </a:extLst>
              </a:tr>
              <a:tr h="302435">
                <a:tc>
                  <a:txBody>
                    <a:bodyPr/>
                    <a:lstStyle/>
                    <a:p>
                      <a:pPr algn="l" rtl="0" fontAlgn="b"/>
                      <a:r>
                        <a:rPr lang="en-US" sz="1600" b="1" u="none" strike="noStrike" dirty="0" smtClean="0">
                          <a:effectLst/>
                        </a:rPr>
                        <a:t>GUSH_SHUMA_ID</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a:effectLst/>
                        </a:rPr>
                        <a:t>integer</a:t>
                      </a:r>
                      <a:endParaRPr lang="en-US"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מזהה גוש ייחודי</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468882"/>
                  </a:ext>
                </a:extLst>
              </a:tr>
              <a:tr h="302435">
                <a:tc>
                  <a:txBody>
                    <a:bodyPr/>
                    <a:lstStyle/>
                    <a:p>
                      <a:pPr algn="l" rtl="0" fontAlgn="b"/>
                      <a:r>
                        <a:rPr lang="en-US" sz="1600" b="1" u="none" strike="noStrike" dirty="0">
                          <a:effectLst/>
                        </a:rPr>
                        <a:t>GUSH_NUM</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גוש</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71514342"/>
                  </a:ext>
                </a:extLst>
              </a:tr>
              <a:tr h="302435">
                <a:tc>
                  <a:txBody>
                    <a:bodyPr/>
                    <a:lstStyle/>
                    <a:p>
                      <a:pPr algn="l" rtl="0" fontAlgn="b"/>
                      <a:r>
                        <a:rPr lang="en-US" sz="1600" b="1" u="none" strike="noStrike" dirty="0">
                          <a:effectLst/>
                        </a:rPr>
                        <a:t>GUSH_SUFFIX</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a:effectLst/>
                        </a:rPr>
                        <a:t>מספר תת גוש</a:t>
                      </a:r>
                      <a:endParaRPr lang="he-IL" sz="1600" b="1" i="0" u="none" strike="noStrike">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6308141"/>
                  </a:ext>
                </a:extLst>
              </a:tr>
              <a:tr h="302435">
                <a:tc>
                  <a:txBody>
                    <a:bodyPr/>
                    <a:lstStyle/>
                    <a:p>
                      <a:pPr algn="l" rtl="0" fontAlgn="b"/>
                      <a:r>
                        <a:rPr lang="en-US" sz="1600" b="0" u="none" strike="noStrike" dirty="0">
                          <a:effectLst/>
                        </a:rPr>
                        <a:t>STATUS</a:t>
                      </a:r>
                      <a:endParaRPr lang="en-US"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ctr" rtl="0" fontAlgn="b"/>
                      <a:r>
                        <a:rPr lang="en-US" sz="1600" b="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rtl="1" fontAlgn="b"/>
                      <a:r>
                        <a:rPr lang="he-IL" sz="1600" b="0" u="none" strike="noStrike" dirty="0">
                          <a:effectLst/>
                        </a:rPr>
                        <a:t>סטטוס הגוש</a:t>
                      </a:r>
                      <a:endParaRPr lang="he-IL"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extLst>
                  <a:ext uri="{0D108BD9-81ED-4DB2-BD59-A6C34878D82A}">
                    <a16:rowId xmlns:a16="http://schemas.microsoft.com/office/drawing/2014/main" val="3993755215"/>
                  </a:ext>
                </a:extLst>
              </a:tr>
              <a:tr h="302435">
                <a:tc>
                  <a:txBody>
                    <a:bodyPr/>
                    <a:lstStyle/>
                    <a:p>
                      <a:pPr algn="l" rtl="0" fontAlgn="b"/>
                      <a:r>
                        <a:rPr lang="en-US" sz="1600" b="1" u="none" strike="noStrike" dirty="0">
                          <a:effectLst/>
                        </a:rPr>
                        <a:t>LOCALITY_ID</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קוד ישוב</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69540853"/>
                  </a:ext>
                </a:extLst>
              </a:tr>
              <a:tr h="302435">
                <a:tc>
                  <a:txBody>
                    <a:bodyPr/>
                    <a:lstStyle/>
                    <a:p>
                      <a:pPr algn="l" rtl="0" fontAlgn="b"/>
                      <a:r>
                        <a:rPr lang="en-US" sz="1600" b="1" u="none" strike="noStrike" dirty="0">
                          <a:effectLst/>
                        </a:rPr>
                        <a:t>REG_MUN_ID</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קוד מחוז</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71771250"/>
                  </a:ext>
                </a:extLst>
              </a:tr>
              <a:tr h="302435">
                <a:tc>
                  <a:txBody>
                    <a:bodyPr/>
                    <a:lstStyle/>
                    <a:p>
                      <a:pPr algn="l" rtl="0" fontAlgn="b"/>
                      <a:r>
                        <a:rPr lang="en-US" sz="1600" b="0" u="none" strike="noStrike" dirty="0" smtClean="0">
                          <a:effectLst/>
                        </a:rPr>
                        <a:t>LOCALITY_OLD_ID</a:t>
                      </a:r>
                      <a:endParaRPr lang="en-US"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FF0000"/>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extLst>
                  <a:ext uri="{0D108BD9-81ED-4DB2-BD59-A6C34878D82A}">
                    <a16:rowId xmlns:a16="http://schemas.microsoft.com/office/drawing/2014/main" val="43910696"/>
                  </a:ext>
                </a:extLst>
              </a:tr>
              <a:tr h="302435">
                <a:tc>
                  <a:txBody>
                    <a:bodyPr/>
                    <a:lstStyle/>
                    <a:p>
                      <a:pPr algn="l" rtl="0" fontAlgn="b"/>
                      <a:r>
                        <a:rPr lang="en-US" sz="1600" b="0" u="none" strike="noStrike" dirty="0" smtClean="0">
                          <a:effectLst/>
                        </a:rPr>
                        <a:t>BOOK</a:t>
                      </a:r>
                      <a:r>
                        <a:rPr lang="he-IL" sz="1600" b="0" u="none" strike="noStrike" dirty="0" smtClean="0">
                          <a:effectLst/>
                        </a:rPr>
                        <a:t>_</a:t>
                      </a:r>
                      <a:r>
                        <a:rPr lang="en-US" sz="1600" b="0" u="none" strike="noStrike" dirty="0" smtClean="0">
                          <a:effectLst/>
                        </a:rPr>
                        <a:t>COUNTY</a:t>
                      </a:r>
                      <a:endParaRPr lang="en-US"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ctr" rtl="0" fontAlgn="b"/>
                      <a:r>
                        <a:rPr lang="en-US" sz="1600" u="none" strike="noStrike" dirty="0" smtClean="0">
                          <a:effectLst/>
                        </a:rPr>
                        <a:t>string</a:t>
                      </a:r>
                      <a:endParaRPr lang="en-US" sz="16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6666FF"/>
                      </a:solidFill>
                      <a:prstDash val="solid"/>
                      <a:round/>
                      <a:headEnd type="none" w="med" len="med"/>
                      <a:tailEnd type="none" w="med" len="med"/>
                    </a:lnL>
                    <a:lnR w="12700" cap="flat" cmpd="sng" algn="ctr">
                      <a:solidFill>
                        <a:srgbClr val="6666FF"/>
                      </a:solidFill>
                      <a:prstDash val="solid"/>
                      <a:round/>
                      <a:headEnd type="none" w="med" len="med"/>
                      <a:tailEnd type="none" w="med" len="med"/>
                    </a:lnR>
                    <a:lnT w="12700" cap="flat" cmpd="sng" algn="ctr">
                      <a:solidFill>
                        <a:srgbClr val="6666FF"/>
                      </a:solidFill>
                      <a:prstDash val="solid"/>
                      <a:round/>
                      <a:headEnd type="none" w="med" len="med"/>
                      <a:tailEnd type="none" w="med" len="med"/>
                    </a:lnT>
                    <a:lnB w="12700" cap="flat" cmpd="sng" algn="ctr">
                      <a:solidFill>
                        <a:srgbClr val="6666FF"/>
                      </a:solidFill>
                      <a:prstDash val="solid"/>
                      <a:round/>
                      <a:headEnd type="none" w="med" len="med"/>
                      <a:tailEnd type="none" w="med" len="med"/>
                    </a:lnB>
                    <a:solidFill>
                      <a:schemeClr val="bg1"/>
                    </a:solidFill>
                  </a:tcPr>
                </a:tc>
                <a:extLst>
                  <a:ext uri="{0D108BD9-81ED-4DB2-BD59-A6C34878D82A}">
                    <a16:rowId xmlns:a16="http://schemas.microsoft.com/office/drawing/2014/main" val="351840031"/>
                  </a:ext>
                </a:extLst>
              </a:tr>
              <a:tr h="302435">
                <a:tc>
                  <a:txBody>
                    <a:bodyPr/>
                    <a:lstStyle/>
                    <a:p>
                      <a:pPr algn="l" rtl="0" fontAlgn="b"/>
                      <a:r>
                        <a:rPr lang="en-US" sz="1600" u="none" strike="noStrike" dirty="0" smtClean="0">
                          <a:effectLst/>
                        </a:rPr>
                        <a:t>BOOK</a:t>
                      </a:r>
                      <a:r>
                        <a:rPr lang="he-IL" sz="1600" u="none" strike="noStrike" dirty="0" smtClean="0">
                          <a:effectLst/>
                        </a:rPr>
                        <a:t>_</a:t>
                      </a:r>
                      <a:r>
                        <a:rPr lang="en-US" sz="1600" u="none" strike="noStrike" dirty="0" smtClean="0">
                          <a:effectLst/>
                        </a:rPr>
                        <a:t>COMMENT</a:t>
                      </a:r>
                      <a:endParaRPr lang="en-US"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6666FF"/>
                      </a:solidFill>
                      <a:prstDash val="solid"/>
                      <a:round/>
                      <a:headEnd type="none" w="med" len="med"/>
                      <a:tailEnd type="none" w="med" len="med"/>
                    </a:lnT>
                    <a:solidFill>
                      <a:schemeClr val="bg1"/>
                    </a:solidFill>
                  </a:tcPr>
                </a:tc>
                <a:tc>
                  <a:txBody>
                    <a:bodyPr/>
                    <a:lstStyle/>
                    <a:p>
                      <a:pPr algn="ctr" rtl="0" fontAlgn="b"/>
                      <a:r>
                        <a:rPr lang="en-US" sz="1600" u="none" strike="noStrike" dirty="0">
                          <a:effectLst/>
                        </a:rPr>
                        <a:t>string</a:t>
                      </a:r>
                      <a:endParaRPr lang="en-US"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6666FF"/>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6666FF"/>
                      </a:solidFill>
                      <a:prstDash val="solid"/>
                      <a:round/>
                      <a:headEnd type="none" w="med" len="med"/>
                      <a:tailEnd type="none" w="med" len="med"/>
                    </a:lnT>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rgbClr val="6666FF"/>
                      </a:solidFill>
                      <a:prstDash val="solid"/>
                      <a:round/>
                      <a:headEnd type="none" w="med" len="med"/>
                      <a:tailEnd type="none" w="med" len="med"/>
                    </a:lnT>
                    <a:solidFill>
                      <a:schemeClr val="bg1"/>
                    </a:solidFill>
                  </a:tcPr>
                </a:tc>
                <a:extLst>
                  <a:ext uri="{0D108BD9-81ED-4DB2-BD59-A6C34878D82A}">
                    <a16:rowId xmlns:a16="http://schemas.microsoft.com/office/drawing/2014/main" val="1275515833"/>
                  </a:ext>
                </a:extLst>
              </a:tr>
              <a:tr h="302435">
                <a:tc>
                  <a:txBody>
                    <a:bodyPr/>
                    <a:lstStyle/>
                    <a:p>
                      <a:pPr algn="l" rtl="0" fontAlgn="b"/>
                      <a:r>
                        <a:rPr lang="en-US" sz="1600" u="none" strike="noStrike" dirty="0">
                          <a:effectLst/>
                        </a:rPr>
                        <a:t>SYS_DATE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993593874"/>
                  </a:ext>
                </a:extLst>
              </a:tr>
              <a:tr h="302435">
                <a:tc>
                  <a:txBody>
                    <a:bodyPr/>
                    <a:lstStyle/>
                    <a:p>
                      <a:pPr algn="l" rtl="0" fontAlgn="b"/>
                      <a:r>
                        <a:rPr lang="en-US" sz="1600" u="none" strike="noStrike" dirty="0">
                          <a:effectLst/>
                        </a:rPr>
                        <a:t>MIN_EW</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579439505"/>
                  </a:ext>
                </a:extLst>
              </a:tr>
              <a:tr h="302435">
                <a:tc>
                  <a:txBody>
                    <a:bodyPr/>
                    <a:lstStyle/>
                    <a:p>
                      <a:pPr algn="l" rtl="0" fontAlgn="b"/>
                      <a:r>
                        <a:rPr lang="en-US" sz="1600" u="none" strike="noStrike" dirty="0">
                          <a:effectLst/>
                        </a:rPr>
                        <a:t>MIN_NS</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419059463"/>
                  </a:ext>
                </a:extLst>
              </a:tr>
              <a:tr h="302435">
                <a:tc>
                  <a:txBody>
                    <a:bodyPr/>
                    <a:lstStyle/>
                    <a:p>
                      <a:pPr algn="l" rtl="0" fontAlgn="b"/>
                      <a:r>
                        <a:rPr lang="en-US" sz="1600" u="none" strike="noStrike" dirty="0">
                          <a:effectLst/>
                        </a:rPr>
                        <a:t>MAX_EW</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a:effectLst/>
                        </a:rPr>
                        <a:t>double</a:t>
                      </a:r>
                      <a:endParaRPr lang="en-US"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a:effectLst/>
                        </a:rPr>
                        <a:t>לא רלוונטי</a:t>
                      </a:r>
                      <a:endParaRPr lang="he-IL" sz="1600" b="0" i="0" u="none" strike="noStrike">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760080245"/>
                  </a:ext>
                </a:extLst>
              </a:tr>
              <a:tr h="302435">
                <a:tc>
                  <a:txBody>
                    <a:bodyPr/>
                    <a:lstStyle/>
                    <a:p>
                      <a:pPr algn="l" rtl="0" fontAlgn="b"/>
                      <a:r>
                        <a:rPr lang="en-US" sz="1600" u="none" strike="noStrike" dirty="0">
                          <a:effectLst/>
                        </a:rPr>
                        <a:t>MAX_NS</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u="none" strike="noStrike" dirty="0">
                          <a:effectLst/>
                        </a:rPr>
                        <a:t>double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r>
                        <a:rPr lang="he-IL" sz="1600" u="none" strike="noStrike" dirty="0">
                          <a:effectLst/>
                        </a:rPr>
                        <a:t>לא רלוונטי</a:t>
                      </a:r>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62626434"/>
                  </a:ext>
                </a:extLst>
              </a:tr>
              <a:tr h="302435">
                <a:tc>
                  <a:txBody>
                    <a:bodyPr/>
                    <a:lstStyle/>
                    <a:p>
                      <a:pPr marL="0" algn="l" defTabSz="914400" rtl="0" eaLnBrk="1" fontAlgn="b" latinLnBrk="0" hangingPunct="1"/>
                      <a:r>
                        <a:rPr lang="en-US" sz="1600" u="none" strike="noStrike" kern="1200" dirty="0" smtClean="0">
                          <a:solidFill>
                            <a:schemeClr val="tx1"/>
                          </a:solidFill>
                          <a:effectLst/>
                          <a:latin typeface="+mn-lt"/>
                          <a:ea typeface="+mn-ea"/>
                          <a:cs typeface="+mn-cs"/>
                        </a:rPr>
                        <a:t>SCALE</a:t>
                      </a:r>
                      <a:endParaRPr lang="en-US" sz="1600" u="none" strike="noStrike" kern="1200" dirty="0">
                        <a:solidFill>
                          <a:schemeClr val="tx1"/>
                        </a:solidFill>
                        <a:effectLst/>
                        <a:latin typeface="+mn-lt"/>
                        <a:ea typeface="+mn-ea"/>
                        <a:cs typeface="+mn-cs"/>
                      </a:endParaRPr>
                    </a:p>
                  </a:txBody>
                  <a:tcPr marL="7620" marR="7620" marT="7620" marB="0" anchor="b">
                    <a:solidFill>
                      <a:schemeClr val="bg1"/>
                    </a:solidFill>
                  </a:tcPr>
                </a:tc>
                <a:tc>
                  <a:txBody>
                    <a:bodyPr/>
                    <a:lstStyle/>
                    <a:p>
                      <a:pPr marL="0" algn="ctr" defTabSz="914400" rtl="1" eaLnBrk="1" fontAlgn="b" latinLnBrk="0" hangingPunct="1"/>
                      <a:endParaRPr lang="en-US" sz="1600" u="none" strike="noStrike" kern="1200" dirty="0">
                        <a:solidFill>
                          <a:schemeClr val="tx1"/>
                        </a:solidFill>
                        <a:effectLst/>
                        <a:latin typeface="+mn-lt"/>
                        <a:ea typeface="+mn-ea"/>
                        <a:cs typeface="+mn-cs"/>
                      </a:endParaRPr>
                    </a:p>
                  </a:txBody>
                  <a:tcPr marL="7620" marR="7620" marT="7620" marB="0" anchor="b">
                    <a:solidFill>
                      <a:schemeClr val="bg1"/>
                    </a:solidFill>
                  </a:tcPr>
                </a:tc>
                <a:tc>
                  <a:txBody>
                    <a:bodyPr/>
                    <a:lstStyle/>
                    <a:p>
                      <a:pPr marL="0" algn="r" defTabSz="914400" rtl="1" eaLnBrk="1" fontAlgn="b" latinLnBrk="0" hangingPunct="1"/>
                      <a:r>
                        <a:rPr lang="he-IL" sz="1600" u="none" strike="noStrike" kern="1200" dirty="0">
                          <a:solidFill>
                            <a:schemeClr val="tx1"/>
                          </a:solidFill>
                          <a:effectLst/>
                          <a:latin typeface="+mn-lt"/>
                          <a:ea typeface="+mn-ea"/>
                          <a:cs typeface="+mn-cs"/>
                        </a:rPr>
                        <a:t>לא רלוונטי</a:t>
                      </a:r>
                    </a:p>
                  </a:txBody>
                  <a:tcPr marL="7620" marR="7620" marT="7620" marB="0" anchor="b">
                    <a:solidFill>
                      <a:schemeClr val="bg1"/>
                    </a:solidFill>
                  </a:tcPr>
                </a:tc>
                <a:tc>
                  <a:txBody>
                    <a:bodyPr/>
                    <a:lstStyle/>
                    <a:p>
                      <a:pPr marL="0" algn="r" defTabSz="914400" rtl="1" eaLnBrk="1" fontAlgn="b" latinLnBrk="0" hangingPunct="1"/>
                      <a:r>
                        <a:rPr lang="he-IL" sz="1600" u="none" strike="noStrike" kern="1200" dirty="0">
                          <a:solidFill>
                            <a:schemeClr val="tx1"/>
                          </a:solidFill>
                          <a:effectLst/>
                          <a:latin typeface="+mn-lt"/>
                          <a:ea typeface="+mn-ea"/>
                          <a:cs typeface="+mn-cs"/>
                        </a:rPr>
                        <a:t>לא רלוונטי</a:t>
                      </a:r>
                    </a:p>
                  </a:txBody>
                  <a:tcPr marL="7620" marR="7620" marT="7620" marB="0" anchor="b">
                    <a:solidFill>
                      <a:schemeClr val="bg1"/>
                    </a:solidFill>
                  </a:tcPr>
                </a:tc>
                <a:extLst>
                  <a:ext uri="{0D108BD9-81ED-4DB2-BD59-A6C34878D82A}">
                    <a16:rowId xmlns:a16="http://schemas.microsoft.com/office/drawing/2014/main" val="1087758536"/>
                  </a:ext>
                </a:extLst>
              </a:tr>
              <a:tr h="302435">
                <a:tc>
                  <a:txBody>
                    <a:bodyPr/>
                    <a:lstStyle/>
                    <a:p>
                      <a:pPr marL="0" algn="l" defTabSz="914400" rtl="0" eaLnBrk="1" fontAlgn="b" latinLnBrk="0" hangingPunct="1"/>
                      <a:r>
                        <a:rPr lang="en-US" sz="1600" u="none" strike="noStrike" kern="1200" dirty="0" smtClean="0">
                          <a:solidFill>
                            <a:schemeClr val="tx1"/>
                          </a:solidFill>
                          <a:effectLst/>
                          <a:latin typeface="+mn-lt"/>
                          <a:ea typeface="+mn-ea"/>
                          <a:cs typeface="+mn-cs"/>
                        </a:rPr>
                        <a:t>IS_GEO</a:t>
                      </a:r>
                      <a:endParaRPr lang="en-US" sz="1600" u="none" strike="noStrike" kern="1200" dirty="0">
                        <a:solidFill>
                          <a:schemeClr val="tx1"/>
                        </a:solidFill>
                        <a:effectLst/>
                        <a:latin typeface="+mn-lt"/>
                        <a:ea typeface="+mn-ea"/>
                        <a:cs typeface="+mn-cs"/>
                      </a:endParaRPr>
                    </a:p>
                  </a:txBody>
                  <a:tcPr marL="7620" marR="7620" marT="7620" marB="0" anchor="b">
                    <a:solidFill>
                      <a:schemeClr val="bg1"/>
                    </a:solidFill>
                  </a:tcPr>
                </a:tc>
                <a:tc>
                  <a:txBody>
                    <a:bodyPr/>
                    <a:lstStyle/>
                    <a:p>
                      <a:pPr marL="0" algn="ctr" defTabSz="914400" rtl="1" eaLnBrk="1" fontAlgn="b" latinLnBrk="0" hangingPunct="1"/>
                      <a:endParaRPr lang="en-US" sz="1600" u="none" strike="noStrike" kern="1200" dirty="0">
                        <a:solidFill>
                          <a:schemeClr val="tx1"/>
                        </a:solidFill>
                        <a:effectLst/>
                        <a:latin typeface="+mn-lt"/>
                        <a:ea typeface="+mn-ea"/>
                        <a:cs typeface="+mn-cs"/>
                      </a:endParaRPr>
                    </a:p>
                  </a:txBody>
                  <a:tcPr marL="7620" marR="7620" marT="7620" marB="0" anchor="b">
                    <a:solidFill>
                      <a:schemeClr val="bg1"/>
                    </a:solidFill>
                  </a:tcPr>
                </a:tc>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he-IL" sz="1600" u="none" strike="noStrike" kern="1200" dirty="0" smtClean="0">
                          <a:solidFill>
                            <a:schemeClr val="tx1"/>
                          </a:solidFill>
                          <a:effectLst/>
                          <a:latin typeface="+mn-lt"/>
                          <a:ea typeface="+mn-ea"/>
                          <a:cs typeface="+mn-cs"/>
                        </a:rPr>
                        <a:t>לא רלוונטי</a:t>
                      </a:r>
                    </a:p>
                  </a:txBody>
                  <a:tcPr marL="7620" marR="7620" marT="7620" marB="0" anchor="b">
                    <a:solidFill>
                      <a:schemeClr val="bg1"/>
                    </a:solidFill>
                  </a:tcPr>
                </a:tc>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he-IL" sz="1600" u="none" strike="noStrike" kern="1200" dirty="0" smtClean="0">
                          <a:solidFill>
                            <a:schemeClr val="tx1"/>
                          </a:solidFill>
                          <a:effectLst/>
                          <a:latin typeface="+mn-lt"/>
                          <a:ea typeface="+mn-ea"/>
                          <a:cs typeface="+mn-cs"/>
                        </a:rPr>
                        <a:t>לא רלוונטי</a:t>
                      </a:r>
                    </a:p>
                  </a:txBody>
                  <a:tcPr marL="7620" marR="7620" marT="7620" marB="0" anchor="b">
                    <a:solidFill>
                      <a:schemeClr val="bg1"/>
                    </a:solidFill>
                  </a:tcPr>
                </a:tc>
                <a:extLst>
                  <a:ext uri="{0D108BD9-81ED-4DB2-BD59-A6C34878D82A}">
                    <a16:rowId xmlns:a16="http://schemas.microsoft.com/office/drawing/2014/main" val="1506869615"/>
                  </a:ext>
                </a:extLst>
              </a:tr>
            </a:tbl>
          </a:graphicData>
        </a:graphic>
      </p:graphicFrame>
    </p:spTree>
    <p:extLst>
      <p:ext uri="{BB962C8B-B14F-4D97-AF65-F5344CB8AC3E}">
        <p14:creationId xmlns:p14="http://schemas.microsoft.com/office/powerpoint/2010/main" val="405546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CC8760F-EA9E-47A2-A93F-1EAD44E763EE}"/>
              </a:ext>
            </a:extLst>
          </p:cNvPr>
          <p:cNvSpPr txBox="1">
            <a:spLocks/>
          </p:cNvSpPr>
          <p:nvPr/>
        </p:nvSpPr>
        <p:spPr>
          <a:xfrm>
            <a:off x="230908" y="589543"/>
            <a:ext cx="11748655"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טבלת מאפיינים של שכבת גושי </a:t>
            </a:r>
            <a:r>
              <a:rPr kumimoji="0" lang="he-IL" sz="3600" b="1" i="0" u="none" strike="noStrike" kern="1200" cap="none" spc="0" normalizeH="0" baseline="0" noProof="0" dirty="0" err="1" smtClean="0">
                <a:ln>
                  <a:noFill/>
                </a:ln>
                <a:solidFill>
                  <a:srgbClr val="002060"/>
                </a:solidFill>
                <a:effectLst/>
                <a:uLnTx/>
                <a:uFillTx/>
                <a:latin typeface="Calibri" panose="020F0502020204030204" pitchFamily="34" charset="0"/>
                <a:ea typeface="+mj-ea"/>
                <a:cs typeface="Calibri" panose="020F0502020204030204" pitchFamily="34" charset="0"/>
              </a:rPr>
              <a:t>שומא</a:t>
            </a: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 – </a:t>
            </a:r>
            <a:r>
              <a:rPr kumimoji="0" lang="LID8192"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gush</a:t>
            </a:r>
            <a:r>
              <a:rPr kumimoji="0" lang="en-US" sz="3600" b="1" i="0" u="none" strike="noStrike" kern="1200" cap="none" spc="0" normalizeH="0" baseline="0" noProof="0" dirty="0" smtClean="0">
                <a:ln>
                  <a:noFill/>
                </a:ln>
                <a:solidFill>
                  <a:srgbClr val="002060"/>
                </a:solidFill>
                <a:effectLst/>
                <a:uLnTx/>
                <a:uFillTx/>
                <a:latin typeface="Calibri" panose="020F0502020204030204" pitchFamily="34" charset="0"/>
                <a:ea typeface="+mj-ea"/>
                <a:cs typeface="Calibri" panose="020F0502020204030204" pitchFamily="34" charset="0"/>
              </a:rPr>
              <a:t>_</a:t>
            </a:r>
            <a:r>
              <a:rPr kumimoji="0" lang="en-US" sz="3600" b="1" i="0" u="none" strike="noStrike" kern="1200" cap="none" spc="0" normalizeH="0" baseline="0" noProof="0" dirty="0" err="1" smtClean="0">
                <a:ln>
                  <a:noFill/>
                </a:ln>
                <a:solidFill>
                  <a:srgbClr val="002060"/>
                </a:solidFill>
                <a:effectLst/>
                <a:uLnTx/>
                <a:uFillTx/>
                <a:latin typeface="Calibri" panose="020F0502020204030204" pitchFamily="34" charset="0"/>
                <a:ea typeface="+mj-ea"/>
                <a:cs typeface="Calibri" panose="020F0502020204030204" pitchFamily="34" charset="0"/>
              </a:rPr>
              <a:t>shuma</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ea typeface="+mj-ea"/>
              <a:cs typeface="Calibri" panose="020F0502020204030204" pitchFamily="34" charset="0"/>
            </a:endParaRPr>
          </a:p>
        </p:txBody>
      </p:sp>
      <p:graphicFrame>
        <p:nvGraphicFramePr>
          <p:cNvPr id="8" name="טבלה 7"/>
          <p:cNvGraphicFramePr>
            <a:graphicFrameLocks noGrp="1"/>
          </p:cNvGraphicFramePr>
          <p:nvPr>
            <p:extLst>
              <p:ext uri="{D42A27DB-BD31-4B8C-83A1-F6EECF244321}">
                <p14:modId xmlns:p14="http://schemas.microsoft.com/office/powerpoint/2010/main" val="1019385493"/>
              </p:ext>
            </p:extLst>
          </p:nvPr>
        </p:nvGraphicFramePr>
        <p:xfrm>
          <a:off x="1191235" y="1212113"/>
          <a:ext cx="9828000" cy="5141395"/>
        </p:xfrm>
        <a:graphic>
          <a:graphicData uri="http://schemas.openxmlformats.org/drawingml/2006/table">
            <a:tbl>
              <a:tblPr rtl="1">
                <a:tableStyleId>{E8B1032C-EA38-4F05-BA0D-38AFFFC7BED3}</a:tableStyleId>
              </a:tblPr>
              <a:tblGrid>
                <a:gridCol w="2586333">
                  <a:extLst>
                    <a:ext uri="{9D8B030D-6E8A-4147-A177-3AD203B41FA5}">
                      <a16:colId xmlns:a16="http://schemas.microsoft.com/office/drawing/2014/main" val="470070975"/>
                    </a:ext>
                  </a:extLst>
                </a:gridCol>
                <a:gridCol w="2041816">
                  <a:extLst>
                    <a:ext uri="{9D8B030D-6E8A-4147-A177-3AD203B41FA5}">
                      <a16:colId xmlns:a16="http://schemas.microsoft.com/office/drawing/2014/main" val="626239649"/>
                    </a:ext>
                  </a:extLst>
                </a:gridCol>
                <a:gridCol w="3158035">
                  <a:extLst>
                    <a:ext uri="{9D8B030D-6E8A-4147-A177-3AD203B41FA5}">
                      <a16:colId xmlns:a16="http://schemas.microsoft.com/office/drawing/2014/main" val="1248752082"/>
                    </a:ext>
                  </a:extLst>
                </a:gridCol>
                <a:gridCol w="2041816">
                  <a:extLst>
                    <a:ext uri="{9D8B030D-6E8A-4147-A177-3AD203B41FA5}">
                      <a16:colId xmlns:a16="http://schemas.microsoft.com/office/drawing/2014/main" val="4035399686"/>
                    </a:ext>
                  </a:extLst>
                </a:gridCol>
              </a:tblGrid>
              <a:tr h="302435">
                <a:tc>
                  <a:txBody>
                    <a:bodyPr/>
                    <a:lstStyle/>
                    <a:p>
                      <a:pPr algn="ctr" rtl="1" fontAlgn="b"/>
                      <a:r>
                        <a:rPr lang="he-IL" sz="1600" b="1" u="none" strike="noStrike" dirty="0">
                          <a:effectLst/>
                        </a:rPr>
                        <a:t>שם השדה</a:t>
                      </a:r>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rtl="1" fontAlgn="b"/>
                      <a:r>
                        <a:rPr lang="he-IL" sz="1600" b="1" u="none" strike="noStrike" dirty="0">
                          <a:effectLst/>
                        </a:rPr>
                        <a:t>סוג משתנה</a:t>
                      </a:r>
                      <a:endParaRPr lang="he-IL" sz="1600" b="1"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rtl="1" fontAlgn="b"/>
                      <a:r>
                        <a:rPr lang="he-IL" sz="1600" b="1" u="none" strike="noStrike" dirty="0">
                          <a:effectLst/>
                        </a:rPr>
                        <a:t>כינוי </a:t>
                      </a:r>
                      <a:r>
                        <a:rPr lang="en-US" sz="1600" b="1" u="none" strike="noStrike" dirty="0" smtClean="0">
                          <a:effectLst/>
                        </a:rPr>
                        <a:t>alias)</a:t>
                      </a:r>
                      <a:r>
                        <a:rPr lang="he-IL" sz="1600" b="1" u="none" strike="noStrike" dirty="0" smtClean="0">
                          <a:effectLst/>
                        </a:rPr>
                        <a:t>)</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tc>
                  <a:txBody>
                    <a:bodyPr/>
                    <a:lstStyle/>
                    <a:p>
                      <a:pPr algn="ctr" rtl="1" fontAlgn="b"/>
                      <a:r>
                        <a:rPr lang="he-IL" sz="1600" b="1" u="none" strike="noStrike" dirty="0">
                          <a:effectLst/>
                        </a:rPr>
                        <a:t>האם קיים </a:t>
                      </a:r>
                      <a:r>
                        <a:rPr lang="en-US" sz="1600" b="1" u="none" strike="noStrike" dirty="0" smtClean="0">
                          <a:effectLst/>
                        </a:rPr>
                        <a:t>LUT</a:t>
                      </a:r>
                      <a:r>
                        <a:rPr lang="he-IL" sz="1600" b="1" u="none" strike="noStrike" dirty="0" smtClean="0">
                          <a:effectLst/>
                        </a:rPr>
                        <a:t> ?</a:t>
                      </a:r>
                      <a:endParaRPr lang="en-US" sz="1600" b="1" i="0" u="none" strike="noStrike" dirty="0">
                        <a:solidFill>
                          <a:srgbClr val="000000"/>
                        </a:solidFill>
                        <a:effectLst/>
                        <a:latin typeface="Calibri" panose="020F0502020204030204" pitchFamily="34" charset="0"/>
                      </a:endParaRPr>
                    </a:p>
                  </a:txBody>
                  <a:tcPr marL="7620" marR="7620" marT="7620" marB="0" anchor="b">
                    <a:solidFill>
                      <a:schemeClr val="accent6">
                        <a:lumMod val="20000"/>
                        <a:lumOff val="80000"/>
                      </a:schemeClr>
                    </a:solidFill>
                  </a:tcPr>
                </a:tc>
                <a:extLst>
                  <a:ext uri="{0D108BD9-81ED-4DB2-BD59-A6C34878D82A}">
                    <a16:rowId xmlns:a16="http://schemas.microsoft.com/office/drawing/2014/main" val="4066129973"/>
                  </a:ext>
                </a:extLst>
              </a:tr>
              <a:tr h="302435">
                <a:tc>
                  <a:txBody>
                    <a:bodyPr/>
                    <a:lstStyle/>
                    <a:p>
                      <a:pPr algn="l" rtl="0" fontAlgn="b"/>
                      <a:r>
                        <a:rPr lang="en-US" sz="1600" u="none" strike="noStrike" dirty="0" smtClean="0">
                          <a:effectLst/>
                        </a:rPr>
                        <a:t>OBJECTID</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מספר סידורי</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2468882"/>
                  </a:ext>
                </a:extLst>
              </a:tr>
              <a:tr h="302435">
                <a:tc>
                  <a:txBody>
                    <a:bodyPr/>
                    <a:lstStyle/>
                    <a:p>
                      <a:pPr algn="l" rtl="0" fontAlgn="b"/>
                      <a:r>
                        <a:rPr lang="en-US" sz="1600" b="1" u="none" strike="noStrike" dirty="0" smtClean="0">
                          <a:effectLst/>
                        </a:rPr>
                        <a:t>GUSH_NUM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מספר גוש</a:t>
                      </a:r>
                      <a:endParaRPr lang="he-I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1495616"/>
                  </a:ext>
                </a:extLst>
              </a:tr>
              <a:tr h="302435">
                <a:tc>
                  <a:txBody>
                    <a:bodyPr/>
                    <a:lstStyle/>
                    <a:p>
                      <a:pPr algn="l" rtl="0" fontAlgn="b"/>
                      <a:r>
                        <a:rPr lang="en-US" sz="1600" b="1" u="none" strike="noStrike" dirty="0" smtClean="0">
                          <a:effectLst/>
                        </a:rPr>
                        <a:t>GUSH_SUFFIX</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מספר תת גוש</a:t>
                      </a:r>
                      <a:endParaRPr lang="he-I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500208"/>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LEGAL_AREA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0" i="0" u="none" strike="noStrike" dirty="0" smtClean="0">
                          <a:solidFill>
                            <a:srgbClr val="000000"/>
                          </a:solidFill>
                          <a:effectLst/>
                          <a:latin typeface="Calibri" panose="020F0502020204030204" pitchFamily="34" charset="0"/>
                        </a:rPr>
                        <a:t>Double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0" i="0" u="none" strike="noStrike" dirty="0" smtClean="0">
                          <a:solidFill>
                            <a:srgbClr val="000000"/>
                          </a:solidFill>
                          <a:effectLst/>
                          <a:latin typeface="Calibri" panose="020F0502020204030204" pitchFamily="34" charset="0"/>
                        </a:rPr>
                        <a:t>שטח רשום</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0" i="0" u="none" strike="noStrike" dirty="0" smtClean="0">
                          <a:solidFill>
                            <a:srgbClr val="000000"/>
                          </a:solidFill>
                          <a:effectLst/>
                          <a:latin typeface="Calibri" panose="020F0502020204030204" pitchFamily="34" charset="0"/>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9077614"/>
                  </a:ext>
                </a:extLst>
              </a:tr>
              <a:tr h="302435">
                <a:tc>
                  <a:txBody>
                    <a:bodyPr/>
                    <a:lstStyle/>
                    <a:p>
                      <a:pPr algn="l" rtl="0" fontAlgn="b"/>
                      <a:r>
                        <a:rPr lang="en-US" sz="1600" u="none" strike="noStrike" dirty="0" err="1" smtClean="0">
                          <a:effectLst/>
                        </a:rPr>
                        <a:t>locality_id</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u="none" strike="noStrike" dirty="0">
                          <a:effectLst/>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קוד ישוב</a:t>
                      </a:r>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u="none" strike="noStrike" dirty="0">
                          <a:effectLst/>
                        </a:rPr>
                        <a:t>לא</a:t>
                      </a:r>
                      <a:endParaRPr lang="he-I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8276127"/>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WP</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0" i="0" u="none" strike="noStrike" dirty="0" smtClean="0">
                          <a:solidFill>
                            <a:srgbClr val="000000"/>
                          </a:solidFill>
                          <a:effectLst/>
                          <a:latin typeface="Calibri" panose="020F0502020204030204" pitchFamily="34" charset="0"/>
                        </a:rPr>
                        <a:t>integer</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5640279"/>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SYS_DATE</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0" i="0" u="none" strike="noStrike" dirty="0" smtClean="0">
                          <a:solidFill>
                            <a:srgbClr val="000000"/>
                          </a:solidFill>
                          <a:effectLst/>
                          <a:latin typeface="Calibri" panose="020F0502020204030204" pitchFamily="34" charset="0"/>
                        </a:rPr>
                        <a:t>String</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7734657"/>
                  </a:ext>
                </a:extLst>
              </a:tr>
              <a:tr h="302435">
                <a:tc>
                  <a:txBody>
                    <a:bodyPr/>
                    <a:lstStyle/>
                    <a:p>
                      <a:pPr algn="l" rtl="0" fontAlgn="b"/>
                      <a:r>
                        <a:rPr lang="en-US" sz="1600" b="1" u="none" strike="noStrike" dirty="0" smtClean="0">
                          <a:effectLst/>
                        </a:rPr>
                        <a:t>SUB_GUSH_ID</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מספר מזהה גוש ייחודי</a:t>
                      </a:r>
                      <a:endParaRPr lang="he-I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לא</a:t>
                      </a:r>
                      <a:endParaRPr lang="he-IL"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8885176"/>
                  </a:ext>
                </a:extLst>
              </a:tr>
              <a:tr h="302435">
                <a:tc>
                  <a:txBody>
                    <a:bodyPr/>
                    <a:lstStyle/>
                    <a:p>
                      <a:pPr algn="l" rtl="0" fontAlgn="b"/>
                      <a:r>
                        <a:rPr lang="en-US" sz="1600" b="1" u="none" strike="noStrike" dirty="0">
                          <a:effectLst/>
                        </a:rPr>
                        <a:t>status</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rtl="0" fontAlgn="b"/>
                      <a:r>
                        <a:rPr lang="en-US" sz="1600" b="1" u="none" strike="noStrike" dirty="0">
                          <a:effectLst/>
                        </a:rPr>
                        <a:t>integer</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סטטוס הגוש</a:t>
                      </a:r>
                      <a:endParaRPr lang="he-IL"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rtl="1" fontAlgn="b"/>
                      <a:r>
                        <a:rPr lang="he-IL" sz="1600" b="1" u="none" strike="noStrike" dirty="0">
                          <a:effectLst/>
                        </a:rPr>
                        <a:t>כן</a:t>
                      </a:r>
                      <a:endParaRPr lang="he-IL"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7399136"/>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IS_ANALITY</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000000"/>
                          </a:solidFill>
                          <a:effectLst/>
                          <a:latin typeface="Calibri" panose="020F0502020204030204" pitchFamily="34" charset="0"/>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2462205774"/>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REG</a:t>
                      </a:r>
                      <a:r>
                        <a:rPr lang="he-IL" sz="1600" b="0" i="0" u="none" strike="noStrike" dirty="0" smtClean="0">
                          <a:solidFill>
                            <a:srgbClr val="000000"/>
                          </a:solidFill>
                          <a:effectLst/>
                          <a:latin typeface="Calibri" panose="020F0502020204030204" pitchFamily="34" charset="0"/>
                        </a:rPr>
                        <a:t>_</a:t>
                      </a:r>
                      <a:r>
                        <a:rPr lang="en-US" sz="1600" b="0" i="0" u="none" strike="noStrike" dirty="0" smtClean="0">
                          <a:solidFill>
                            <a:srgbClr val="000000"/>
                          </a:solidFill>
                          <a:effectLst/>
                          <a:latin typeface="Calibri" panose="020F0502020204030204" pitchFamily="34" charset="0"/>
                        </a:rPr>
                        <a:t>MUN</a:t>
                      </a:r>
                      <a:r>
                        <a:rPr lang="he-IL" sz="1600" b="0" i="0" u="none" strike="noStrike" dirty="0" smtClean="0">
                          <a:solidFill>
                            <a:srgbClr val="000000"/>
                          </a:solidFill>
                          <a:effectLst/>
                          <a:latin typeface="Calibri" panose="020F0502020204030204" pitchFamily="34" charset="0"/>
                        </a:rPr>
                        <a:t>_</a:t>
                      </a:r>
                      <a:r>
                        <a:rPr lang="en-US" sz="1600" b="0" i="0" u="none" strike="noStrike" dirty="0" smtClean="0">
                          <a:solidFill>
                            <a:srgbClr val="000000"/>
                          </a:solidFill>
                          <a:effectLst/>
                          <a:latin typeface="Calibri" panose="020F0502020204030204" pitchFamily="34" charset="0"/>
                        </a:rPr>
                        <a:t>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896857369"/>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COOUNTY_ID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Integer</a:t>
                      </a: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126695028"/>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REGION_ID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000000"/>
                          </a:solidFill>
                          <a:effectLst/>
                          <a:latin typeface="Calibri" panose="020F0502020204030204" pitchFamily="34" charset="0"/>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001589076"/>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RECID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000000"/>
                          </a:solidFill>
                          <a:effectLst/>
                          <a:latin typeface="Calibri" panose="020F0502020204030204" pitchFamily="34" charset="0"/>
                        </a:rPr>
                        <a:t>Integer</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891518832"/>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DATEENTERED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000000"/>
                          </a:solidFill>
                          <a:effectLst/>
                          <a:latin typeface="Calibri" panose="020F0502020204030204" pitchFamily="34" charset="0"/>
                        </a:rPr>
                        <a:t>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3510748759"/>
                  </a:ext>
                </a:extLst>
              </a:tr>
              <a:tr h="302435">
                <a:tc>
                  <a:txBody>
                    <a:bodyPr/>
                    <a:lstStyle/>
                    <a:p>
                      <a:pPr algn="l" rtl="0" fontAlgn="b"/>
                      <a:r>
                        <a:rPr lang="en-US" sz="1600" b="0" i="0" u="none" strike="noStrike" dirty="0" smtClean="0">
                          <a:solidFill>
                            <a:srgbClr val="000000"/>
                          </a:solidFill>
                          <a:effectLst/>
                          <a:latin typeface="Calibri" panose="020F0502020204030204" pitchFamily="34" charset="0"/>
                        </a:rPr>
                        <a:t>DATEUPDATED</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ctr" rtl="0" fontAlgn="b"/>
                      <a:r>
                        <a:rPr lang="en-US" sz="1600" b="0" i="0" u="none" strike="noStrike" dirty="0" smtClean="0">
                          <a:solidFill>
                            <a:srgbClr val="000000"/>
                          </a:solidFill>
                          <a:effectLst/>
                          <a:latin typeface="Calibri" panose="020F0502020204030204" pitchFamily="34" charset="0"/>
                        </a:rPr>
                        <a:t>Date</a:t>
                      </a:r>
                      <a:endParaRPr lang="en-US"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tc>
                  <a:txBody>
                    <a:bodyPr/>
                    <a:lstStyle/>
                    <a:p>
                      <a:pPr algn="r" rtl="1" fontAlgn="b"/>
                      <a:endParaRPr lang="he-IL" sz="1600" b="0" i="0" u="none" strike="noStrike" dirty="0">
                        <a:solidFill>
                          <a:srgbClr val="000000"/>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141725261"/>
                  </a:ext>
                </a:extLst>
              </a:tr>
            </a:tbl>
          </a:graphicData>
        </a:graphic>
      </p:graphicFrame>
    </p:spTree>
    <p:extLst>
      <p:ext uri="{BB962C8B-B14F-4D97-AF65-F5344CB8AC3E}">
        <p14:creationId xmlns:p14="http://schemas.microsoft.com/office/powerpoint/2010/main" val="206541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8996" y="1403519"/>
            <a:ext cx="2153227" cy="369332"/>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append</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7661857" y="129774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smtClean="0">
                <a:solidFill>
                  <a:prstClr val="black"/>
                </a:solidFill>
              </a:rPr>
              <a:t>TaxBlockTbl</a:t>
            </a:r>
            <a:endParaRPr lang="en-US" b="1" dirty="0">
              <a:solidFill>
                <a:schemeClr val="lt1"/>
              </a:solidFill>
            </a:endParaRPr>
          </a:p>
        </p:txBody>
      </p:sp>
      <p:sp>
        <p:nvSpPr>
          <p:cNvPr id="10" name="מלבן מעוגל 9"/>
          <p:cNvSpPr/>
          <p:nvPr/>
        </p:nvSpPr>
        <p:spPr>
          <a:xfrm>
            <a:off x="2771202"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a:t>GushShumaList</a:t>
            </a:r>
            <a:endParaRPr kumimoji="0" lang="en-US" sz="1800" b="0" i="0" u="none" strike="noStrike" kern="1200" cap="none" spc="0" normalizeH="0" baseline="0" noProof="0" dirty="0">
              <a:ln>
                <a:noFill/>
              </a:ln>
              <a:solidFill>
                <a:prstClr val="white"/>
              </a:solidFill>
              <a:effectLst/>
              <a:uLnTx/>
              <a:uFillTx/>
              <a:latin typeface="Calibri" panose="020F0502020204030204"/>
              <a:cs typeface="Arial"/>
            </a:endParaRPr>
          </a:p>
        </p:txBody>
      </p:sp>
      <p:cxnSp>
        <p:nvCxnSpPr>
          <p:cNvPr id="12" name="מחבר חץ ישר 11"/>
          <p:cNvCxnSpPr>
            <a:stCxn id="10" idx="3"/>
            <a:endCxn id="2" idx="1"/>
          </p:cNvCxnSpPr>
          <p:nvPr/>
        </p:nvCxnSpPr>
        <p:spPr>
          <a:xfrm flipV="1">
            <a:off x="4569362"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a:stCxn id="2" idx="3"/>
            <a:endCxn id="3" idx="1"/>
          </p:cNvCxnSpPr>
          <p:nvPr/>
        </p:nvCxnSpPr>
        <p:spPr>
          <a:xfrm>
            <a:off x="7192223"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3118" y="183913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816377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kumimoji="0" lang="he-IL" sz="3600" b="1" i="0" u="none" strike="noStrike" kern="1200" cap="none" spc="0" normalizeH="0" baseline="0" noProof="0" dirty="0" smtClean="0">
                <a:ln>
                  <a:noFill/>
                </a:ln>
                <a:solidFill>
                  <a:srgbClr val="002060"/>
                </a:solidFill>
                <a:effectLst/>
                <a:uLnTx/>
                <a:uFillTx/>
                <a:latin typeface="Calibri" panose="020F0502020204030204" pitchFamily="34" charset="0"/>
                <a:cs typeface="Calibri" panose="020F0502020204030204" pitchFamily="34" charset="0"/>
              </a:rPr>
              <a:t>הטמעת טבלת </a:t>
            </a:r>
            <a:r>
              <a:rPr kumimoji="0" lang="en-US" sz="3600" b="1" i="0" u="none" strike="noStrike" kern="1200" cap="none" spc="0" normalizeH="0" baseline="0" noProof="0" dirty="0" err="1" smtClean="0">
                <a:ln>
                  <a:noFill/>
                </a:ln>
                <a:solidFill>
                  <a:srgbClr val="002060"/>
                </a:solidFill>
                <a:effectLst/>
                <a:uLnTx/>
                <a:uFillTx/>
                <a:latin typeface="Calibri" panose="020F0502020204030204" pitchFamily="34" charset="0"/>
                <a:cs typeface="Calibri" panose="020F0502020204030204" pitchFamily="34" charset="0"/>
              </a:rPr>
              <a:t>GushShu</a:t>
            </a:r>
            <a:r>
              <a:rPr lang="en-US" sz="3600" dirty="0" err="1" smtClean="0">
                <a:solidFill>
                  <a:srgbClr val="002060"/>
                </a:solidFill>
                <a:latin typeface="Calibri" panose="020F0502020204030204" pitchFamily="34" charset="0"/>
                <a:cs typeface="Calibri" panose="020F0502020204030204" pitchFamily="34" charset="0"/>
              </a:rPr>
              <a:t>maList</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850</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5" name="Rectangle 3"/>
          <p:cNvSpPr/>
          <p:nvPr/>
        </p:nvSpPr>
        <p:spPr>
          <a:xfrm>
            <a:off x="7661857" y="2214644"/>
            <a:ext cx="4017931" cy="1477328"/>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הטמעת השורות ישירות אל בסיס הנתונים החדש. הצורה כזו יהיה קל יותר לחשב את המאפיינים השונים</a:t>
            </a:r>
            <a:r>
              <a:rPr lang="he-IL" noProof="0" dirty="0" smtClean="0">
                <a:solidFill>
                  <a:prstClr val="black"/>
                </a:solidFill>
                <a:latin typeface="Calibri" panose="020F0502020204030204"/>
                <a:cs typeface="Arial"/>
              </a:rPr>
              <a:t>.</a:t>
            </a:r>
          </a:p>
          <a:p>
            <a:pPr marL="0" marR="0" lvl="0" indent="0" algn="r" defTabSz="457200" rtl="1" eaLnBrk="1" fontAlgn="auto" latinLnBrk="0" hangingPunct="1">
              <a:lnSpc>
                <a:spcPct val="100000"/>
              </a:lnSpc>
              <a:spcBef>
                <a:spcPts val="0"/>
              </a:spcBef>
              <a:spcAft>
                <a:spcPts val="0"/>
              </a:spcAft>
              <a:buClrTx/>
              <a:buSzTx/>
              <a:buFontTx/>
              <a:buNone/>
              <a:tabLst/>
              <a:defRPr/>
            </a:pPr>
            <a:r>
              <a:rPr lang="he-IL" dirty="0" smtClean="0">
                <a:solidFill>
                  <a:prstClr val="black"/>
                </a:solidFill>
                <a:latin typeface="Calibri" panose="020F0502020204030204"/>
                <a:cs typeface="Arial"/>
              </a:rPr>
              <a:t>השדה </a:t>
            </a:r>
            <a:r>
              <a:rPr lang="en-US" dirty="0" smtClean="0">
                <a:solidFill>
                  <a:prstClr val="black"/>
                </a:solidFill>
                <a:latin typeface="Calibri" panose="020F0502020204030204"/>
                <a:cs typeface="Arial"/>
              </a:rPr>
              <a:t>BLOCKNUMBER</a:t>
            </a:r>
            <a:r>
              <a:rPr lang="he-IL" dirty="0" smtClean="0">
                <a:solidFill>
                  <a:prstClr val="black"/>
                </a:solidFill>
                <a:latin typeface="Calibri" panose="020F0502020204030204"/>
                <a:cs typeface="Arial"/>
              </a:rPr>
              <a:t> יאוכלס על ידי השדה "מספר גוש שומה"</a:t>
            </a:r>
            <a:endParaRPr lang="en-US" dirty="0" smtClean="0">
              <a:solidFill>
                <a:prstClr val="black"/>
              </a:solidFill>
              <a:latin typeface="Calibri" panose="020F0502020204030204"/>
              <a:cs typeface="Arial"/>
            </a:endParaRPr>
          </a:p>
        </p:txBody>
      </p:sp>
      <p:pic>
        <p:nvPicPr>
          <p:cNvPr id="5" name="תמונה 4"/>
          <p:cNvPicPr>
            <a:picLocks noChangeAspect="1"/>
          </p:cNvPicPr>
          <p:nvPr/>
        </p:nvPicPr>
        <p:blipFill>
          <a:blip r:embed="rId3"/>
          <a:stretch>
            <a:fillRect/>
          </a:stretch>
        </p:blipFill>
        <p:spPr>
          <a:xfrm>
            <a:off x="571500" y="2306001"/>
            <a:ext cx="6739786" cy="3702617"/>
          </a:xfrm>
          <a:prstGeom prst="rect">
            <a:avLst/>
          </a:prstGeom>
        </p:spPr>
      </p:pic>
    </p:spTree>
    <p:extLst>
      <p:ext uri="{BB962C8B-B14F-4D97-AF65-F5344CB8AC3E}">
        <p14:creationId xmlns:p14="http://schemas.microsoft.com/office/powerpoint/2010/main" val="541797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8996" y="1403519"/>
            <a:ext cx="2153227" cy="369332"/>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cs typeface="Arial"/>
              </a:rPr>
              <a:t>landType</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 3</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7661857" y="129774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smtClean="0">
                <a:solidFill>
                  <a:prstClr val="black"/>
                </a:solidFill>
              </a:rPr>
              <a:t>TaxBlockTbl</a:t>
            </a:r>
            <a:endParaRPr lang="en-US" b="1" dirty="0">
              <a:solidFill>
                <a:schemeClr val="lt1"/>
              </a:solidFill>
            </a:endParaRPr>
          </a:p>
        </p:txBody>
      </p:sp>
      <p:sp>
        <p:nvSpPr>
          <p:cNvPr id="10" name="מלבן מעוגל 9"/>
          <p:cNvSpPr/>
          <p:nvPr/>
        </p:nvSpPr>
        <p:spPr>
          <a:xfrm>
            <a:off x="2771202"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smtClean="0">
                <a:solidFill>
                  <a:prstClr val="black"/>
                </a:solidFill>
              </a:rPr>
              <a:t>TaxBlockTbl</a:t>
            </a:r>
            <a:endParaRPr lang="en-US" b="1" dirty="0"/>
          </a:p>
        </p:txBody>
      </p:sp>
      <p:cxnSp>
        <p:nvCxnSpPr>
          <p:cNvPr id="12" name="מחבר חץ ישר 11"/>
          <p:cNvCxnSpPr>
            <a:stCxn id="10" idx="3"/>
            <a:endCxn id="2" idx="1"/>
          </p:cNvCxnSpPr>
          <p:nvPr/>
        </p:nvCxnSpPr>
        <p:spPr>
          <a:xfrm flipV="1">
            <a:off x="4569362"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a:stCxn id="2" idx="3"/>
            <a:endCxn id="3" idx="1"/>
          </p:cNvCxnSpPr>
          <p:nvPr/>
        </p:nvCxnSpPr>
        <p:spPr>
          <a:xfrm>
            <a:off x="7192223"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3118" y="183913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816377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smtClean="0">
                <a:solidFill>
                  <a:srgbClr val="002060"/>
                </a:solidFill>
                <a:latin typeface="Calibri" panose="020F0502020204030204" pitchFamily="34" charset="0"/>
                <a:cs typeface="Calibri" panose="020F0502020204030204" pitchFamily="34" charset="0"/>
              </a:rPr>
              <a:t>landType</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850</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5" name="Rectangle 3"/>
          <p:cNvSpPr/>
          <p:nvPr/>
        </p:nvSpPr>
        <p:spPr>
          <a:xfrm>
            <a:off x="7661857" y="2214644"/>
            <a:ext cx="4017931"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dirty="0" smtClean="0">
                <a:solidFill>
                  <a:prstClr val="black"/>
                </a:solidFill>
                <a:latin typeface="Calibri" panose="020F0502020204030204"/>
                <a:cs typeface="Arial" panose="020B0604020202020204" pitchFamily="34" charset="0"/>
              </a:rPr>
              <a:t>ערך ברירת המחדל עבור גושי שומה הוא 3</a:t>
            </a:r>
            <a:endParaRPr lang="en-US" dirty="0" smtClean="0">
              <a:solidFill>
                <a:prstClr val="black"/>
              </a:solidFill>
              <a:latin typeface="Calibri" panose="020F0502020204030204"/>
              <a:cs typeface="Arial"/>
            </a:endParaRPr>
          </a:p>
        </p:txBody>
      </p:sp>
      <p:pic>
        <p:nvPicPr>
          <p:cNvPr id="6" name="תמונה 5"/>
          <p:cNvPicPr>
            <a:picLocks noChangeAspect="1"/>
          </p:cNvPicPr>
          <p:nvPr/>
        </p:nvPicPr>
        <p:blipFill>
          <a:blip r:embed="rId3"/>
          <a:stretch>
            <a:fillRect/>
          </a:stretch>
        </p:blipFill>
        <p:spPr>
          <a:xfrm>
            <a:off x="1033127" y="2214644"/>
            <a:ext cx="3536235" cy="4317849"/>
          </a:xfrm>
          <a:prstGeom prst="rect">
            <a:avLst/>
          </a:prstGeom>
        </p:spPr>
      </p:pic>
    </p:spTree>
    <p:extLst>
      <p:ext uri="{BB962C8B-B14F-4D97-AF65-F5344CB8AC3E}">
        <p14:creationId xmlns:p14="http://schemas.microsoft.com/office/powerpoint/2010/main" val="17513921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8996" y="1403519"/>
            <a:ext cx="2153227" cy="369332"/>
          </a:xfrm>
          <a:prstGeom prst="rect">
            <a:avLst/>
          </a:prstGeom>
          <a:no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panose="020F0502020204030204"/>
                <a:cs typeface="Arial"/>
              </a:rPr>
              <a:t>blockStatus</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 31</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7661857" y="1297742"/>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en-US" b="1" dirty="0" err="1" smtClean="0">
                <a:solidFill>
                  <a:prstClr val="black"/>
                </a:solidFill>
              </a:rPr>
              <a:t>TaxBlockTbl</a:t>
            </a:r>
            <a:endParaRPr lang="en-US" b="1" dirty="0">
              <a:solidFill>
                <a:schemeClr val="lt1"/>
              </a:solidFill>
            </a:endParaRPr>
          </a:p>
        </p:txBody>
      </p:sp>
      <p:sp>
        <p:nvSpPr>
          <p:cNvPr id="10" name="מלבן מעוגל 9"/>
          <p:cNvSpPr/>
          <p:nvPr/>
        </p:nvSpPr>
        <p:spPr>
          <a:xfrm>
            <a:off x="2771202" y="1343422"/>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en-US" b="1" dirty="0" err="1" smtClean="0">
                <a:solidFill>
                  <a:prstClr val="black"/>
                </a:solidFill>
              </a:rPr>
              <a:t>TaxBlockTbl</a:t>
            </a:r>
            <a:endParaRPr lang="en-US" b="1" dirty="0"/>
          </a:p>
        </p:txBody>
      </p:sp>
      <p:cxnSp>
        <p:nvCxnSpPr>
          <p:cNvPr id="12" name="מחבר חץ ישר 11"/>
          <p:cNvCxnSpPr>
            <a:stCxn id="10" idx="3"/>
            <a:endCxn id="2" idx="1"/>
          </p:cNvCxnSpPr>
          <p:nvPr/>
        </p:nvCxnSpPr>
        <p:spPr>
          <a:xfrm flipV="1">
            <a:off x="4569362"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a:stCxn id="2" idx="3"/>
            <a:endCxn id="3" idx="1"/>
          </p:cNvCxnSpPr>
          <p:nvPr/>
        </p:nvCxnSpPr>
        <p:spPr>
          <a:xfrm>
            <a:off x="7192223" y="1588185"/>
            <a:ext cx="4696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3118" y="1839131"/>
            <a:ext cx="794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8163773" y="1832950"/>
            <a:ext cx="90201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lang="he-IL" sz="3600" dirty="0" smtClean="0">
                <a:solidFill>
                  <a:srgbClr val="002060"/>
                </a:solidFill>
                <a:latin typeface="Calibri" panose="020F0502020204030204" pitchFamily="34" charset="0"/>
                <a:cs typeface="Calibri" panose="020F0502020204030204" pitchFamily="34" charset="0"/>
              </a:rPr>
              <a:t>חישוב שדה </a:t>
            </a:r>
            <a:r>
              <a:rPr lang="en-US" sz="3600" dirty="0" err="1" smtClean="0">
                <a:solidFill>
                  <a:srgbClr val="002060"/>
                </a:solidFill>
                <a:latin typeface="Calibri" panose="020F0502020204030204" pitchFamily="34" charset="0"/>
                <a:cs typeface="Calibri" panose="020F0502020204030204" pitchFamily="34" charset="0"/>
              </a:rPr>
              <a:t>blockStatus</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850</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5" name="Rectangle 3"/>
          <p:cNvSpPr/>
          <p:nvPr/>
        </p:nvSpPr>
        <p:spPr>
          <a:xfrm>
            <a:off x="7661857" y="2214644"/>
            <a:ext cx="4017931"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dirty="0" smtClean="0">
                <a:solidFill>
                  <a:prstClr val="black"/>
                </a:solidFill>
                <a:latin typeface="Calibri" panose="020F0502020204030204"/>
                <a:cs typeface="Arial" panose="020B0604020202020204" pitchFamily="34" charset="0"/>
              </a:rPr>
              <a:t>ערך ברירת המחדל עבור גושי שומה הוא </a:t>
            </a:r>
            <a:r>
              <a:rPr lang="en-US" dirty="0" smtClean="0">
                <a:solidFill>
                  <a:prstClr val="black"/>
                </a:solidFill>
                <a:latin typeface="Calibri" panose="020F0502020204030204"/>
                <a:cs typeface="Arial" panose="020B0604020202020204" pitchFamily="34" charset="0"/>
              </a:rPr>
              <a:t>31</a:t>
            </a:r>
            <a:endParaRPr lang="en-US" dirty="0" smtClean="0">
              <a:solidFill>
                <a:prstClr val="black"/>
              </a:solidFill>
              <a:latin typeface="Calibri" panose="020F0502020204030204"/>
              <a:cs typeface="Arial"/>
            </a:endParaRPr>
          </a:p>
        </p:txBody>
      </p:sp>
      <p:pic>
        <p:nvPicPr>
          <p:cNvPr id="5" name="תמונה 4"/>
          <p:cNvPicPr>
            <a:picLocks noChangeAspect="1"/>
          </p:cNvPicPr>
          <p:nvPr/>
        </p:nvPicPr>
        <p:blipFill>
          <a:blip r:embed="rId3"/>
          <a:stretch>
            <a:fillRect/>
          </a:stretch>
        </p:blipFill>
        <p:spPr>
          <a:xfrm>
            <a:off x="983989" y="2307689"/>
            <a:ext cx="3585374" cy="4390728"/>
          </a:xfrm>
          <a:prstGeom prst="rect">
            <a:avLst/>
          </a:prstGeom>
        </p:spPr>
      </p:pic>
    </p:spTree>
    <p:extLst>
      <p:ext uri="{BB962C8B-B14F-4D97-AF65-F5344CB8AC3E}">
        <p14:creationId xmlns:p14="http://schemas.microsoft.com/office/powerpoint/2010/main" val="21801703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marL="0" marR="0" lvl="0" indent="0" algn="r" defTabSz="914400" rtl="1" eaLnBrk="1" fontAlgn="auto" latinLnBrk="0" hangingPunct="1">
              <a:lnSpc>
                <a:spcPct val="90000"/>
              </a:lnSpc>
              <a:spcBef>
                <a:spcPct val="0"/>
              </a:spcBef>
              <a:spcAft>
                <a:spcPts val="0"/>
              </a:spcAft>
              <a:buClrTx/>
              <a:buSzTx/>
              <a:buFontTx/>
              <a:buNone/>
              <a:tabLst/>
              <a:defRPr/>
            </a:pPr>
            <a:r>
              <a:rPr lang="he-IL" sz="3600" dirty="0" smtClean="0">
                <a:solidFill>
                  <a:srgbClr val="002060"/>
                </a:solidFill>
                <a:latin typeface="Calibri" panose="020F0502020204030204" pitchFamily="34" charset="0"/>
                <a:cs typeface="Calibri" panose="020F0502020204030204" pitchFamily="34" charset="0"/>
              </a:rPr>
              <a:t>מיזוג טבלאי לחישוב שדה </a:t>
            </a:r>
            <a:r>
              <a:rPr lang="en-US" sz="3600" dirty="0" err="1" smtClean="0">
                <a:solidFill>
                  <a:srgbClr val="002060"/>
                </a:solidFill>
                <a:latin typeface="Calibri" panose="020F0502020204030204" pitchFamily="34" charset="0"/>
                <a:cs typeface="Calibri" panose="020F0502020204030204" pitchFamily="34" charset="0"/>
              </a:rPr>
              <a:t>blockUniqueID</a:t>
            </a:r>
            <a:endParaRPr kumimoji="0" lang="he-IL" sz="3600" b="1" i="0" u="none" strike="noStrike" kern="120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endParaRPr>
          </a:p>
        </p:txBody>
      </p:sp>
      <p:sp>
        <p:nvSpPr>
          <p:cNvPr id="4" name="Rectangle 3"/>
          <p:cNvSpPr/>
          <p:nvPr/>
        </p:nvSpPr>
        <p:spPr>
          <a:xfrm>
            <a:off x="9000633" y="5919359"/>
            <a:ext cx="2614005"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850</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6" name="מלבן מעוגל 15"/>
          <p:cNvSpPr/>
          <p:nvPr/>
        </p:nvSpPr>
        <p:spPr>
          <a:xfrm>
            <a:off x="7342804" y="1210150"/>
            <a:ext cx="3518703" cy="7191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defRPr/>
            </a:pPr>
            <a:r>
              <a:rPr lang="en-US" b="1" dirty="0" err="1" smtClean="0">
                <a:solidFill>
                  <a:prstClr val="black"/>
                </a:solidFill>
                <a:latin typeface="Arial" panose="020B0604020202020204" pitchFamily="34" charset="0"/>
              </a:rPr>
              <a:t>gush_shuma</a:t>
            </a:r>
            <a:endParaRPr lang="en-US" dirty="0">
              <a:solidFill>
                <a:prstClr val="black"/>
              </a:solidFill>
            </a:endParaRPr>
          </a:p>
        </p:txBody>
      </p:sp>
      <p:sp>
        <p:nvSpPr>
          <p:cNvPr id="19" name="מלבן מעוגל 18"/>
          <p:cNvSpPr/>
          <p:nvPr/>
        </p:nvSpPr>
        <p:spPr>
          <a:xfrm>
            <a:off x="5174051" y="2420394"/>
            <a:ext cx="1838036" cy="847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panose="020F0502020204030204"/>
                <a:ea typeface="+mn-ea"/>
                <a:cs typeface="+mn-cs"/>
              </a:rPr>
              <a:t>J</a:t>
            </a:r>
            <a:r>
              <a:rPr kumimoji="0" lang="LID8192" sz="1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oin by field "</a:t>
            </a:r>
            <a:r>
              <a:rPr kumimoji="0" lang="en-US" sz="1800" b="0" i="0" u="none" strike="noStrike" kern="1200" cap="none" spc="0" normalizeH="0" baseline="0" noProof="0" dirty="0" err="1" smtClean="0">
                <a:ln>
                  <a:noFill/>
                </a:ln>
                <a:solidFill>
                  <a:prstClr val="white"/>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מלבן מעוגל 19"/>
          <p:cNvSpPr/>
          <p:nvPr/>
        </p:nvSpPr>
        <p:spPr>
          <a:xfrm>
            <a:off x="680065" y="1218104"/>
            <a:ext cx="4758533" cy="7582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defRPr/>
            </a:pPr>
            <a:r>
              <a:rPr lang="en-US" b="1" dirty="0" err="1" smtClean="0">
                <a:solidFill>
                  <a:prstClr val="black"/>
                </a:solidFill>
              </a:rPr>
              <a:t>TaxBlockTbl</a:t>
            </a:r>
            <a:endParaRPr lang="en-US" b="1" dirty="0">
              <a:solidFill>
                <a:schemeClr val="lt1"/>
              </a:solidFill>
            </a:endParaRPr>
          </a:p>
        </p:txBody>
      </p:sp>
      <p:sp>
        <p:nvSpPr>
          <p:cNvPr id="21" name="מלבן מעוגל 20"/>
          <p:cNvSpPr/>
          <p:nvPr/>
        </p:nvSpPr>
        <p:spPr>
          <a:xfrm>
            <a:off x="5174050" y="4148993"/>
            <a:ext cx="1838037" cy="5671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b="1" dirty="0" err="1" smtClean="0">
                <a:solidFill>
                  <a:schemeClr val="bg1"/>
                </a:solidFill>
              </a:rPr>
              <a:t>TaxBlockTbl</a:t>
            </a:r>
            <a:endParaRPr lang="en-US" b="1" dirty="0">
              <a:solidFill>
                <a:schemeClr val="bg1"/>
              </a:solidFill>
            </a:endParaRPr>
          </a:p>
        </p:txBody>
      </p:sp>
      <p:cxnSp>
        <p:nvCxnSpPr>
          <p:cNvPr id="22" name="מחבר מרפקי 21"/>
          <p:cNvCxnSpPr>
            <a:stCxn id="16" idx="2"/>
            <a:endCxn id="19" idx="1"/>
          </p:cNvCxnSpPr>
          <p:nvPr/>
        </p:nvCxnSpPr>
        <p:spPr>
          <a:xfrm rot="16200000" flipH="1">
            <a:off x="3749635" y="1419805"/>
            <a:ext cx="857818" cy="19910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מחבר מרפקי 22"/>
          <p:cNvCxnSpPr>
            <a:stCxn id="16" idx="2"/>
            <a:endCxn id="19" idx="3"/>
          </p:cNvCxnSpPr>
          <p:nvPr/>
        </p:nvCxnSpPr>
        <p:spPr>
          <a:xfrm rot="5400000">
            <a:off x="7599648" y="1341713"/>
            <a:ext cx="914948" cy="20900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מחבר חץ ישר 23"/>
          <p:cNvCxnSpPr>
            <a:stCxn id="19" idx="2"/>
            <a:endCxn id="21" idx="0"/>
          </p:cNvCxnSpPr>
          <p:nvPr/>
        </p:nvCxnSpPr>
        <p:spPr>
          <a:xfrm>
            <a:off x="6093069" y="3268047"/>
            <a:ext cx="0" cy="88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מלבן 28"/>
          <p:cNvSpPr/>
          <p:nvPr/>
        </p:nvSpPr>
        <p:spPr>
          <a:xfrm>
            <a:off x="1119729" y="1971947"/>
            <a:ext cx="3623721" cy="369332"/>
          </a:xfrm>
          <a:prstGeom prst="rect">
            <a:avLst/>
          </a:prstGeom>
        </p:spPr>
        <p:txBody>
          <a:bodyPr wrap="square">
            <a:spAutoFit/>
          </a:bodyPr>
          <a:lstStyle/>
          <a:p>
            <a:pPr lvl="0">
              <a:defRPr/>
            </a:pPr>
            <a:r>
              <a:rPr kumimoji="0" lang="en-U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lang="en-US" dirty="0" smtClean="0">
                <a:solidFill>
                  <a:prstClr val="black"/>
                </a:solidFill>
                <a:latin typeface="Arial" panose="020B0604020202020204" pitchFamily="34" charset="0"/>
              </a:rPr>
              <a:t>[</a:t>
            </a:r>
            <a:r>
              <a:rPr lang="en-US" dirty="0" err="1">
                <a:solidFill>
                  <a:prstClr val="black"/>
                </a:solidFill>
                <a:latin typeface="Arial" panose="020B0604020202020204" pitchFamily="34" charset="0"/>
              </a:rPr>
              <a:t>blockNumber</a:t>
            </a:r>
            <a:r>
              <a:rPr lang="en-US" dirty="0">
                <a:solidFill>
                  <a:prstClr val="black"/>
                </a:solidFill>
                <a:latin typeface="Arial" panose="020B0604020202020204" pitchFamily="34" charset="0"/>
              </a:rPr>
              <a:t>] &amp; </a:t>
            </a:r>
            <a:r>
              <a:rPr lang="en-US" dirty="0" smtClean="0">
                <a:solidFill>
                  <a:prstClr val="black"/>
                </a:solidFill>
                <a:latin typeface="Arial" panose="020B0604020202020204" pitchFamily="34" charset="0"/>
              </a:rPr>
              <a:t>"_"</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8354442" y="777720"/>
            <a:ext cx="1495425" cy="369332"/>
          </a:xfrm>
          <a:prstGeom prst="rect">
            <a:avLst/>
          </a:prstGeom>
          <a:noFill/>
        </p:spPr>
        <p:txBody>
          <a:bodyPr wrap="square" rtlCol="0">
            <a:spAutoFit/>
          </a:bodyPr>
          <a:lstStyle/>
          <a:p>
            <a:pPr algn="ctr"/>
            <a:r>
              <a:rPr lang="he-IL" dirty="0" smtClean="0"/>
              <a:t>טבלה</a:t>
            </a:r>
            <a:endParaRPr lang="en-US" dirty="0"/>
          </a:p>
        </p:txBody>
      </p:sp>
      <p:sp>
        <p:nvSpPr>
          <p:cNvPr id="30" name="מלבן 29"/>
          <p:cNvSpPr/>
          <p:nvPr/>
        </p:nvSpPr>
        <p:spPr>
          <a:xfrm>
            <a:off x="6915150" y="1956519"/>
            <a:ext cx="4699488" cy="369332"/>
          </a:xfrm>
          <a:prstGeom prst="rect">
            <a:avLst/>
          </a:prstGeom>
        </p:spPr>
        <p:txBody>
          <a:bodyPr wrap="square">
            <a:spAutoFit/>
          </a:bodyPr>
          <a:lstStyle/>
          <a:p>
            <a:r>
              <a:rPr kumimoji="0" lang="en-US" sz="1800" b="0"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mn-cs"/>
              </a:rPr>
              <a:t>gush_id</a:t>
            </a:r>
            <a:r>
              <a:rPr kumimoji="0" lang="LID8192"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lang="en-US" dirty="0" smtClean="0"/>
              <a:t>[GUSH_NUM] &amp;"_"&amp;[GUSH_SUFFIX]</a:t>
            </a:r>
            <a:endParaRPr lang="en-US" dirty="0"/>
          </a:p>
        </p:txBody>
      </p:sp>
      <p:pic>
        <p:nvPicPr>
          <p:cNvPr id="11" name="תמונה 10"/>
          <p:cNvPicPr>
            <a:picLocks noChangeAspect="1"/>
          </p:cNvPicPr>
          <p:nvPr/>
        </p:nvPicPr>
        <p:blipFill>
          <a:blip r:embed="rId3"/>
          <a:stretch>
            <a:fillRect/>
          </a:stretch>
        </p:blipFill>
        <p:spPr>
          <a:xfrm>
            <a:off x="1493947" y="2495550"/>
            <a:ext cx="2774650" cy="4118094"/>
          </a:xfrm>
          <a:prstGeom prst="rect">
            <a:avLst/>
          </a:prstGeom>
        </p:spPr>
      </p:pic>
    </p:spTree>
    <p:extLst>
      <p:ext uri="{BB962C8B-B14F-4D97-AF65-F5344CB8AC3E}">
        <p14:creationId xmlns:p14="http://schemas.microsoft.com/office/powerpoint/2010/main" val="15402192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143" y="1126521"/>
            <a:ext cx="4567852" cy="923330"/>
          </a:xfrm>
          <a:prstGeom prst="rect">
            <a:avLst/>
          </a:prstGeom>
          <a:noFill/>
          <a:ln>
            <a:solidFill>
              <a:schemeClr val="tx1"/>
            </a:solidFill>
          </a:ln>
        </p:spPr>
        <p:txBody>
          <a:bodyPr wrap="square" rtlCol="0">
            <a:spAutoFit/>
          </a:bodyPr>
          <a:lstStyle/>
          <a:p>
            <a:pPr lvl="0"/>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S</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elect from </a:t>
            </a:r>
            <a:r>
              <a:rPr kumimoji="0" lang="en-US" sz="1800" b="1" i="0" u="none" strike="noStrike" kern="1200" cap="none" spc="0" normalizeH="0" baseline="0" noProof="0" dirty="0" smtClean="0">
                <a:ln>
                  <a:noFill/>
                </a:ln>
                <a:solidFill>
                  <a:prstClr val="black"/>
                </a:solidFill>
                <a:effectLst/>
                <a:uLnTx/>
                <a:uFillTx/>
                <a:latin typeface="Calibri" panose="020F0502020204030204"/>
                <a:cs typeface="Arial"/>
              </a:rPr>
              <a:t>T</a:t>
            </a:r>
            <a:r>
              <a:rPr lang="en-US" b="1" dirty="0" err="1" smtClean="0">
                <a:solidFill>
                  <a:prstClr val="black"/>
                </a:solidFill>
              </a:rPr>
              <a:t>axBlockTbl</a:t>
            </a:r>
            <a:r>
              <a:rPr kumimoji="0" lang="en-US" sz="1800" b="1" i="0" u="none" strike="noStrike" kern="1200" cap="none" spc="0" normalizeH="0" noProof="0" dirty="0" smtClean="0">
                <a:ln>
                  <a:noFill/>
                </a:ln>
                <a:solidFill>
                  <a:prstClr val="black"/>
                </a:solidFill>
                <a:effectLst/>
                <a:uLnTx/>
                <a:uFillTx/>
                <a:latin typeface="Calibri" panose="020F0502020204030204"/>
                <a:cs typeface="Arial"/>
              </a:rPr>
              <a:t> </a:t>
            </a: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where </a:t>
            </a:r>
            <a:r>
              <a:rPr lang="en-US" dirty="0">
                <a:solidFill>
                  <a:prstClr val="black"/>
                </a:solidFill>
              </a:rPr>
              <a:t>"</a:t>
            </a:r>
            <a:r>
              <a:rPr lang="en-US" dirty="0" err="1">
                <a:solidFill>
                  <a:prstClr val="black"/>
                </a:solidFill>
              </a:rPr>
              <a:t>export_gush_shuma.csv.gush_id</a:t>
            </a:r>
            <a:r>
              <a:rPr lang="en-US" dirty="0">
                <a:solidFill>
                  <a:prstClr val="black"/>
                </a:solidFill>
              </a:rPr>
              <a:t>" IS NOT NULL</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 name="מלבן מעוגל 2"/>
          <p:cNvSpPr/>
          <p:nvPr/>
        </p:nvSpPr>
        <p:spPr>
          <a:xfrm>
            <a:off x="8913020" y="1271999"/>
            <a:ext cx="1798160" cy="489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solidFill>
                  <a:prstClr val="black"/>
                </a:solidFill>
              </a:rPr>
              <a:t>TaxBlockTbl</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0" name="מלבן מעוגל 9"/>
          <p:cNvSpPr/>
          <p:nvPr/>
        </p:nvSpPr>
        <p:spPr>
          <a:xfrm>
            <a:off x="1618189" y="1271999"/>
            <a:ext cx="1798160" cy="489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en-US" b="1" dirty="0" err="1" smtClean="0">
                <a:solidFill>
                  <a:prstClr val="black"/>
                </a:solidFill>
              </a:rPr>
              <a:t>TaxBlockTbl</a:t>
            </a:r>
            <a:endParaRPr lang="en-US" b="1" dirty="0"/>
          </a:p>
        </p:txBody>
      </p:sp>
      <p:cxnSp>
        <p:nvCxnSpPr>
          <p:cNvPr id="12" name="מחבר חץ ישר 11"/>
          <p:cNvCxnSpPr/>
          <p:nvPr/>
        </p:nvCxnSpPr>
        <p:spPr>
          <a:xfrm>
            <a:off x="3416349" y="1516763"/>
            <a:ext cx="403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8377310" y="1516763"/>
            <a:ext cx="535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20105" y="1761527"/>
            <a:ext cx="794327"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input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8" name="TextBox 17"/>
          <p:cNvSpPr txBox="1"/>
          <p:nvPr/>
        </p:nvSpPr>
        <p:spPr>
          <a:xfrm>
            <a:off x="9416376" y="1691601"/>
            <a:ext cx="90201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x-none" sz="1800" b="0" i="0" u="none" strike="noStrike" kern="1200" cap="none" spc="0" normalizeH="0" baseline="0" noProof="0" dirty="0" smtClean="0">
                <a:ln>
                  <a:noFill/>
                </a:ln>
                <a:solidFill>
                  <a:prstClr val="black"/>
                </a:solidFill>
                <a:effectLst/>
                <a:uLnTx/>
                <a:uFillTx/>
                <a:latin typeface="Calibri" panose="020F0502020204030204"/>
                <a:cs typeface="Arial"/>
              </a:rPr>
              <a:t>output</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13" name="כותרת 1">
            <a:extLst>
              <a:ext uri="{FF2B5EF4-FFF2-40B4-BE49-F238E27FC236}">
                <a16:creationId xmlns:a16="http://schemas.microsoft.com/office/drawing/2014/main" id="{ECC8760F-EA9E-47A2-A93F-1EAD44E763EE}"/>
              </a:ext>
            </a:extLst>
          </p:cNvPr>
          <p:cNvSpPr txBox="1"/>
          <p:nvPr/>
        </p:nvSpPr>
        <p:spPr>
          <a:xfrm>
            <a:off x="571500" y="247799"/>
            <a:ext cx="11043138" cy="622570"/>
          </a:xfrm>
          <a:prstGeom prst="rect">
            <a:avLst/>
          </a:prstGeom>
          <a:noFill/>
          <a:ln>
            <a:noFill/>
          </a:ln>
          <a:effectLst/>
        </p:spPr>
        <p:txBody>
          <a:bodyPr vert="horz" lIns="91440" tIns="45720" rIns="91440" bIns="45720" rtlCol="0" anchor="ctr">
            <a:noAutofit/>
          </a:bodyPr>
          <a:lstStyle>
            <a:defPPr>
              <a:defRPr lang="en-US"/>
            </a:defPPr>
            <a:lvl1pPr algn="ctr" defTabSz="914400" rtl="1">
              <a:lnSpc>
                <a:spcPct val="90000"/>
              </a:lnSpc>
              <a:spcBef>
                <a:spcPct val="0"/>
              </a:spcBef>
              <a:buNone/>
              <a:defRPr sz="4400" b="1">
                <a:solidFill>
                  <a:schemeClr val="bg1"/>
                </a:solidFill>
                <a:latin typeface="+mj-lt"/>
                <a:ea typeface="+mj-ea"/>
              </a:defRPr>
            </a:lvl1pPr>
          </a:lstStyle>
          <a:p>
            <a:pPr lvl="0" algn="r">
              <a:defRPr/>
            </a:pPr>
            <a:r>
              <a:rPr lang="he-IL" sz="3600" dirty="0">
                <a:solidFill>
                  <a:srgbClr val="002060"/>
                </a:solidFill>
                <a:latin typeface="Calibri" panose="020F0502020204030204" pitchFamily="34" charset="0"/>
                <a:cs typeface="Calibri" panose="020F0502020204030204" pitchFamily="34" charset="0"/>
              </a:rPr>
              <a:t>מיזוג טבלאי לחישוב שדה </a:t>
            </a:r>
            <a:r>
              <a:rPr lang="en-US" sz="3600" dirty="0" err="1">
                <a:solidFill>
                  <a:srgbClr val="002060"/>
                </a:solidFill>
                <a:latin typeface="Calibri" panose="020F0502020204030204" pitchFamily="34" charset="0"/>
                <a:cs typeface="Calibri" panose="020F0502020204030204" pitchFamily="34" charset="0"/>
              </a:rPr>
              <a:t>blockUniqueID</a:t>
            </a:r>
            <a:endParaRPr lang="he-IL" sz="3600" dirty="0">
              <a:solidFill>
                <a:srgbClr val="002060"/>
              </a:solidFill>
              <a:latin typeface="Calibri" panose="020F0502020204030204" pitchFamily="34" charset="0"/>
              <a:cs typeface="Calibri" panose="020F0502020204030204" pitchFamily="34" charset="0"/>
            </a:endParaRPr>
          </a:p>
        </p:txBody>
      </p:sp>
      <p:sp>
        <p:nvSpPr>
          <p:cNvPr id="16" name="Rectangle 3"/>
          <p:cNvSpPr/>
          <p:nvPr/>
        </p:nvSpPr>
        <p:spPr>
          <a:xfrm>
            <a:off x="8376996" y="5640096"/>
            <a:ext cx="3046724" cy="369332"/>
          </a:xfrm>
          <a:prstGeom prst="rect">
            <a:avLst/>
          </a:prstGeom>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1800" b="0" i="0" u="none" strike="noStrike" kern="1200" cap="none" spc="0" normalizeH="0" baseline="0" noProof="0" dirty="0" smtClean="0">
                <a:ln>
                  <a:noFill/>
                </a:ln>
                <a:solidFill>
                  <a:prstClr val="black"/>
                </a:solidFill>
                <a:effectLst/>
                <a:uLnTx/>
                <a:uFillTx/>
                <a:latin typeface="Calibri" panose="020F0502020204030204"/>
                <a:cs typeface="Arial" panose="020B0604020202020204" pitchFamily="34" charset="0"/>
              </a:rPr>
              <a:t>כמות שורות בחורות:</a:t>
            </a:r>
            <a:r>
              <a:rPr kumimoji="0" lang="en-US" sz="1800" b="0" i="0" u="none" strike="noStrike" kern="1200" cap="none" spc="0" normalizeH="0" baseline="0" noProof="0" dirty="0" smtClean="0">
                <a:ln>
                  <a:noFill/>
                </a:ln>
                <a:solidFill>
                  <a:prstClr val="black"/>
                </a:solidFill>
                <a:effectLst/>
                <a:uLnTx/>
                <a:uFillTx/>
                <a:latin typeface="Calibri" panose="020F0502020204030204"/>
                <a:cs typeface="Arial"/>
              </a:rPr>
              <a:t> 446 </a:t>
            </a:r>
            <a:endParaRPr kumimoji="0" lang="en-US" sz="1800" b="0" i="0" u="none" strike="noStrike" kern="1200" cap="none" spc="0" normalizeH="0" baseline="0" noProof="0" dirty="0">
              <a:ln>
                <a:noFill/>
              </a:ln>
              <a:solidFill>
                <a:prstClr val="black"/>
              </a:solidFill>
              <a:effectLst/>
              <a:uLnTx/>
              <a:uFillTx/>
              <a:latin typeface="Calibri" panose="020F0502020204030204"/>
              <a:cs typeface="Arial"/>
            </a:endParaRPr>
          </a:p>
        </p:txBody>
      </p:sp>
      <p:pic>
        <p:nvPicPr>
          <p:cNvPr id="4" name="תמונה 3"/>
          <p:cNvPicPr>
            <a:picLocks noChangeAspect="1"/>
          </p:cNvPicPr>
          <p:nvPr/>
        </p:nvPicPr>
        <p:blipFill>
          <a:blip r:embed="rId2"/>
          <a:stretch>
            <a:fillRect/>
          </a:stretch>
        </p:blipFill>
        <p:spPr>
          <a:xfrm>
            <a:off x="1689516" y="2251055"/>
            <a:ext cx="3273010" cy="4404314"/>
          </a:xfrm>
          <a:prstGeom prst="rect">
            <a:avLst/>
          </a:prstGeom>
        </p:spPr>
      </p:pic>
    </p:spTree>
    <p:extLst>
      <p:ext uri="{BB962C8B-B14F-4D97-AF65-F5344CB8AC3E}">
        <p14:creationId xmlns:p14="http://schemas.microsoft.com/office/powerpoint/2010/main" val="2030660947"/>
      </p:ext>
    </p:extLst>
  </p:cSld>
  <p:clrMapOvr>
    <a:masterClrMapping/>
  </p:clrMapOvr>
  <p:transition/>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18467</TotalTime>
  <Words>1459</Words>
  <Application>Microsoft Office PowerPoint</Application>
  <PresentationFormat>מסך רחב</PresentationFormat>
  <Paragraphs>636</Paragraphs>
  <Slides>29</Slides>
  <Notes>10</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29</vt:i4>
      </vt:variant>
    </vt:vector>
  </HeadingPairs>
  <TitlesOfParts>
    <vt:vector size="36" baseType="lpstr">
      <vt:lpstr>Arial</vt:lpstr>
      <vt:lpstr>Calibri</vt:lpstr>
      <vt:lpstr>Calibri Light</vt:lpstr>
      <vt:lpstr>Roboto</vt:lpstr>
      <vt:lpstr>Times New Roman</vt:lpstr>
      <vt:lpstr>ערכת נושא Office</vt:lpstr>
      <vt:lpstr>1_ערכת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MAPI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yuri@mapi.gov.il</dc:creator>
  <cp:lastModifiedBy>danielb</cp:lastModifiedBy>
  <cp:revision>590</cp:revision>
  <cp:lastPrinted>2019-06-17T11:46:22Z</cp:lastPrinted>
  <dcterms:created xsi:type="dcterms:W3CDTF">2018-03-01T06:23:08Z</dcterms:created>
  <dcterms:modified xsi:type="dcterms:W3CDTF">2022-05-10T12:16:40Z</dcterms:modified>
</cp:coreProperties>
</file>