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2" r:id="rId3"/>
    <p:sldId id="391" r:id="rId4"/>
    <p:sldId id="380" r:id="rId5"/>
    <p:sldId id="308" r:id="rId6"/>
    <p:sldId id="436" r:id="rId7"/>
    <p:sldId id="439" r:id="rId8"/>
    <p:sldId id="440" r:id="rId9"/>
    <p:sldId id="442" r:id="rId10"/>
    <p:sldId id="441" r:id="rId11"/>
    <p:sldId id="443" r:id="rId12"/>
  </p:sldIdLst>
  <p:sldSz cx="12192000" cy="6858000"/>
  <p:notesSz cx="6769100" cy="9906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76" d="100"/>
          <a:sy n="76" d="100"/>
        </p:scale>
        <p:origin x="103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judgments\results\psak_din_new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pi_shares\MNCDB\&#1510;&#1493;&#1493;&#1514;%20&#1502;&#1497;&#1491;&#1506;\&#1488;&#1493;&#1508;&#1497;&#1512;\judgments\data\judgment_WebDisplay27-12-21.csv" TargetMode="External"/><Relationship Id="rId2" Type="http://schemas.openxmlformats.org/officeDocument/2006/relationships/hyperlink" Target="file:///\\mapi_shares\MNCDB\&#1510;&#1493;&#1493;&#1514;%20&#1502;&#1497;&#1491;&#1506;\&#1488;&#1493;&#1508;&#1497;&#1512;\judgments\data\judgment_LibDisplay27-12-21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mapi_shares\MNCDB\&#1510;&#1493;&#1493;&#1514;%20&#1502;&#1497;&#1491;&#1506;\&#1488;&#1493;&#1508;&#1497;&#1512;\judgments\&#1502;&#1502;&#1510;&#1488;&#1497;&#1501;\oracle%5bstatus%5d=1.csv" TargetMode="External"/><Relationship Id="rId5" Type="http://schemas.openxmlformats.org/officeDocument/2006/relationships/hyperlink" Target="file:///\\mapi_shares\MNCDB\&#1510;&#1493;&#1493;&#1514;%20&#1502;&#1497;&#1491;&#1506;\&#1488;&#1493;&#1508;&#1497;&#1512;\judgments\&#1502;&#1502;&#1510;&#1488;&#1497;&#1501;\&#1512;&#1513;&#1493;&#1502;&#1493;&#1514;%20&#1513;&#1511;&#1497;&#1497;&#1502;&#1493;&#1514;%20&#1489;-web%20&#1493;&#1500;&#1488;%20&#1489;-lib.xlsx" TargetMode="External"/><Relationship Id="rId4" Type="http://schemas.openxmlformats.org/officeDocument/2006/relationships/hyperlink" Target="file:///\\mapi_shares\MNCDB\&#1510;&#1493;&#1493;&#1514;%20&#1502;&#1497;&#1491;&#1506;\&#1488;&#1493;&#1508;&#1497;&#1512;\judgments\data\psak_din_export_27122021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mapi_shares\MNCDB\&#1510;&#1493;&#1493;&#1514;%20&#1502;&#1497;&#1491;&#1506;\&#1488;&#1493;&#1508;&#1497;&#1512;\judgments\process\&#1514;&#1492;&#1500;&#1497;&#1498;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פסקי דין -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13410"/>
              </p:ext>
            </p:extLst>
          </p:nvPr>
        </p:nvGraphicFramePr>
        <p:xfrm>
          <a:off x="2923858" y="1944427"/>
          <a:ext cx="8099742" cy="102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42">
                  <a:extLst>
                    <a:ext uri="{9D8B030D-6E8A-4147-A177-3AD203B41FA5}">
                      <a16:colId xmlns:a16="http://schemas.microsoft.com/office/drawing/2014/main" val="133439827"/>
                    </a:ext>
                  </a:extLst>
                </a:gridCol>
                <a:gridCol w="96169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829576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313241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54699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425243"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הערות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כמות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סכמה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תיאור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שם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סוג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הכמות נשארה זהה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871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חדשה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solidFill>
                            <a:schemeClr val="tx1"/>
                          </a:solidFill>
                        </a:rPr>
                        <a:t>טבלת פסקי דין לפי אפיון חדש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hlinkClick r:id="rId2" action="ppaction://hlinkfile"/>
                        </a:rPr>
                        <a:t>psak_din_new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</a:tbl>
          </a:graphicData>
        </a:graphic>
      </p:graphicFrame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140700" y="1042457"/>
            <a:ext cx="26865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כמויות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946781" y="574152"/>
            <a:ext cx="37152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ערכים 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חסרים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10723"/>
              </p:ext>
            </p:extLst>
          </p:nvPr>
        </p:nvGraphicFramePr>
        <p:xfrm>
          <a:off x="3479342" y="307452"/>
          <a:ext cx="4305377" cy="61050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8267">
                  <a:extLst>
                    <a:ext uri="{9D8B030D-6E8A-4147-A177-3AD203B41FA5}">
                      <a16:colId xmlns:a16="http://schemas.microsoft.com/office/drawing/2014/main" val="1843268236"/>
                    </a:ext>
                  </a:extLst>
                </a:gridCol>
                <a:gridCol w="1049952">
                  <a:extLst>
                    <a:ext uri="{9D8B030D-6E8A-4147-A177-3AD203B41FA5}">
                      <a16:colId xmlns:a16="http://schemas.microsoft.com/office/drawing/2014/main" val="75662866"/>
                    </a:ext>
                  </a:extLst>
                </a:gridCol>
                <a:gridCol w="1537158">
                  <a:extLst>
                    <a:ext uri="{9D8B030D-6E8A-4147-A177-3AD203B41FA5}">
                      <a16:colId xmlns:a16="http://schemas.microsoft.com/office/drawing/2014/main" val="1724565766"/>
                    </a:ext>
                  </a:extLst>
                </a:gridCol>
              </a:tblGrid>
              <a:tr h="564786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/>
                        <a:t>שדה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/>
                        <a:t>כמות חסרים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/>
                        <a:t>הערה</a:t>
                      </a:r>
                      <a:endParaRPr lang="he-I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762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יאוכלס בהמשך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17228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90192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3866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5479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</a:t>
                      </a:r>
                      <a:r>
                        <a:rPr lang="he-IL" sz="1200" baseline="0" dirty="0" smtClean="0"/>
                        <a:t> ניתן לאכלס כרגע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094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1657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</a:t>
                      </a:r>
                      <a:r>
                        <a:rPr lang="he-IL" sz="1200" baseline="0" dirty="0" smtClean="0"/>
                        <a:t> רלוונטי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90320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6473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appovalDate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/>
                        <a:t>לא</a:t>
                      </a:r>
                      <a:r>
                        <a:rPr lang="he-IL" sz="1200" baseline="0" dirty="0" smtClean="0"/>
                        <a:t> רלוונטי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08476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4391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46208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/>
                        <a:t>לא</a:t>
                      </a:r>
                      <a:r>
                        <a:rPr lang="he-IL" sz="1200" baseline="0" dirty="0" smtClean="0"/>
                        <a:t> ניתן לאכלס כרגע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408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465496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15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423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</a:t>
            </a:r>
            <a:r>
              <a:rPr lang="he-IL" sz="36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</a:t>
            </a:r>
            <a:r>
              <a:rPr lang="he-IL" sz="36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פס"ד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87291"/>
              </p:ext>
            </p:extLst>
          </p:nvPr>
        </p:nvGraphicFramePr>
        <p:xfrm>
          <a:off x="1422399" y="756069"/>
          <a:ext cx="9664700" cy="544146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יצירה\הגשה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אישור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עדכון בבנק"ל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5442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46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5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4275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83242"/>
            <a:ext cx="2021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geodeticNetwork</a:t>
            </a:r>
            <a:endParaRPr lang="en-US" sz="2000" b="1" dirty="0"/>
          </a:p>
        </p:txBody>
      </p:sp>
      <p:sp>
        <p:nvSpPr>
          <p:cNvPr id="7" name="מלבן 6"/>
          <p:cNvSpPr/>
          <p:nvPr/>
        </p:nvSpPr>
        <p:spPr>
          <a:xfrm>
            <a:off x="2018065" y="1349802"/>
            <a:ext cx="1499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processType</a:t>
            </a:r>
          </a:p>
        </p:txBody>
      </p:sp>
      <p:sp>
        <p:nvSpPr>
          <p:cNvPr id="8" name="מלבן 7"/>
          <p:cNvSpPr/>
          <p:nvPr/>
        </p:nvSpPr>
        <p:spPr>
          <a:xfrm>
            <a:off x="6280397" y="1870907"/>
            <a:ext cx="82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30664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</a:t>
                      </a: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97ב'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3162"/>
              </p:ext>
            </p:extLst>
          </p:nvPr>
        </p:nvGraphicFramePr>
        <p:xfrm>
          <a:off x="8817428" y="1639887"/>
          <a:ext cx="2500161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09421"/>
              </p:ext>
            </p:extLst>
          </p:nvPr>
        </p:nvGraphicFramePr>
        <p:xfrm>
          <a:off x="5287622" y="2214839"/>
          <a:ext cx="2893452" cy="162115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73221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161241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בטיפול האגף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בבדיקת הממונה על המרשם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מבוטל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מאושר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הוטמע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מוקפא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sp>
        <p:nvSpPr>
          <p:cNvPr id="12" name="מלבן 1"/>
          <p:cNvSpPr/>
          <p:nvPr/>
        </p:nvSpPr>
        <p:spPr>
          <a:xfrm>
            <a:off x="9526883" y="3434297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63493"/>
              </p:ext>
            </p:extLst>
          </p:nvPr>
        </p:nvGraphicFramePr>
        <p:xfrm>
          <a:off x="9120442" y="3789234"/>
          <a:ext cx="205200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גליון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שדה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פנקס שדה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סקיצה של פקיד הסדר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פסקי דין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60506"/>
              </p:ext>
            </p:extLst>
          </p:nvPr>
        </p:nvGraphicFramePr>
        <p:xfrm>
          <a:off x="475862" y="819629"/>
          <a:ext cx="11418696" cy="234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67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744747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71868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סכמה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נעשה שימוש רק בכדי לייבא את שדה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updateDate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864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LibDisplay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ייצוא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נתוני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LibDisplay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מתאריך 27/12/2021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 action="ppaction://hlinkfile"/>
                        </a:rPr>
                        <a:t>judgment_LibDisplay27-12-21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טבלאות זהות בתוכן אך שדות מעט שונים,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נעשה שימוש בשתיהן.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871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WebDisplay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ייצוא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נתוני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WebDisplay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מתאריך 27/12/2021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 action="ppaction://hlinkfile"/>
                        </a:rPr>
                        <a:t>judgment_WebDisplay27-12-21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  <a:tr h="764545">
                <a:tc v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871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Oracle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ייצוא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נתוני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Oracle</a:t>
                      </a:r>
                      <a:r>
                        <a:rPr lang="he-IL" sz="12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מתאריך 27/12/2021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 action="ppaction://hlinkfile"/>
                        </a:rPr>
                        <a:t>psak_din_export_27122021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9380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746035" y="3737851"/>
            <a:ext cx="514852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ממצאים והערות לפני עיבוד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119913"/>
              </p:ext>
            </p:extLst>
          </p:nvPr>
        </p:nvGraphicFramePr>
        <p:xfrm>
          <a:off x="4525365" y="4256611"/>
          <a:ext cx="7285412" cy="104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95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5217156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771302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נתיב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5" action="ppaction://hlinkfile"/>
                        </a:rPr>
                        <a:t>קישור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 שקיימות ב-</a:t>
                      </a:r>
                      <a:r>
                        <a:rPr lang="en-US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</a:t>
                      </a:r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ולא ב-</a:t>
                      </a:r>
                      <a:r>
                        <a:rPr lang="en-US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</a:t>
                      </a:r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6" action="ppaction://hlinkfile"/>
                        </a:rPr>
                        <a:t>קישור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r>
                        <a:rPr lang="he-IL" sz="12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בעלות סטאטוס = ביצוע גרפי (קוד 1) לבירור מול אגף </a:t>
                      </a:r>
                      <a:r>
                        <a:rPr lang="he-IL" sz="1200" b="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ה"ק</a:t>
                      </a:r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2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92125"/>
            <a:ext cx="2819400" cy="1583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368401"/>
            <a:ext cx="11582400" cy="3432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5374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4" action="ppaction://hlinkfile"/>
              </a:rPr>
              <a:t>PDF </a:t>
            </a:r>
            <a:r>
              <a:rPr lang="he-IL" dirty="0" smtClean="0">
                <a:hlinkClick r:id="rId4" action="ppaction://hlinkfile"/>
              </a:rPr>
              <a:t> שלם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67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942975"/>
            <a:ext cx="8510790" cy="54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7" y="1071562"/>
            <a:ext cx="11682160" cy="47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1" y="996956"/>
            <a:ext cx="11697473" cy="267222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474470" y="193625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" y="4561368"/>
            <a:ext cx="9846967" cy="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6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18864</TotalTime>
  <Words>437</Words>
  <Application>Microsoft Office PowerPoint</Application>
  <PresentationFormat>Widescreen</PresentationFormat>
  <Paragraphs>232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240</cp:revision>
  <cp:lastPrinted>2019-06-17T11:46:22Z</cp:lastPrinted>
  <dcterms:created xsi:type="dcterms:W3CDTF">2018-03-01T06:23:08Z</dcterms:created>
  <dcterms:modified xsi:type="dcterms:W3CDTF">2022-01-04T12:17:49Z</dcterms:modified>
</cp:coreProperties>
</file>