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56" r:id="rId2"/>
    <p:sldId id="342" r:id="rId3"/>
    <p:sldId id="354" r:id="rId4"/>
    <p:sldId id="390" r:id="rId5"/>
    <p:sldId id="392" r:id="rId6"/>
    <p:sldId id="380" r:id="rId7"/>
    <p:sldId id="308" r:id="rId8"/>
    <p:sldId id="388" r:id="rId9"/>
    <p:sldId id="389" r:id="rId10"/>
    <p:sldId id="393" r:id="rId11"/>
    <p:sldId id="394" r:id="rId12"/>
    <p:sldId id="398" r:id="rId13"/>
    <p:sldId id="401" r:id="rId14"/>
    <p:sldId id="402" r:id="rId15"/>
    <p:sldId id="399" r:id="rId16"/>
    <p:sldId id="343" r:id="rId17"/>
    <p:sldId id="348" r:id="rId18"/>
    <p:sldId id="304" r:id="rId19"/>
    <p:sldId id="405" r:id="rId20"/>
    <p:sldId id="349" r:id="rId21"/>
    <p:sldId id="310" r:id="rId22"/>
    <p:sldId id="403" r:id="rId23"/>
    <p:sldId id="313" r:id="rId24"/>
    <p:sldId id="404" r:id="rId25"/>
    <p:sldId id="317" r:id="rId26"/>
    <p:sldId id="406" r:id="rId27"/>
    <p:sldId id="407" r:id="rId28"/>
    <p:sldId id="408" r:id="rId29"/>
    <p:sldId id="409" r:id="rId30"/>
    <p:sldId id="410" r:id="rId31"/>
    <p:sldId id="411" r:id="rId32"/>
    <p:sldId id="413" r:id="rId33"/>
    <p:sldId id="416" r:id="rId34"/>
    <p:sldId id="415" r:id="rId35"/>
    <p:sldId id="417" r:id="rId36"/>
    <p:sldId id="412" r:id="rId37"/>
    <p:sldId id="418" r:id="rId38"/>
    <p:sldId id="414" r:id="rId39"/>
    <p:sldId id="318" r:id="rId40"/>
    <p:sldId id="353" r:id="rId41"/>
    <p:sldId id="419" r:id="rId42"/>
    <p:sldId id="360" r:id="rId43"/>
    <p:sldId id="379" r:id="rId44"/>
    <p:sldId id="356" r:id="rId45"/>
  </p:sldIdLst>
  <p:sldSz cx="12192000" cy="6858000"/>
  <p:notesSz cx="6769100" cy="9906000"/>
  <p:custDataLst>
    <p:tags r:id="rId4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גושים מוסדרים ולא מוסדרים – סכמה חדשה" id="{4C7D547D-C54E-413F-BA03-6674A4E5B36D}">
          <p14:sldIdLst>
            <p14:sldId id="256"/>
            <p14:sldId id="342"/>
            <p14:sldId id="354"/>
            <p14:sldId id="390"/>
            <p14:sldId id="392"/>
          </p14:sldIdLst>
        </p14:section>
        <p14:section name="הסבת נתוני הבנק&quot;ל חלקות מוסדרות" id="{F2BB96A9-0DDC-4E8A-BCA8-F669FE36A5EA}">
          <p14:sldIdLst>
            <p14:sldId id="380"/>
            <p14:sldId id="308"/>
            <p14:sldId id="388"/>
            <p14:sldId id="389"/>
            <p14:sldId id="393"/>
            <p14:sldId id="394"/>
            <p14:sldId id="398"/>
            <p14:sldId id="401"/>
            <p14:sldId id="402"/>
            <p14:sldId id="399"/>
            <p14:sldId id="343"/>
            <p14:sldId id="348"/>
            <p14:sldId id="304"/>
            <p14:sldId id="405"/>
            <p14:sldId id="349"/>
            <p14:sldId id="310"/>
            <p14:sldId id="403"/>
            <p14:sldId id="313"/>
            <p14:sldId id="404"/>
            <p14:sldId id="317"/>
            <p14:sldId id="406"/>
            <p14:sldId id="407"/>
            <p14:sldId id="408"/>
            <p14:sldId id="409"/>
            <p14:sldId id="410"/>
            <p14:sldId id="411"/>
            <p14:sldId id="413"/>
            <p14:sldId id="416"/>
            <p14:sldId id="415"/>
            <p14:sldId id="417"/>
            <p14:sldId id="412"/>
            <p14:sldId id="418"/>
            <p14:sldId id="414"/>
            <p14:sldId id="318"/>
            <p14:sldId id="353"/>
            <p14:sldId id="419"/>
            <p14:sldId id="360"/>
            <p14:sldId id="379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C6C6C6"/>
    <a:srgbClr val="DEEBF7"/>
    <a:srgbClr val="86F011"/>
    <a:srgbClr val="23E148"/>
    <a:srgbClr val="33D2C5"/>
    <a:srgbClr val="4472C4"/>
    <a:srgbClr val="FFC000"/>
    <a:srgbClr val="E2F0D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29" autoAdjust="0"/>
    <p:restoredTop sz="94639" autoAdjust="0"/>
  </p:normalViewPr>
  <p:slideViewPr>
    <p:cSldViewPr snapToGrid="0">
      <p:cViewPr>
        <p:scale>
          <a:sx n="66" d="100"/>
          <a:sy n="66" d="100"/>
        </p:scale>
        <p:origin x="821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78"/>
    </p:cViewPr>
  </p:sorterViewPr>
  <p:notesViewPr>
    <p:cSldViewPr snapToGrid="0">
      <p:cViewPr varScale="1">
        <p:scale>
          <a:sx n="85" d="100"/>
          <a:sy n="85" d="100"/>
        </p:scale>
        <p:origin x="23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BBE05497-B26F-4A36-8D55-46BD73FFEFF6}" type="parTrans" cxnId="{4243A61B-E492-41FA-8530-51B7C2289CC3}">
      <dgm:prSet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/>
      <dgm:t>
        <a:bodyPr/>
        <a:lstStyle/>
        <a:p>
          <a:pPr rtl="1"/>
          <a:r>
            <a:rPr lang="he-IL" dirty="0"/>
            <a:t>סינון </a:t>
          </a:r>
          <a:r>
            <a:rPr lang="he-IL" dirty="0" smtClean="0"/>
            <a:t>טבלאי של רשומות בתהליך תצ"ר</a:t>
          </a:r>
          <a:endParaRPr lang="he-IL" dirty="0"/>
        </a:p>
      </dgm:t>
    </dgm:pt>
    <dgm:pt modelId="{B50B3449-3BC8-47AE-9D34-F8429A15483D}" type="sibTrans" cxnId="{4243A61B-E492-41FA-8530-51B7C2289CC3}">
      <dgm:prSet/>
      <dgm:spPr/>
      <dgm:t>
        <a:bodyPr/>
        <a:lstStyle/>
        <a:p>
          <a:pPr rtl="1"/>
          <a:endParaRPr lang="he-IL"/>
        </a:p>
      </dgm:t>
    </dgm:pt>
    <dgm:pt modelId="{24DBDFFA-DBC8-4BE5-BDBE-67944A63B192}" type="parTrans" cxnId="{877A56F5-55EE-46C6-8CDF-188C8F136D47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/>
      <dgm:t>
        <a:bodyPr/>
        <a:lstStyle/>
        <a:p>
          <a:pPr rtl="1"/>
          <a:r>
            <a:rPr lang="he-IL" dirty="0"/>
            <a:t>מיזוג טבלאות של תצ"ר</a:t>
          </a:r>
        </a:p>
      </dgm:t>
    </dgm:pt>
    <dgm:pt modelId="{DC7F7719-20E0-440F-B2AA-576986FF60D1}" type="sibTrans" cxnId="{877A56F5-55EE-46C6-8CDF-188C8F136D47}">
      <dgm:prSet/>
      <dgm:spPr/>
      <dgm:t>
        <a:bodyPr/>
        <a:lstStyle/>
        <a:p>
          <a:pPr rtl="1"/>
          <a:endParaRPr lang="he-IL"/>
        </a:p>
      </dgm:t>
    </dgm:pt>
    <dgm:pt modelId="{51517267-9ED1-4971-BFF4-974E3062C3E6}" type="parTrans" cxnId="{44D499CA-DD58-4B8F-B840-3F64D60151C2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/>
      <dgm:t>
        <a:bodyPr/>
        <a:lstStyle/>
        <a:p>
          <a:pPr rtl="1"/>
          <a:r>
            <a:rPr lang="he-IL" dirty="0"/>
            <a:t>סינון של תצ"ר</a:t>
          </a:r>
        </a:p>
      </dgm:t>
    </dgm:pt>
    <dgm:pt modelId="{2AFC7AEB-79D6-46D1-8839-0913D40E5E00}" type="sibTrans" cxnId="{44D499CA-DD58-4B8F-B840-3F64D60151C2}">
      <dgm:prSet/>
      <dgm:spPr/>
      <dgm:t>
        <a:bodyPr/>
        <a:lstStyle/>
        <a:p>
          <a:pPr rtl="1"/>
          <a:endParaRPr lang="he-IL"/>
        </a:p>
      </dgm:t>
    </dgm:pt>
    <dgm:pt modelId="{45F849A7-AD17-4EE8-A139-C0499F12D445}" type="parTrans" cxnId="{E937486F-9C52-4B48-BDD5-75FFFEBD94AC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/>
      <dgm:t>
        <a:bodyPr/>
        <a:lstStyle/>
        <a:p>
          <a:pPr rtl="1"/>
          <a:r>
            <a:rPr lang="he-IL"/>
            <a:t>מיזוג מרחבי וטבלאי</a:t>
          </a:r>
        </a:p>
      </dgm:t>
    </dgm:pt>
    <dgm:pt modelId="{25D4DFB9-6FFE-4095-90FE-345F5B108DB6}" type="sibTrans" cxnId="{E937486F-9C52-4B48-BDD5-75FFFEBD94AC}">
      <dgm:prSet/>
      <dgm:spPr/>
      <dgm:t>
        <a:bodyPr/>
        <a:lstStyle/>
        <a:p>
          <a:pPr rtl="1"/>
          <a:endParaRPr lang="he-IL"/>
        </a:p>
      </dgm:t>
    </dgm:pt>
    <dgm:pt modelId="{8B0F46D3-34EC-4EB4-96A3-444AF719363E}" type="parTrans" cxnId="{6A7A51E8-CE7F-4659-8651-F75D2A816FE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/>
      <dgm:t>
        <a:bodyPr/>
        <a:lstStyle/>
        <a:p>
          <a:pPr rtl="1"/>
          <a:r>
            <a:rPr lang="he-IL"/>
            <a:t>הסבה</a:t>
          </a:r>
        </a:p>
      </dgm:t>
    </dgm:pt>
    <dgm:pt modelId="{D499A5CC-DAAC-4DA4-8350-19F43B135005}" type="sibTrans" cxnId="{6A7A51E8-CE7F-4659-8651-F75D2A816FE2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541A8F0-D67D-41D1-BCBF-E9178B825ACB}" type="presOf" srcId="{FBF37678-EBFB-4B17-B38B-2BA36BC64C0D}" destId="{53B10913-7091-47F0-B91C-45B14227BD81}" srcOrd="0" destOrd="0" presId="urn:microsoft.com/office/officeart/2005/8/layout/hProcess9"/>
    <dgm:cxn modelId="{9BCFDE75-A2C9-4144-AAB3-BD38001F8021}" type="presOf" srcId="{DAF21678-808D-4F4F-A57B-F4315B8CEADF}" destId="{7DEBDA32-2599-459E-9096-F371C8A98ED4}" srcOrd="0" destOrd="0" presId="urn:microsoft.com/office/officeart/2005/8/layout/hProcess9"/>
    <dgm:cxn modelId="{06EEA2C3-7BF2-4519-BDD3-0CD2D0EC0BD6}" type="presOf" srcId="{46CC43BD-ABAA-4CB0-8124-01AA41ACD064}" destId="{E05812DD-5601-42C5-957E-AA87EB8DA79F}" srcOrd="0" destOrd="0" presId="urn:microsoft.com/office/officeart/2005/8/layout/hProcess9"/>
    <dgm:cxn modelId="{A3644904-8122-4EDB-83A5-B9D2F67F682C}" type="presOf" srcId="{3E3F9B5B-962D-4F46-8F87-C8A78A4FA3E7}" destId="{525F5CE1-C5AF-4F3E-BC96-B9452EFF742F}" srcOrd="0" destOrd="0" presId="urn:microsoft.com/office/officeart/2005/8/layout/hProcess9"/>
    <dgm:cxn modelId="{44D499CA-DD58-4B8F-B840-3F64D60151C2}" srcId="{3E3F9B5B-962D-4F46-8F87-C8A78A4FA3E7}" destId="{46CC43BD-ABAA-4CB0-8124-01AA41ACD064}" srcOrd="2" destOrd="0" parTransId="{51517267-9ED1-4971-BFF4-974E3062C3E6}" sibTransId="{2AFC7AEB-79D6-46D1-8839-0913D40E5E00}"/>
    <dgm:cxn modelId="{6A7A51E8-CE7F-4659-8651-F75D2A816FE2}" srcId="{3E3F9B5B-962D-4F46-8F87-C8A78A4FA3E7}" destId="{C3D03BB7-1375-411D-A097-03D05C7A5935}" srcOrd="4" destOrd="0" parTransId="{8B0F46D3-34EC-4EB4-96A3-444AF719363E}" sibTransId="{D499A5CC-DAAC-4DA4-8350-19F43B135005}"/>
    <dgm:cxn modelId="{E937486F-9C52-4B48-BDD5-75FFFEBD94AC}" srcId="{3E3F9B5B-962D-4F46-8F87-C8A78A4FA3E7}" destId="{FBF37678-EBFB-4B17-B38B-2BA36BC64C0D}" srcOrd="3" destOrd="0" parTransId="{45F849A7-AD17-4EE8-A139-C0499F12D445}" sibTransId="{25D4DFB9-6FFE-4095-90FE-345F5B108DB6}"/>
    <dgm:cxn modelId="{4243A61B-E492-41FA-8530-51B7C2289CC3}" srcId="{3E3F9B5B-962D-4F46-8F87-C8A78A4FA3E7}" destId="{DAF21678-808D-4F4F-A57B-F4315B8CEADF}" srcOrd="0" destOrd="0" parTransId="{BBE05497-B26F-4A36-8D55-46BD73FFEFF6}" sibTransId="{B50B3449-3BC8-47AE-9D34-F8429A15483D}"/>
    <dgm:cxn modelId="{1805C861-B745-4FE0-A1FD-B6FE113CE4C7}" type="presOf" srcId="{C3D03BB7-1375-411D-A097-03D05C7A5935}" destId="{A712EF95-1D70-45D0-B0B7-8FB9BB4EEF86}" srcOrd="0" destOrd="0" presId="urn:microsoft.com/office/officeart/2005/8/layout/hProcess9"/>
    <dgm:cxn modelId="{F9FE9A89-7FBB-4568-AF70-994F0E34B9BB}" type="presOf" srcId="{9985F45D-1753-4AF3-999A-0F926EEB0507}" destId="{1CCA5AC3-5CA0-496B-8014-0805BE6845D3}" srcOrd="0" destOrd="0" presId="urn:microsoft.com/office/officeart/2005/8/layout/hProcess9"/>
    <dgm:cxn modelId="{877A56F5-55EE-46C6-8CDF-188C8F136D47}" srcId="{3E3F9B5B-962D-4F46-8F87-C8A78A4FA3E7}" destId="{9985F45D-1753-4AF3-999A-0F926EEB0507}" srcOrd="1" destOrd="0" parTransId="{24DBDFFA-DBC8-4BE5-BDBE-67944A63B192}" sibTransId="{DC7F7719-20E0-440F-B2AA-576986FF60D1}"/>
    <dgm:cxn modelId="{2D79C649-A2B5-4946-A977-CC7F1A3AFE27}" type="presParOf" srcId="{525F5CE1-C5AF-4F3E-BC96-B9452EFF742F}" destId="{9E55470F-7B78-4290-97B6-1F878ABAF8F4}" srcOrd="0" destOrd="0" presId="urn:microsoft.com/office/officeart/2005/8/layout/hProcess9"/>
    <dgm:cxn modelId="{1D9DA7A3-959F-4B9A-82B4-917FCC8C8E2A}" type="presParOf" srcId="{525F5CE1-C5AF-4F3E-BC96-B9452EFF742F}" destId="{74D93E0F-CA3A-43E5-BB87-951AD58693B7}" srcOrd="1" destOrd="0" presId="urn:microsoft.com/office/officeart/2005/8/layout/hProcess9"/>
    <dgm:cxn modelId="{2E31CAA5-4CBF-4A31-A1B8-7B0448239841}" type="presParOf" srcId="{74D93E0F-CA3A-43E5-BB87-951AD58693B7}" destId="{7DEBDA32-2599-459E-9096-F371C8A98ED4}" srcOrd="0" destOrd="0" presId="urn:microsoft.com/office/officeart/2005/8/layout/hProcess9"/>
    <dgm:cxn modelId="{7B4693D2-E8A2-475E-AF61-F0354DDE1C5A}" type="presParOf" srcId="{74D93E0F-CA3A-43E5-BB87-951AD58693B7}" destId="{E01960FF-0F85-4D93-910B-B9508C5C3B89}" srcOrd="1" destOrd="0" presId="urn:microsoft.com/office/officeart/2005/8/layout/hProcess9"/>
    <dgm:cxn modelId="{49B1206A-C436-4FF4-A11B-D6B04457429B}" type="presParOf" srcId="{74D93E0F-CA3A-43E5-BB87-951AD58693B7}" destId="{1CCA5AC3-5CA0-496B-8014-0805BE6845D3}" srcOrd="2" destOrd="0" presId="urn:microsoft.com/office/officeart/2005/8/layout/hProcess9"/>
    <dgm:cxn modelId="{4EC6EBB9-9957-475A-BC3C-B257A006069D}" type="presParOf" srcId="{74D93E0F-CA3A-43E5-BB87-951AD58693B7}" destId="{107EEB29-1B73-4F6B-AC9B-587E2A57B933}" srcOrd="3" destOrd="0" presId="urn:microsoft.com/office/officeart/2005/8/layout/hProcess9"/>
    <dgm:cxn modelId="{8E8C56DF-D0AA-4179-977A-05D7627225CB}" type="presParOf" srcId="{74D93E0F-CA3A-43E5-BB87-951AD58693B7}" destId="{E05812DD-5601-42C5-957E-AA87EB8DA79F}" srcOrd="4" destOrd="0" presId="urn:microsoft.com/office/officeart/2005/8/layout/hProcess9"/>
    <dgm:cxn modelId="{C546D116-036B-4D10-8CA6-E52C06396B05}" type="presParOf" srcId="{74D93E0F-CA3A-43E5-BB87-951AD58693B7}" destId="{EB944E88-E684-44DC-8E91-FC853FADB3E0}" srcOrd="5" destOrd="0" presId="urn:microsoft.com/office/officeart/2005/8/layout/hProcess9"/>
    <dgm:cxn modelId="{105DB600-9303-427A-A190-9A53B4B52689}" type="presParOf" srcId="{74D93E0F-CA3A-43E5-BB87-951AD58693B7}" destId="{53B10913-7091-47F0-B91C-45B14227BD81}" srcOrd="6" destOrd="0" presId="urn:microsoft.com/office/officeart/2005/8/layout/hProcess9"/>
    <dgm:cxn modelId="{2DB570F7-C823-4BCD-AD2B-951A9AADD982}" type="presParOf" srcId="{74D93E0F-CA3A-43E5-BB87-951AD58693B7}" destId="{85CF450D-FB1F-43F6-9FB2-59A069D73A06}" srcOrd="7" destOrd="0" presId="urn:microsoft.com/office/officeart/2005/8/layout/hProcess9"/>
    <dgm:cxn modelId="{034CE807-1571-489D-AECE-F1F1253201EA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BBE05497-B26F-4A36-8D55-46BD73FFEFF6}" type="parTrans" cxnId="{14E5A8AF-E8EC-44C1-BADA-15FA40DD7A1B}">
      <dgm:prSet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/>
      <dgm:t>
        <a:bodyPr/>
        <a:lstStyle/>
        <a:p>
          <a:pPr rtl="1"/>
          <a:r>
            <a:rPr lang="he-IL" dirty="0" smtClean="0"/>
            <a:t>סינון טבלאי של רשומות בתהליך תצ"ר</a:t>
          </a:r>
          <a:endParaRPr lang="he-IL" dirty="0"/>
        </a:p>
      </dgm:t>
    </dgm:pt>
    <dgm:pt modelId="{B50B3449-3BC8-47AE-9D34-F8429A15483D}" type="sibTrans" cxnId="{14E5A8AF-E8EC-44C1-BADA-15FA40DD7A1B}">
      <dgm:prSet/>
      <dgm:spPr/>
      <dgm:t>
        <a:bodyPr/>
        <a:lstStyle/>
        <a:p>
          <a:pPr rtl="1"/>
          <a:endParaRPr lang="he-IL"/>
        </a:p>
      </dgm:t>
    </dgm:pt>
    <dgm:pt modelId="{24DBDFFA-DBC8-4BE5-BDBE-67944A63B192}" type="parTrans" cxnId="{ABFA1508-8747-4582-AFAA-9350EC8D7B87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>
        <a:solidFill>
          <a:schemeClr val="accent1">
            <a:alpha val="30000"/>
          </a:schemeClr>
        </a:solidFill>
      </dgm:spPr>
      <dgm:t>
        <a:bodyPr/>
        <a:lstStyle/>
        <a:p>
          <a:pPr rtl="1"/>
          <a:r>
            <a:rPr lang="he-IL" dirty="0"/>
            <a:t>מיזוג טבלאות של תצ"ר</a:t>
          </a:r>
        </a:p>
      </dgm:t>
    </dgm:pt>
    <dgm:pt modelId="{DC7F7719-20E0-440F-B2AA-576986FF60D1}" type="sibTrans" cxnId="{ABFA1508-8747-4582-AFAA-9350EC8D7B87}">
      <dgm:prSet/>
      <dgm:spPr/>
      <dgm:t>
        <a:bodyPr/>
        <a:lstStyle/>
        <a:p>
          <a:pPr rtl="1"/>
          <a:endParaRPr lang="he-IL"/>
        </a:p>
      </dgm:t>
    </dgm:pt>
    <dgm:pt modelId="{51517267-9ED1-4971-BFF4-974E3062C3E6}" type="parTrans" cxnId="{D55A3957-0B8A-43FF-9FE0-B58525CB852B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>
        <a:solidFill>
          <a:schemeClr val="accent1">
            <a:alpha val="30000"/>
          </a:schemeClr>
        </a:solidFill>
      </dgm:spPr>
      <dgm:t>
        <a:bodyPr/>
        <a:lstStyle/>
        <a:p>
          <a:pPr rtl="1"/>
          <a:r>
            <a:rPr lang="he-IL" dirty="0"/>
            <a:t>סינון של תצ"ר</a:t>
          </a:r>
        </a:p>
      </dgm:t>
    </dgm:pt>
    <dgm:pt modelId="{2AFC7AEB-79D6-46D1-8839-0913D40E5E00}" type="sibTrans" cxnId="{D55A3957-0B8A-43FF-9FE0-B58525CB852B}">
      <dgm:prSet/>
      <dgm:spPr/>
      <dgm:t>
        <a:bodyPr/>
        <a:lstStyle/>
        <a:p>
          <a:pPr rtl="1"/>
          <a:endParaRPr lang="he-IL"/>
        </a:p>
      </dgm:t>
    </dgm:pt>
    <dgm:pt modelId="{45F849A7-AD17-4EE8-A139-C0499F12D445}" type="parTrans" cxnId="{84A766A5-6D3E-47C7-8F89-48B8E967A17F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>
        <a:solidFill>
          <a:schemeClr val="accent1">
            <a:alpha val="30000"/>
          </a:schemeClr>
        </a:solidFill>
      </dgm:spPr>
      <dgm:t>
        <a:bodyPr/>
        <a:lstStyle/>
        <a:p>
          <a:pPr rtl="1"/>
          <a:r>
            <a:rPr lang="he-IL"/>
            <a:t>מיזוג מרחבי וטבלאי</a:t>
          </a:r>
        </a:p>
      </dgm:t>
    </dgm:pt>
    <dgm:pt modelId="{25D4DFB9-6FFE-4095-90FE-345F5B108DB6}" type="sibTrans" cxnId="{84A766A5-6D3E-47C7-8F89-48B8E967A17F}">
      <dgm:prSet/>
      <dgm:spPr/>
      <dgm:t>
        <a:bodyPr/>
        <a:lstStyle/>
        <a:p>
          <a:pPr rtl="1"/>
          <a:endParaRPr lang="he-IL"/>
        </a:p>
      </dgm:t>
    </dgm:pt>
    <dgm:pt modelId="{8B0F46D3-34EC-4EB4-96A3-444AF719363E}" type="parTrans" cxnId="{25043051-439D-4B2A-8B15-3CC703FFBBB8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>
        <a:solidFill>
          <a:schemeClr val="accent1">
            <a:alpha val="30000"/>
          </a:schemeClr>
        </a:solidFill>
      </dgm:spPr>
      <dgm:t>
        <a:bodyPr/>
        <a:lstStyle/>
        <a:p>
          <a:pPr rtl="1"/>
          <a:r>
            <a:rPr lang="he-IL"/>
            <a:t>הסבה</a:t>
          </a:r>
        </a:p>
      </dgm:t>
    </dgm:pt>
    <dgm:pt modelId="{D499A5CC-DAAC-4DA4-8350-19F43B135005}" type="sibTrans" cxnId="{25043051-439D-4B2A-8B15-3CC703FFBBB8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EA2F20A4-EBAF-418E-BE75-C19A332216EC}" type="presOf" srcId="{C3D03BB7-1375-411D-A097-03D05C7A5935}" destId="{A712EF95-1D70-45D0-B0B7-8FB9BB4EEF86}" srcOrd="0" destOrd="0" presId="urn:microsoft.com/office/officeart/2005/8/layout/hProcess9"/>
    <dgm:cxn modelId="{9AEE11A2-07E4-42E6-994A-0AF095ED0AA7}" type="presOf" srcId="{FBF37678-EBFB-4B17-B38B-2BA36BC64C0D}" destId="{53B10913-7091-47F0-B91C-45B14227BD81}" srcOrd="0" destOrd="0" presId="urn:microsoft.com/office/officeart/2005/8/layout/hProcess9"/>
    <dgm:cxn modelId="{ABFA1508-8747-4582-AFAA-9350EC8D7B87}" srcId="{3E3F9B5B-962D-4F46-8F87-C8A78A4FA3E7}" destId="{9985F45D-1753-4AF3-999A-0F926EEB0507}" srcOrd="1" destOrd="0" parTransId="{24DBDFFA-DBC8-4BE5-BDBE-67944A63B192}" sibTransId="{DC7F7719-20E0-440F-B2AA-576986FF60D1}"/>
    <dgm:cxn modelId="{336641EE-D18E-4E94-ADEA-99394C0EC9B1}" type="presOf" srcId="{DAF21678-808D-4F4F-A57B-F4315B8CEADF}" destId="{7DEBDA32-2599-459E-9096-F371C8A98ED4}" srcOrd="0" destOrd="0" presId="urn:microsoft.com/office/officeart/2005/8/layout/hProcess9"/>
    <dgm:cxn modelId="{84A766A5-6D3E-47C7-8F89-48B8E967A17F}" srcId="{3E3F9B5B-962D-4F46-8F87-C8A78A4FA3E7}" destId="{FBF37678-EBFB-4B17-B38B-2BA36BC64C0D}" srcOrd="3" destOrd="0" parTransId="{45F849A7-AD17-4EE8-A139-C0499F12D445}" sibTransId="{25D4DFB9-6FFE-4095-90FE-345F5B108DB6}"/>
    <dgm:cxn modelId="{14E5A8AF-E8EC-44C1-BADA-15FA40DD7A1B}" srcId="{3E3F9B5B-962D-4F46-8F87-C8A78A4FA3E7}" destId="{DAF21678-808D-4F4F-A57B-F4315B8CEADF}" srcOrd="0" destOrd="0" parTransId="{BBE05497-B26F-4A36-8D55-46BD73FFEFF6}" sibTransId="{B50B3449-3BC8-47AE-9D34-F8429A15483D}"/>
    <dgm:cxn modelId="{BAF4E765-729E-4486-97C8-245C879EA69F}" type="presOf" srcId="{46CC43BD-ABAA-4CB0-8124-01AA41ACD064}" destId="{E05812DD-5601-42C5-957E-AA87EB8DA79F}" srcOrd="0" destOrd="0" presId="urn:microsoft.com/office/officeart/2005/8/layout/hProcess9"/>
    <dgm:cxn modelId="{8E2ABD6D-4F30-496D-98BD-7ECD7F4C3AAC}" type="presOf" srcId="{3E3F9B5B-962D-4F46-8F87-C8A78A4FA3E7}" destId="{525F5CE1-C5AF-4F3E-BC96-B9452EFF742F}" srcOrd="0" destOrd="0" presId="urn:microsoft.com/office/officeart/2005/8/layout/hProcess9"/>
    <dgm:cxn modelId="{25043051-439D-4B2A-8B15-3CC703FFBBB8}" srcId="{3E3F9B5B-962D-4F46-8F87-C8A78A4FA3E7}" destId="{C3D03BB7-1375-411D-A097-03D05C7A5935}" srcOrd="4" destOrd="0" parTransId="{8B0F46D3-34EC-4EB4-96A3-444AF719363E}" sibTransId="{D499A5CC-DAAC-4DA4-8350-19F43B135005}"/>
    <dgm:cxn modelId="{D2F3F6C2-46CE-4C18-AB04-AD4B5C4B1390}" type="presOf" srcId="{9985F45D-1753-4AF3-999A-0F926EEB0507}" destId="{1CCA5AC3-5CA0-496B-8014-0805BE6845D3}" srcOrd="0" destOrd="0" presId="urn:microsoft.com/office/officeart/2005/8/layout/hProcess9"/>
    <dgm:cxn modelId="{D55A3957-0B8A-43FF-9FE0-B58525CB852B}" srcId="{3E3F9B5B-962D-4F46-8F87-C8A78A4FA3E7}" destId="{46CC43BD-ABAA-4CB0-8124-01AA41ACD064}" srcOrd="2" destOrd="0" parTransId="{51517267-9ED1-4971-BFF4-974E3062C3E6}" sibTransId="{2AFC7AEB-79D6-46D1-8839-0913D40E5E00}"/>
    <dgm:cxn modelId="{E2C2C528-BA3A-40D5-80F8-FAEA10F82BC4}" type="presParOf" srcId="{525F5CE1-C5AF-4F3E-BC96-B9452EFF742F}" destId="{9E55470F-7B78-4290-97B6-1F878ABAF8F4}" srcOrd="0" destOrd="0" presId="urn:microsoft.com/office/officeart/2005/8/layout/hProcess9"/>
    <dgm:cxn modelId="{62FEB4F4-E645-494D-AA7E-43F2865E51B9}" type="presParOf" srcId="{525F5CE1-C5AF-4F3E-BC96-B9452EFF742F}" destId="{74D93E0F-CA3A-43E5-BB87-951AD58693B7}" srcOrd="1" destOrd="0" presId="urn:microsoft.com/office/officeart/2005/8/layout/hProcess9"/>
    <dgm:cxn modelId="{2FB25208-8928-4EE7-989D-1C5EFC4EC2D2}" type="presParOf" srcId="{74D93E0F-CA3A-43E5-BB87-951AD58693B7}" destId="{7DEBDA32-2599-459E-9096-F371C8A98ED4}" srcOrd="0" destOrd="0" presId="urn:microsoft.com/office/officeart/2005/8/layout/hProcess9"/>
    <dgm:cxn modelId="{617024D4-D3D1-4FA3-8F83-4F943163BF42}" type="presParOf" srcId="{74D93E0F-CA3A-43E5-BB87-951AD58693B7}" destId="{E01960FF-0F85-4D93-910B-B9508C5C3B89}" srcOrd="1" destOrd="0" presId="urn:microsoft.com/office/officeart/2005/8/layout/hProcess9"/>
    <dgm:cxn modelId="{AC78D938-0C2E-459B-967B-582DDDB2DDD5}" type="presParOf" srcId="{74D93E0F-CA3A-43E5-BB87-951AD58693B7}" destId="{1CCA5AC3-5CA0-496B-8014-0805BE6845D3}" srcOrd="2" destOrd="0" presId="urn:microsoft.com/office/officeart/2005/8/layout/hProcess9"/>
    <dgm:cxn modelId="{62820CEB-EFE0-4015-82F2-69D22569B7B8}" type="presParOf" srcId="{74D93E0F-CA3A-43E5-BB87-951AD58693B7}" destId="{107EEB29-1B73-4F6B-AC9B-587E2A57B933}" srcOrd="3" destOrd="0" presId="urn:microsoft.com/office/officeart/2005/8/layout/hProcess9"/>
    <dgm:cxn modelId="{B2E48B4A-9106-4C35-BF6D-31E3F9297ABC}" type="presParOf" srcId="{74D93E0F-CA3A-43E5-BB87-951AD58693B7}" destId="{E05812DD-5601-42C5-957E-AA87EB8DA79F}" srcOrd="4" destOrd="0" presId="urn:microsoft.com/office/officeart/2005/8/layout/hProcess9"/>
    <dgm:cxn modelId="{E4797189-7735-4C6D-92E4-A24314B49112}" type="presParOf" srcId="{74D93E0F-CA3A-43E5-BB87-951AD58693B7}" destId="{EB944E88-E684-44DC-8E91-FC853FADB3E0}" srcOrd="5" destOrd="0" presId="urn:microsoft.com/office/officeart/2005/8/layout/hProcess9"/>
    <dgm:cxn modelId="{50B12D3F-5628-45F5-A236-59DF27A9CDF8}" type="presParOf" srcId="{74D93E0F-CA3A-43E5-BB87-951AD58693B7}" destId="{53B10913-7091-47F0-B91C-45B14227BD81}" srcOrd="6" destOrd="0" presId="urn:microsoft.com/office/officeart/2005/8/layout/hProcess9"/>
    <dgm:cxn modelId="{B5F6EA53-7BAB-4EE3-BDB3-F9585FCB905C}" type="presParOf" srcId="{74D93E0F-CA3A-43E5-BB87-951AD58693B7}" destId="{85CF450D-FB1F-43F6-9FB2-59A069D73A06}" srcOrd="7" destOrd="0" presId="urn:microsoft.com/office/officeart/2005/8/layout/hProcess9"/>
    <dgm:cxn modelId="{5F851794-1B95-41C4-8CD6-0BCC6090A058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BBE05497-B26F-4A36-8D55-46BD73FFEFF6}" type="parTrans" cxnId="{CC55F4BB-64E3-42F6-9F09-5B0A20ACC6A4}">
      <dgm:prSet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>
        <a:solidFill>
          <a:schemeClr val="bg1">
            <a:alpha val="30000"/>
          </a:schemeClr>
        </a:solidFill>
      </dgm:spPr>
      <dgm:t>
        <a:bodyPr/>
        <a:lstStyle/>
        <a:p>
          <a:pPr rtl="1"/>
          <a:r>
            <a:rPr lang="he-IL" dirty="0"/>
            <a:t>סינון טבלאי של תצ"ר</a:t>
          </a:r>
        </a:p>
      </dgm:t>
    </dgm:pt>
    <dgm:pt modelId="{B50B3449-3BC8-47AE-9D34-F8429A15483D}" type="sibTrans" cxnId="{CC55F4BB-64E3-42F6-9F09-5B0A20ACC6A4}">
      <dgm:prSet/>
      <dgm:spPr/>
      <dgm:t>
        <a:bodyPr/>
        <a:lstStyle/>
        <a:p>
          <a:pPr rtl="1"/>
          <a:endParaRPr lang="he-IL"/>
        </a:p>
      </dgm:t>
    </dgm:pt>
    <dgm:pt modelId="{24DBDFFA-DBC8-4BE5-BDBE-67944A63B192}" type="parTrans" cxnId="{589DFFE8-3670-4C2A-A01E-80839C972F0A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/>
      <dgm:t>
        <a:bodyPr/>
        <a:lstStyle/>
        <a:p>
          <a:pPr rtl="1"/>
          <a:r>
            <a:rPr lang="he-IL" dirty="0"/>
            <a:t>מיזוג טבלאות של תצ"ר</a:t>
          </a:r>
        </a:p>
      </dgm:t>
    </dgm:pt>
    <dgm:pt modelId="{DC7F7719-20E0-440F-B2AA-576986FF60D1}" type="sibTrans" cxnId="{589DFFE8-3670-4C2A-A01E-80839C972F0A}">
      <dgm:prSet/>
      <dgm:spPr/>
      <dgm:t>
        <a:bodyPr/>
        <a:lstStyle/>
        <a:p>
          <a:pPr rtl="1"/>
          <a:endParaRPr lang="he-IL"/>
        </a:p>
      </dgm:t>
    </dgm:pt>
    <dgm:pt modelId="{51517267-9ED1-4971-BFF4-974E3062C3E6}" type="parTrans" cxnId="{8E10DD15-F715-4D2E-9FBF-644609BBF1C7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>
        <a:solidFill>
          <a:schemeClr val="bg1">
            <a:alpha val="30000"/>
          </a:schemeClr>
        </a:solidFill>
      </dgm:spPr>
      <dgm:t>
        <a:bodyPr/>
        <a:lstStyle/>
        <a:p>
          <a:pPr rtl="1"/>
          <a:r>
            <a:rPr lang="he-IL" dirty="0"/>
            <a:t>סינון של תצ"ר</a:t>
          </a:r>
        </a:p>
      </dgm:t>
    </dgm:pt>
    <dgm:pt modelId="{2AFC7AEB-79D6-46D1-8839-0913D40E5E00}" type="sibTrans" cxnId="{8E10DD15-F715-4D2E-9FBF-644609BBF1C7}">
      <dgm:prSet/>
      <dgm:spPr/>
      <dgm:t>
        <a:bodyPr/>
        <a:lstStyle/>
        <a:p>
          <a:pPr rtl="1"/>
          <a:endParaRPr lang="he-IL"/>
        </a:p>
      </dgm:t>
    </dgm:pt>
    <dgm:pt modelId="{45F849A7-AD17-4EE8-A139-C0499F12D445}" type="parTrans" cxnId="{83B83502-6F96-4C8B-90C8-CADE3D85F544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>
        <a:solidFill>
          <a:schemeClr val="bg1">
            <a:alpha val="30000"/>
          </a:schemeClr>
        </a:solidFill>
      </dgm:spPr>
      <dgm:t>
        <a:bodyPr/>
        <a:lstStyle/>
        <a:p>
          <a:pPr rtl="1"/>
          <a:r>
            <a:rPr lang="he-IL"/>
            <a:t>מיזוג מרחבי וטבלאי</a:t>
          </a:r>
        </a:p>
      </dgm:t>
    </dgm:pt>
    <dgm:pt modelId="{25D4DFB9-6FFE-4095-90FE-345F5B108DB6}" type="sibTrans" cxnId="{83B83502-6F96-4C8B-90C8-CADE3D85F544}">
      <dgm:prSet/>
      <dgm:spPr/>
      <dgm:t>
        <a:bodyPr/>
        <a:lstStyle/>
        <a:p>
          <a:pPr rtl="1"/>
          <a:endParaRPr lang="he-IL"/>
        </a:p>
      </dgm:t>
    </dgm:pt>
    <dgm:pt modelId="{8B0F46D3-34EC-4EB4-96A3-444AF719363E}" type="parTrans" cxnId="{43E89ECE-5674-4220-B981-54663CE4DF26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>
        <a:solidFill>
          <a:schemeClr val="bg1">
            <a:alpha val="30000"/>
          </a:schemeClr>
        </a:solidFill>
      </dgm:spPr>
      <dgm:t>
        <a:bodyPr/>
        <a:lstStyle/>
        <a:p>
          <a:pPr rtl="1"/>
          <a:r>
            <a:rPr lang="he-IL"/>
            <a:t>הסבה</a:t>
          </a:r>
        </a:p>
      </dgm:t>
    </dgm:pt>
    <dgm:pt modelId="{D499A5CC-DAAC-4DA4-8350-19F43B135005}" type="sibTrans" cxnId="{43E89ECE-5674-4220-B981-54663CE4DF26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 custLinFactNeighborX="21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 custLinFactNeighborX="21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 custLinFactNeighborX="21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C55F4BB-64E3-42F6-9F09-5B0A20ACC6A4}" srcId="{3E3F9B5B-962D-4F46-8F87-C8A78A4FA3E7}" destId="{DAF21678-808D-4F4F-A57B-F4315B8CEADF}" srcOrd="0" destOrd="0" parTransId="{BBE05497-B26F-4A36-8D55-46BD73FFEFF6}" sibTransId="{B50B3449-3BC8-47AE-9D34-F8429A15483D}"/>
    <dgm:cxn modelId="{43E89ECE-5674-4220-B981-54663CE4DF26}" srcId="{3E3F9B5B-962D-4F46-8F87-C8A78A4FA3E7}" destId="{C3D03BB7-1375-411D-A097-03D05C7A5935}" srcOrd="4" destOrd="0" parTransId="{8B0F46D3-34EC-4EB4-96A3-444AF719363E}" sibTransId="{D499A5CC-DAAC-4DA4-8350-19F43B135005}"/>
    <dgm:cxn modelId="{22262219-FEB1-4321-8735-44078D51A0E8}" type="presOf" srcId="{9985F45D-1753-4AF3-999A-0F926EEB0507}" destId="{1CCA5AC3-5CA0-496B-8014-0805BE6845D3}" srcOrd="0" destOrd="0" presId="urn:microsoft.com/office/officeart/2005/8/layout/hProcess9"/>
    <dgm:cxn modelId="{8E10DD15-F715-4D2E-9FBF-644609BBF1C7}" srcId="{3E3F9B5B-962D-4F46-8F87-C8A78A4FA3E7}" destId="{46CC43BD-ABAA-4CB0-8124-01AA41ACD064}" srcOrd="2" destOrd="0" parTransId="{51517267-9ED1-4971-BFF4-974E3062C3E6}" sibTransId="{2AFC7AEB-79D6-46D1-8839-0913D40E5E00}"/>
    <dgm:cxn modelId="{60B0B7FC-0037-454C-B049-B2955E9E780C}" type="presOf" srcId="{DAF21678-808D-4F4F-A57B-F4315B8CEADF}" destId="{7DEBDA32-2599-459E-9096-F371C8A98ED4}" srcOrd="0" destOrd="0" presId="urn:microsoft.com/office/officeart/2005/8/layout/hProcess9"/>
    <dgm:cxn modelId="{2114BE97-8677-4E98-B155-586349EFE4F2}" type="presOf" srcId="{FBF37678-EBFB-4B17-B38B-2BA36BC64C0D}" destId="{53B10913-7091-47F0-B91C-45B14227BD81}" srcOrd="0" destOrd="0" presId="urn:microsoft.com/office/officeart/2005/8/layout/hProcess9"/>
    <dgm:cxn modelId="{A3F86ED3-0B61-490E-9B5F-A0D27B36636C}" type="presOf" srcId="{3E3F9B5B-962D-4F46-8F87-C8A78A4FA3E7}" destId="{525F5CE1-C5AF-4F3E-BC96-B9452EFF742F}" srcOrd="0" destOrd="0" presId="urn:microsoft.com/office/officeart/2005/8/layout/hProcess9"/>
    <dgm:cxn modelId="{83B83502-6F96-4C8B-90C8-CADE3D85F544}" srcId="{3E3F9B5B-962D-4F46-8F87-C8A78A4FA3E7}" destId="{FBF37678-EBFB-4B17-B38B-2BA36BC64C0D}" srcOrd="3" destOrd="0" parTransId="{45F849A7-AD17-4EE8-A139-C0499F12D445}" sibTransId="{25D4DFB9-6FFE-4095-90FE-345F5B108DB6}"/>
    <dgm:cxn modelId="{589DFFE8-3670-4C2A-A01E-80839C972F0A}" srcId="{3E3F9B5B-962D-4F46-8F87-C8A78A4FA3E7}" destId="{9985F45D-1753-4AF3-999A-0F926EEB0507}" srcOrd="1" destOrd="0" parTransId="{24DBDFFA-DBC8-4BE5-BDBE-67944A63B192}" sibTransId="{DC7F7719-20E0-440F-B2AA-576986FF60D1}"/>
    <dgm:cxn modelId="{DF248C28-1646-4429-B188-A1FE0C91E947}" type="presOf" srcId="{46CC43BD-ABAA-4CB0-8124-01AA41ACD064}" destId="{E05812DD-5601-42C5-957E-AA87EB8DA79F}" srcOrd="0" destOrd="0" presId="urn:microsoft.com/office/officeart/2005/8/layout/hProcess9"/>
    <dgm:cxn modelId="{7A4EF18B-5005-4940-976C-F6E390D0BDC9}" type="presOf" srcId="{C3D03BB7-1375-411D-A097-03D05C7A5935}" destId="{A712EF95-1D70-45D0-B0B7-8FB9BB4EEF86}" srcOrd="0" destOrd="0" presId="urn:microsoft.com/office/officeart/2005/8/layout/hProcess9"/>
    <dgm:cxn modelId="{5633219F-515E-4281-A821-BE4736F22999}" type="presParOf" srcId="{525F5CE1-C5AF-4F3E-BC96-B9452EFF742F}" destId="{9E55470F-7B78-4290-97B6-1F878ABAF8F4}" srcOrd="0" destOrd="0" presId="urn:microsoft.com/office/officeart/2005/8/layout/hProcess9"/>
    <dgm:cxn modelId="{CB03975B-0E65-4EA2-8C4B-C3E9EF505686}" type="presParOf" srcId="{525F5CE1-C5AF-4F3E-BC96-B9452EFF742F}" destId="{74D93E0F-CA3A-43E5-BB87-951AD58693B7}" srcOrd="1" destOrd="0" presId="urn:microsoft.com/office/officeart/2005/8/layout/hProcess9"/>
    <dgm:cxn modelId="{A1CD5943-2309-42F8-87B4-1D6328A323CB}" type="presParOf" srcId="{74D93E0F-CA3A-43E5-BB87-951AD58693B7}" destId="{7DEBDA32-2599-459E-9096-F371C8A98ED4}" srcOrd="0" destOrd="0" presId="urn:microsoft.com/office/officeart/2005/8/layout/hProcess9"/>
    <dgm:cxn modelId="{953F0AB9-9FD4-4D28-A61F-ACDC7045E842}" type="presParOf" srcId="{74D93E0F-CA3A-43E5-BB87-951AD58693B7}" destId="{E01960FF-0F85-4D93-910B-B9508C5C3B89}" srcOrd="1" destOrd="0" presId="urn:microsoft.com/office/officeart/2005/8/layout/hProcess9"/>
    <dgm:cxn modelId="{708C6962-4B6E-4846-864D-5D1EA3B94F00}" type="presParOf" srcId="{74D93E0F-CA3A-43E5-BB87-951AD58693B7}" destId="{1CCA5AC3-5CA0-496B-8014-0805BE6845D3}" srcOrd="2" destOrd="0" presId="urn:microsoft.com/office/officeart/2005/8/layout/hProcess9"/>
    <dgm:cxn modelId="{C248355B-D98C-4BE5-B88C-6AC814C7E84C}" type="presParOf" srcId="{74D93E0F-CA3A-43E5-BB87-951AD58693B7}" destId="{107EEB29-1B73-4F6B-AC9B-587E2A57B933}" srcOrd="3" destOrd="0" presId="urn:microsoft.com/office/officeart/2005/8/layout/hProcess9"/>
    <dgm:cxn modelId="{85DB56BA-C258-4761-8432-74F43787E37D}" type="presParOf" srcId="{74D93E0F-CA3A-43E5-BB87-951AD58693B7}" destId="{E05812DD-5601-42C5-957E-AA87EB8DA79F}" srcOrd="4" destOrd="0" presId="urn:microsoft.com/office/officeart/2005/8/layout/hProcess9"/>
    <dgm:cxn modelId="{38F03DC0-86A7-40E3-B947-4DD9B888CC6C}" type="presParOf" srcId="{74D93E0F-CA3A-43E5-BB87-951AD58693B7}" destId="{EB944E88-E684-44DC-8E91-FC853FADB3E0}" srcOrd="5" destOrd="0" presId="urn:microsoft.com/office/officeart/2005/8/layout/hProcess9"/>
    <dgm:cxn modelId="{9834CD9B-BE1D-4EBD-938D-D1438B50D7B9}" type="presParOf" srcId="{74D93E0F-CA3A-43E5-BB87-951AD58693B7}" destId="{53B10913-7091-47F0-B91C-45B14227BD81}" srcOrd="6" destOrd="0" presId="urn:microsoft.com/office/officeart/2005/8/layout/hProcess9"/>
    <dgm:cxn modelId="{BF23C567-BE1E-4CE4-B0E5-B6DEC858CA08}" type="presParOf" srcId="{74D93E0F-CA3A-43E5-BB87-951AD58693B7}" destId="{85CF450D-FB1F-43F6-9FB2-59A069D73A06}" srcOrd="7" destOrd="0" presId="urn:microsoft.com/office/officeart/2005/8/layout/hProcess9"/>
    <dgm:cxn modelId="{8A189FE0-7C54-4B90-9712-3A15E21A72EC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BBE05497-B26F-4A36-8D55-46BD73FFEFF6}" type="parTrans" cxnId="{4243A61B-E492-41FA-8530-51B7C2289CC3}">
      <dgm:prSet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>
        <a:solidFill>
          <a:schemeClr val="accent1">
            <a:alpha val="50000"/>
          </a:schemeClr>
        </a:solidFill>
      </dgm:spPr>
      <dgm:t>
        <a:bodyPr/>
        <a:lstStyle/>
        <a:p>
          <a:pPr rtl="1"/>
          <a:r>
            <a:rPr lang="he-IL" dirty="0"/>
            <a:t>סינון </a:t>
          </a:r>
          <a:r>
            <a:rPr lang="he-IL" dirty="0" smtClean="0"/>
            <a:t>טבלאי של רשומות בתהליך תצ"ר</a:t>
          </a:r>
          <a:endParaRPr lang="he-IL" dirty="0"/>
        </a:p>
      </dgm:t>
    </dgm:pt>
    <dgm:pt modelId="{B50B3449-3BC8-47AE-9D34-F8429A15483D}" type="sibTrans" cxnId="{4243A61B-E492-41FA-8530-51B7C2289CC3}">
      <dgm:prSet/>
      <dgm:spPr/>
      <dgm:t>
        <a:bodyPr/>
        <a:lstStyle/>
        <a:p>
          <a:pPr rtl="1"/>
          <a:endParaRPr lang="he-IL"/>
        </a:p>
      </dgm:t>
    </dgm:pt>
    <dgm:pt modelId="{24DBDFFA-DBC8-4BE5-BDBE-67944A63B192}" type="parTrans" cxnId="{877A56F5-55EE-46C6-8CDF-188C8F136D47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>
        <a:solidFill>
          <a:schemeClr val="accent1">
            <a:alpha val="50000"/>
          </a:schemeClr>
        </a:solidFill>
      </dgm:spPr>
      <dgm:t>
        <a:bodyPr/>
        <a:lstStyle/>
        <a:p>
          <a:pPr rtl="1"/>
          <a:r>
            <a:rPr lang="he-IL" dirty="0"/>
            <a:t>מיזוג טבלאות של תצ"ר</a:t>
          </a:r>
        </a:p>
      </dgm:t>
    </dgm:pt>
    <dgm:pt modelId="{DC7F7719-20E0-440F-B2AA-576986FF60D1}" type="sibTrans" cxnId="{877A56F5-55EE-46C6-8CDF-188C8F136D47}">
      <dgm:prSet/>
      <dgm:spPr/>
      <dgm:t>
        <a:bodyPr/>
        <a:lstStyle/>
        <a:p>
          <a:pPr rtl="1"/>
          <a:endParaRPr lang="he-IL"/>
        </a:p>
      </dgm:t>
    </dgm:pt>
    <dgm:pt modelId="{51517267-9ED1-4971-BFF4-974E3062C3E6}" type="parTrans" cxnId="{44D499CA-DD58-4B8F-B840-3F64D60151C2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/>
      <dgm:t>
        <a:bodyPr/>
        <a:lstStyle/>
        <a:p>
          <a:pPr rtl="1"/>
          <a:r>
            <a:rPr lang="he-IL" dirty="0" smtClean="0"/>
            <a:t>מיזוג וסינון שכבות </a:t>
          </a:r>
          <a:r>
            <a:rPr lang="he-IL" dirty="0" err="1" smtClean="0"/>
            <a:t>ג"ג</a:t>
          </a:r>
          <a:r>
            <a:rPr lang="he-IL" dirty="0" smtClean="0"/>
            <a:t> של </a:t>
          </a:r>
          <a:r>
            <a:rPr lang="he-IL" dirty="0"/>
            <a:t>תצ"ר</a:t>
          </a:r>
        </a:p>
      </dgm:t>
    </dgm:pt>
    <dgm:pt modelId="{2AFC7AEB-79D6-46D1-8839-0913D40E5E00}" type="sibTrans" cxnId="{44D499CA-DD58-4B8F-B840-3F64D60151C2}">
      <dgm:prSet/>
      <dgm:spPr/>
      <dgm:t>
        <a:bodyPr/>
        <a:lstStyle/>
        <a:p>
          <a:pPr rtl="1"/>
          <a:endParaRPr lang="he-IL"/>
        </a:p>
      </dgm:t>
    </dgm:pt>
    <dgm:pt modelId="{45F849A7-AD17-4EE8-A139-C0499F12D445}" type="parTrans" cxnId="{E937486F-9C52-4B48-BDD5-75FFFEBD94AC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>
        <a:solidFill>
          <a:schemeClr val="accent1">
            <a:alpha val="50000"/>
          </a:schemeClr>
        </a:solidFill>
      </dgm:spPr>
      <dgm:t>
        <a:bodyPr/>
        <a:lstStyle/>
        <a:p>
          <a:pPr rtl="1"/>
          <a:r>
            <a:rPr lang="he-IL"/>
            <a:t>מיזוג מרחבי וטבלאי</a:t>
          </a:r>
        </a:p>
      </dgm:t>
    </dgm:pt>
    <dgm:pt modelId="{25D4DFB9-6FFE-4095-90FE-345F5B108DB6}" type="sibTrans" cxnId="{E937486F-9C52-4B48-BDD5-75FFFEBD94AC}">
      <dgm:prSet/>
      <dgm:spPr/>
      <dgm:t>
        <a:bodyPr/>
        <a:lstStyle/>
        <a:p>
          <a:pPr rtl="1"/>
          <a:endParaRPr lang="he-IL"/>
        </a:p>
      </dgm:t>
    </dgm:pt>
    <dgm:pt modelId="{8B0F46D3-34EC-4EB4-96A3-444AF719363E}" type="parTrans" cxnId="{6A7A51E8-CE7F-4659-8651-F75D2A816FE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>
        <a:solidFill>
          <a:schemeClr val="accent1">
            <a:alpha val="50000"/>
          </a:schemeClr>
        </a:solidFill>
      </dgm:spPr>
      <dgm:t>
        <a:bodyPr/>
        <a:lstStyle/>
        <a:p>
          <a:pPr rtl="1"/>
          <a:r>
            <a:rPr lang="he-IL"/>
            <a:t>הסבה</a:t>
          </a:r>
        </a:p>
      </dgm:t>
    </dgm:pt>
    <dgm:pt modelId="{D499A5CC-DAAC-4DA4-8350-19F43B135005}" type="sibTrans" cxnId="{6A7A51E8-CE7F-4659-8651-F75D2A816FE2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 custLinFactNeighborX="-299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 custLinFactNeighborX="-299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 custLinFactNeighborX="-299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541A8F0-D67D-41D1-BCBF-E9178B825ACB}" type="presOf" srcId="{FBF37678-EBFB-4B17-B38B-2BA36BC64C0D}" destId="{53B10913-7091-47F0-B91C-45B14227BD81}" srcOrd="0" destOrd="0" presId="urn:microsoft.com/office/officeart/2005/8/layout/hProcess9"/>
    <dgm:cxn modelId="{9BCFDE75-A2C9-4144-AAB3-BD38001F8021}" type="presOf" srcId="{DAF21678-808D-4F4F-A57B-F4315B8CEADF}" destId="{7DEBDA32-2599-459E-9096-F371C8A98ED4}" srcOrd="0" destOrd="0" presId="urn:microsoft.com/office/officeart/2005/8/layout/hProcess9"/>
    <dgm:cxn modelId="{06EEA2C3-7BF2-4519-BDD3-0CD2D0EC0BD6}" type="presOf" srcId="{46CC43BD-ABAA-4CB0-8124-01AA41ACD064}" destId="{E05812DD-5601-42C5-957E-AA87EB8DA79F}" srcOrd="0" destOrd="0" presId="urn:microsoft.com/office/officeart/2005/8/layout/hProcess9"/>
    <dgm:cxn modelId="{A3644904-8122-4EDB-83A5-B9D2F67F682C}" type="presOf" srcId="{3E3F9B5B-962D-4F46-8F87-C8A78A4FA3E7}" destId="{525F5CE1-C5AF-4F3E-BC96-B9452EFF742F}" srcOrd="0" destOrd="0" presId="urn:microsoft.com/office/officeart/2005/8/layout/hProcess9"/>
    <dgm:cxn modelId="{44D499CA-DD58-4B8F-B840-3F64D60151C2}" srcId="{3E3F9B5B-962D-4F46-8F87-C8A78A4FA3E7}" destId="{46CC43BD-ABAA-4CB0-8124-01AA41ACD064}" srcOrd="2" destOrd="0" parTransId="{51517267-9ED1-4971-BFF4-974E3062C3E6}" sibTransId="{2AFC7AEB-79D6-46D1-8839-0913D40E5E00}"/>
    <dgm:cxn modelId="{6A7A51E8-CE7F-4659-8651-F75D2A816FE2}" srcId="{3E3F9B5B-962D-4F46-8F87-C8A78A4FA3E7}" destId="{C3D03BB7-1375-411D-A097-03D05C7A5935}" srcOrd="4" destOrd="0" parTransId="{8B0F46D3-34EC-4EB4-96A3-444AF719363E}" sibTransId="{D499A5CC-DAAC-4DA4-8350-19F43B135005}"/>
    <dgm:cxn modelId="{E937486F-9C52-4B48-BDD5-75FFFEBD94AC}" srcId="{3E3F9B5B-962D-4F46-8F87-C8A78A4FA3E7}" destId="{FBF37678-EBFB-4B17-B38B-2BA36BC64C0D}" srcOrd="3" destOrd="0" parTransId="{45F849A7-AD17-4EE8-A139-C0499F12D445}" sibTransId="{25D4DFB9-6FFE-4095-90FE-345F5B108DB6}"/>
    <dgm:cxn modelId="{4243A61B-E492-41FA-8530-51B7C2289CC3}" srcId="{3E3F9B5B-962D-4F46-8F87-C8A78A4FA3E7}" destId="{DAF21678-808D-4F4F-A57B-F4315B8CEADF}" srcOrd="0" destOrd="0" parTransId="{BBE05497-B26F-4A36-8D55-46BD73FFEFF6}" sibTransId="{B50B3449-3BC8-47AE-9D34-F8429A15483D}"/>
    <dgm:cxn modelId="{1805C861-B745-4FE0-A1FD-B6FE113CE4C7}" type="presOf" srcId="{C3D03BB7-1375-411D-A097-03D05C7A5935}" destId="{A712EF95-1D70-45D0-B0B7-8FB9BB4EEF86}" srcOrd="0" destOrd="0" presId="urn:microsoft.com/office/officeart/2005/8/layout/hProcess9"/>
    <dgm:cxn modelId="{F9FE9A89-7FBB-4568-AF70-994F0E34B9BB}" type="presOf" srcId="{9985F45D-1753-4AF3-999A-0F926EEB0507}" destId="{1CCA5AC3-5CA0-496B-8014-0805BE6845D3}" srcOrd="0" destOrd="0" presId="urn:microsoft.com/office/officeart/2005/8/layout/hProcess9"/>
    <dgm:cxn modelId="{877A56F5-55EE-46C6-8CDF-188C8F136D47}" srcId="{3E3F9B5B-962D-4F46-8F87-C8A78A4FA3E7}" destId="{9985F45D-1753-4AF3-999A-0F926EEB0507}" srcOrd="1" destOrd="0" parTransId="{24DBDFFA-DBC8-4BE5-BDBE-67944A63B192}" sibTransId="{DC7F7719-20E0-440F-B2AA-576986FF60D1}"/>
    <dgm:cxn modelId="{2D79C649-A2B5-4946-A977-CC7F1A3AFE27}" type="presParOf" srcId="{525F5CE1-C5AF-4F3E-BC96-B9452EFF742F}" destId="{9E55470F-7B78-4290-97B6-1F878ABAF8F4}" srcOrd="0" destOrd="0" presId="urn:microsoft.com/office/officeart/2005/8/layout/hProcess9"/>
    <dgm:cxn modelId="{1D9DA7A3-959F-4B9A-82B4-917FCC8C8E2A}" type="presParOf" srcId="{525F5CE1-C5AF-4F3E-BC96-B9452EFF742F}" destId="{74D93E0F-CA3A-43E5-BB87-951AD58693B7}" srcOrd="1" destOrd="0" presId="urn:microsoft.com/office/officeart/2005/8/layout/hProcess9"/>
    <dgm:cxn modelId="{2E31CAA5-4CBF-4A31-A1B8-7B0448239841}" type="presParOf" srcId="{74D93E0F-CA3A-43E5-BB87-951AD58693B7}" destId="{7DEBDA32-2599-459E-9096-F371C8A98ED4}" srcOrd="0" destOrd="0" presId="urn:microsoft.com/office/officeart/2005/8/layout/hProcess9"/>
    <dgm:cxn modelId="{7B4693D2-E8A2-475E-AF61-F0354DDE1C5A}" type="presParOf" srcId="{74D93E0F-CA3A-43E5-BB87-951AD58693B7}" destId="{E01960FF-0F85-4D93-910B-B9508C5C3B89}" srcOrd="1" destOrd="0" presId="urn:microsoft.com/office/officeart/2005/8/layout/hProcess9"/>
    <dgm:cxn modelId="{49B1206A-C436-4FF4-A11B-D6B04457429B}" type="presParOf" srcId="{74D93E0F-CA3A-43E5-BB87-951AD58693B7}" destId="{1CCA5AC3-5CA0-496B-8014-0805BE6845D3}" srcOrd="2" destOrd="0" presId="urn:microsoft.com/office/officeart/2005/8/layout/hProcess9"/>
    <dgm:cxn modelId="{4EC6EBB9-9957-475A-BC3C-B257A006069D}" type="presParOf" srcId="{74D93E0F-CA3A-43E5-BB87-951AD58693B7}" destId="{107EEB29-1B73-4F6B-AC9B-587E2A57B933}" srcOrd="3" destOrd="0" presId="urn:microsoft.com/office/officeart/2005/8/layout/hProcess9"/>
    <dgm:cxn modelId="{8E8C56DF-D0AA-4179-977A-05D7627225CB}" type="presParOf" srcId="{74D93E0F-CA3A-43E5-BB87-951AD58693B7}" destId="{E05812DD-5601-42C5-957E-AA87EB8DA79F}" srcOrd="4" destOrd="0" presId="urn:microsoft.com/office/officeart/2005/8/layout/hProcess9"/>
    <dgm:cxn modelId="{C546D116-036B-4D10-8CA6-E52C06396B05}" type="presParOf" srcId="{74D93E0F-CA3A-43E5-BB87-951AD58693B7}" destId="{EB944E88-E684-44DC-8E91-FC853FADB3E0}" srcOrd="5" destOrd="0" presId="urn:microsoft.com/office/officeart/2005/8/layout/hProcess9"/>
    <dgm:cxn modelId="{105DB600-9303-427A-A190-9A53B4B52689}" type="presParOf" srcId="{74D93E0F-CA3A-43E5-BB87-951AD58693B7}" destId="{53B10913-7091-47F0-B91C-45B14227BD81}" srcOrd="6" destOrd="0" presId="urn:microsoft.com/office/officeart/2005/8/layout/hProcess9"/>
    <dgm:cxn modelId="{2DB570F7-C823-4BCD-AD2B-951A9AADD982}" type="presParOf" srcId="{74D93E0F-CA3A-43E5-BB87-951AD58693B7}" destId="{85CF450D-FB1F-43F6-9FB2-59A069D73A06}" srcOrd="7" destOrd="0" presId="urn:microsoft.com/office/officeart/2005/8/layout/hProcess9"/>
    <dgm:cxn modelId="{034CE807-1571-489D-AECE-F1F1253201EA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BBE05497-B26F-4A36-8D55-46BD73FFEFF6}" type="parTrans" cxnId="{4243A61B-E492-41FA-8530-51B7C2289CC3}">
      <dgm:prSet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>
        <a:solidFill>
          <a:schemeClr val="accent4">
            <a:hueOff val="10395692"/>
            <a:satOff val="-47968"/>
            <a:lumOff val="1765"/>
            <a:alpha val="50000"/>
          </a:schemeClr>
        </a:solidFill>
      </dgm:spPr>
      <dgm:t>
        <a:bodyPr/>
        <a:lstStyle/>
        <a:p>
          <a:pPr rtl="1"/>
          <a:r>
            <a:rPr lang="he-IL" dirty="0"/>
            <a:t>סינון </a:t>
          </a:r>
          <a:r>
            <a:rPr lang="he-IL" dirty="0" smtClean="0"/>
            <a:t>טבלאי של רשומות בתהליך תצ"ר</a:t>
          </a:r>
          <a:endParaRPr lang="he-IL" dirty="0"/>
        </a:p>
      </dgm:t>
    </dgm:pt>
    <dgm:pt modelId="{B50B3449-3BC8-47AE-9D34-F8429A15483D}" type="sibTrans" cxnId="{4243A61B-E492-41FA-8530-51B7C2289CC3}">
      <dgm:prSet/>
      <dgm:spPr/>
      <dgm:t>
        <a:bodyPr/>
        <a:lstStyle/>
        <a:p>
          <a:pPr rtl="1"/>
          <a:endParaRPr lang="he-IL"/>
        </a:p>
      </dgm:t>
    </dgm:pt>
    <dgm:pt modelId="{24DBDFFA-DBC8-4BE5-BDBE-67944A63B192}" type="parTrans" cxnId="{877A56F5-55EE-46C6-8CDF-188C8F136D47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>
        <a:solidFill>
          <a:schemeClr val="accent4">
            <a:hueOff val="10395692"/>
            <a:satOff val="-47968"/>
            <a:lumOff val="1765"/>
            <a:alpha val="50000"/>
          </a:schemeClr>
        </a:solidFill>
      </dgm:spPr>
      <dgm:t>
        <a:bodyPr/>
        <a:lstStyle/>
        <a:p>
          <a:pPr rtl="1"/>
          <a:r>
            <a:rPr lang="he-IL" dirty="0"/>
            <a:t>מיזוג טבלאות של תצ"ר</a:t>
          </a:r>
        </a:p>
      </dgm:t>
    </dgm:pt>
    <dgm:pt modelId="{DC7F7719-20E0-440F-B2AA-576986FF60D1}" type="sibTrans" cxnId="{877A56F5-55EE-46C6-8CDF-188C8F136D47}">
      <dgm:prSet/>
      <dgm:spPr/>
      <dgm:t>
        <a:bodyPr/>
        <a:lstStyle/>
        <a:p>
          <a:pPr rtl="1"/>
          <a:endParaRPr lang="he-IL"/>
        </a:p>
      </dgm:t>
    </dgm:pt>
    <dgm:pt modelId="{51517267-9ED1-4971-BFF4-974E3062C3E6}" type="parTrans" cxnId="{44D499CA-DD58-4B8F-B840-3F64D60151C2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>
        <a:solidFill>
          <a:schemeClr val="accent4">
            <a:hueOff val="10395692"/>
            <a:satOff val="-47968"/>
            <a:lumOff val="1765"/>
            <a:alpha val="50000"/>
          </a:schemeClr>
        </a:solidFill>
      </dgm:spPr>
      <dgm:t>
        <a:bodyPr/>
        <a:lstStyle/>
        <a:p>
          <a:pPr rtl="1"/>
          <a:r>
            <a:rPr lang="he-IL" dirty="0" smtClean="0"/>
            <a:t>מיזוג וסינון </a:t>
          </a:r>
          <a:r>
            <a:rPr lang="he-IL" dirty="0"/>
            <a:t>של </a:t>
          </a:r>
          <a:r>
            <a:rPr lang="he-IL" dirty="0" smtClean="0"/>
            <a:t>שכבות </a:t>
          </a:r>
          <a:r>
            <a:rPr lang="he-IL" dirty="0" err="1" smtClean="0"/>
            <a:t>ג"ג</a:t>
          </a:r>
          <a:r>
            <a:rPr lang="he-IL" dirty="0" smtClean="0"/>
            <a:t> תצ"ר</a:t>
          </a:r>
          <a:endParaRPr lang="he-IL" dirty="0"/>
        </a:p>
      </dgm:t>
    </dgm:pt>
    <dgm:pt modelId="{2AFC7AEB-79D6-46D1-8839-0913D40E5E00}" type="sibTrans" cxnId="{44D499CA-DD58-4B8F-B840-3F64D60151C2}">
      <dgm:prSet/>
      <dgm:spPr/>
      <dgm:t>
        <a:bodyPr/>
        <a:lstStyle/>
        <a:p>
          <a:pPr rtl="1"/>
          <a:endParaRPr lang="he-IL"/>
        </a:p>
      </dgm:t>
    </dgm:pt>
    <dgm:pt modelId="{45F849A7-AD17-4EE8-A139-C0499F12D445}" type="parTrans" cxnId="{E937486F-9C52-4B48-BDD5-75FFFEBD94AC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/>
      <dgm:t>
        <a:bodyPr/>
        <a:lstStyle/>
        <a:p>
          <a:pPr rtl="1"/>
          <a:r>
            <a:rPr lang="he-IL"/>
            <a:t>מיזוג מרחבי וטבלאי</a:t>
          </a:r>
        </a:p>
      </dgm:t>
    </dgm:pt>
    <dgm:pt modelId="{25D4DFB9-6FFE-4095-90FE-345F5B108DB6}" type="sibTrans" cxnId="{E937486F-9C52-4B48-BDD5-75FFFEBD94AC}">
      <dgm:prSet/>
      <dgm:spPr/>
      <dgm:t>
        <a:bodyPr/>
        <a:lstStyle/>
        <a:p>
          <a:pPr rtl="1"/>
          <a:endParaRPr lang="he-IL"/>
        </a:p>
      </dgm:t>
    </dgm:pt>
    <dgm:pt modelId="{8B0F46D3-34EC-4EB4-96A3-444AF719363E}" type="parTrans" cxnId="{6A7A51E8-CE7F-4659-8651-F75D2A816FE2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>
        <a:solidFill>
          <a:schemeClr val="accent4">
            <a:hueOff val="10395692"/>
            <a:satOff val="-47968"/>
            <a:lumOff val="1765"/>
            <a:alpha val="50000"/>
          </a:schemeClr>
        </a:solidFill>
      </dgm:spPr>
      <dgm:t>
        <a:bodyPr/>
        <a:lstStyle/>
        <a:p>
          <a:pPr rtl="1"/>
          <a:r>
            <a:rPr lang="he-IL"/>
            <a:t>הסבה</a:t>
          </a:r>
        </a:p>
      </dgm:t>
    </dgm:pt>
    <dgm:pt modelId="{D499A5CC-DAAC-4DA4-8350-19F43B135005}" type="sibTrans" cxnId="{6A7A51E8-CE7F-4659-8651-F75D2A816FE2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541A8F0-D67D-41D1-BCBF-E9178B825ACB}" type="presOf" srcId="{FBF37678-EBFB-4B17-B38B-2BA36BC64C0D}" destId="{53B10913-7091-47F0-B91C-45B14227BD81}" srcOrd="0" destOrd="0" presId="urn:microsoft.com/office/officeart/2005/8/layout/hProcess9"/>
    <dgm:cxn modelId="{9BCFDE75-A2C9-4144-AAB3-BD38001F8021}" type="presOf" srcId="{DAF21678-808D-4F4F-A57B-F4315B8CEADF}" destId="{7DEBDA32-2599-459E-9096-F371C8A98ED4}" srcOrd="0" destOrd="0" presId="urn:microsoft.com/office/officeart/2005/8/layout/hProcess9"/>
    <dgm:cxn modelId="{06EEA2C3-7BF2-4519-BDD3-0CD2D0EC0BD6}" type="presOf" srcId="{46CC43BD-ABAA-4CB0-8124-01AA41ACD064}" destId="{E05812DD-5601-42C5-957E-AA87EB8DA79F}" srcOrd="0" destOrd="0" presId="urn:microsoft.com/office/officeart/2005/8/layout/hProcess9"/>
    <dgm:cxn modelId="{A3644904-8122-4EDB-83A5-B9D2F67F682C}" type="presOf" srcId="{3E3F9B5B-962D-4F46-8F87-C8A78A4FA3E7}" destId="{525F5CE1-C5AF-4F3E-BC96-B9452EFF742F}" srcOrd="0" destOrd="0" presId="urn:microsoft.com/office/officeart/2005/8/layout/hProcess9"/>
    <dgm:cxn modelId="{44D499CA-DD58-4B8F-B840-3F64D60151C2}" srcId="{3E3F9B5B-962D-4F46-8F87-C8A78A4FA3E7}" destId="{46CC43BD-ABAA-4CB0-8124-01AA41ACD064}" srcOrd="2" destOrd="0" parTransId="{51517267-9ED1-4971-BFF4-974E3062C3E6}" sibTransId="{2AFC7AEB-79D6-46D1-8839-0913D40E5E00}"/>
    <dgm:cxn modelId="{6A7A51E8-CE7F-4659-8651-F75D2A816FE2}" srcId="{3E3F9B5B-962D-4F46-8F87-C8A78A4FA3E7}" destId="{C3D03BB7-1375-411D-A097-03D05C7A5935}" srcOrd="4" destOrd="0" parTransId="{8B0F46D3-34EC-4EB4-96A3-444AF719363E}" sibTransId="{D499A5CC-DAAC-4DA4-8350-19F43B135005}"/>
    <dgm:cxn modelId="{E937486F-9C52-4B48-BDD5-75FFFEBD94AC}" srcId="{3E3F9B5B-962D-4F46-8F87-C8A78A4FA3E7}" destId="{FBF37678-EBFB-4B17-B38B-2BA36BC64C0D}" srcOrd="3" destOrd="0" parTransId="{45F849A7-AD17-4EE8-A139-C0499F12D445}" sibTransId="{25D4DFB9-6FFE-4095-90FE-345F5B108DB6}"/>
    <dgm:cxn modelId="{4243A61B-E492-41FA-8530-51B7C2289CC3}" srcId="{3E3F9B5B-962D-4F46-8F87-C8A78A4FA3E7}" destId="{DAF21678-808D-4F4F-A57B-F4315B8CEADF}" srcOrd="0" destOrd="0" parTransId="{BBE05497-B26F-4A36-8D55-46BD73FFEFF6}" sibTransId="{B50B3449-3BC8-47AE-9D34-F8429A15483D}"/>
    <dgm:cxn modelId="{1805C861-B745-4FE0-A1FD-B6FE113CE4C7}" type="presOf" srcId="{C3D03BB7-1375-411D-A097-03D05C7A5935}" destId="{A712EF95-1D70-45D0-B0B7-8FB9BB4EEF86}" srcOrd="0" destOrd="0" presId="urn:microsoft.com/office/officeart/2005/8/layout/hProcess9"/>
    <dgm:cxn modelId="{F9FE9A89-7FBB-4568-AF70-994F0E34B9BB}" type="presOf" srcId="{9985F45D-1753-4AF3-999A-0F926EEB0507}" destId="{1CCA5AC3-5CA0-496B-8014-0805BE6845D3}" srcOrd="0" destOrd="0" presId="urn:microsoft.com/office/officeart/2005/8/layout/hProcess9"/>
    <dgm:cxn modelId="{877A56F5-55EE-46C6-8CDF-188C8F136D47}" srcId="{3E3F9B5B-962D-4F46-8F87-C8A78A4FA3E7}" destId="{9985F45D-1753-4AF3-999A-0F926EEB0507}" srcOrd="1" destOrd="0" parTransId="{24DBDFFA-DBC8-4BE5-BDBE-67944A63B192}" sibTransId="{DC7F7719-20E0-440F-B2AA-576986FF60D1}"/>
    <dgm:cxn modelId="{2D79C649-A2B5-4946-A977-CC7F1A3AFE27}" type="presParOf" srcId="{525F5CE1-C5AF-4F3E-BC96-B9452EFF742F}" destId="{9E55470F-7B78-4290-97B6-1F878ABAF8F4}" srcOrd="0" destOrd="0" presId="urn:microsoft.com/office/officeart/2005/8/layout/hProcess9"/>
    <dgm:cxn modelId="{1D9DA7A3-959F-4B9A-82B4-917FCC8C8E2A}" type="presParOf" srcId="{525F5CE1-C5AF-4F3E-BC96-B9452EFF742F}" destId="{74D93E0F-CA3A-43E5-BB87-951AD58693B7}" srcOrd="1" destOrd="0" presId="urn:microsoft.com/office/officeart/2005/8/layout/hProcess9"/>
    <dgm:cxn modelId="{2E31CAA5-4CBF-4A31-A1B8-7B0448239841}" type="presParOf" srcId="{74D93E0F-CA3A-43E5-BB87-951AD58693B7}" destId="{7DEBDA32-2599-459E-9096-F371C8A98ED4}" srcOrd="0" destOrd="0" presId="urn:microsoft.com/office/officeart/2005/8/layout/hProcess9"/>
    <dgm:cxn modelId="{7B4693D2-E8A2-475E-AF61-F0354DDE1C5A}" type="presParOf" srcId="{74D93E0F-CA3A-43E5-BB87-951AD58693B7}" destId="{E01960FF-0F85-4D93-910B-B9508C5C3B89}" srcOrd="1" destOrd="0" presId="urn:microsoft.com/office/officeart/2005/8/layout/hProcess9"/>
    <dgm:cxn modelId="{49B1206A-C436-4FF4-A11B-D6B04457429B}" type="presParOf" srcId="{74D93E0F-CA3A-43E5-BB87-951AD58693B7}" destId="{1CCA5AC3-5CA0-496B-8014-0805BE6845D3}" srcOrd="2" destOrd="0" presId="urn:microsoft.com/office/officeart/2005/8/layout/hProcess9"/>
    <dgm:cxn modelId="{4EC6EBB9-9957-475A-BC3C-B257A006069D}" type="presParOf" srcId="{74D93E0F-CA3A-43E5-BB87-951AD58693B7}" destId="{107EEB29-1B73-4F6B-AC9B-587E2A57B933}" srcOrd="3" destOrd="0" presId="urn:microsoft.com/office/officeart/2005/8/layout/hProcess9"/>
    <dgm:cxn modelId="{8E8C56DF-D0AA-4179-977A-05D7627225CB}" type="presParOf" srcId="{74D93E0F-CA3A-43E5-BB87-951AD58693B7}" destId="{E05812DD-5601-42C5-957E-AA87EB8DA79F}" srcOrd="4" destOrd="0" presId="urn:microsoft.com/office/officeart/2005/8/layout/hProcess9"/>
    <dgm:cxn modelId="{C546D116-036B-4D10-8CA6-E52C06396B05}" type="presParOf" srcId="{74D93E0F-CA3A-43E5-BB87-951AD58693B7}" destId="{EB944E88-E684-44DC-8E91-FC853FADB3E0}" srcOrd="5" destOrd="0" presId="urn:microsoft.com/office/officeart/2005/8/layout/hProcess9"/>
    <dgm:cxn modelId="{105DB600-9303-427A-A190-9A53B4B52689}" type="presParOf" srcId="{74D93E0F-CA3A-43E5-BB87-951AD58693B7}" destId="{53B10913-7091-47F0-B91C-45B14227BD81}" srcOrd="6" destOrd="0" presId="urn:microsoft.com/office/officeart/2005/8/layout/hProcess9"/>
    <dgm:cxn modelId="{2DB570F7-C823-4BCD-AD2B-951A9AADD982}" type="presParOf" srcId="{74D93E0F-CA3A-43E5-BB87-951AD58693B7}" destId="{85CF450D-FB1F-43F6-9FB2-59A069D73A06}" srcOrd="7" destOrd="0" presId="urn:microsoft.com/office/officeart/2005/8/layout/hProcess9"/>
    <dgm:cxn modelId="{034CE807-1571-489D-AECE-F1F1253201EA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3F9B5B-962D-4F46-8F87-C8A78A4FA3E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BBE05497-B26F-4A36-8D55-46BD73FFEFF6}" type="parTrans" cxnId="{A518F3FC-50BC-4C09-8A14-6947F9AAE202}">
      <dgm:prSet/>
      <dgm:spPr/>
      <dgm:t>
        <a:bodyPr/>
        <a:lstStyle/>
        <a:p>
          <a:pPr rtl="1"/>
          <a:endParaRPr lang="he-IL"/>
        </a:p>
      </dgm:t>
    </dgm:pt>
    <dgm:pt modelId="{DAF21678-808D-4F4F-A57B-F4315B8CEADF}">
      <dgm:prSet phldrT="[טקסט]"/>
      <dgm:spPr>
        <a:solidFill>
          <a:schemeClr val="bg1">
            <a:alpha val="40000"/>
          </a:schemeClr>
        </a:solidFill>
      </dgm:spPr>
      <dgm:t>
        <a:bodyPr/>
        <a:lstStyle/>
        <a:p>
          <a:pPr rtl="1"/>
          <a:r>
            <a:rPr lang="he-IL"/>
            <a:t>סינון טבלאי של גושים מוסדרים</a:t>
          </a:r>
        </a:p>
      </dgm:t>
    </dgm:pt>
    <dgm:pt modelId="{B50B3449-3BC8-47AE-9D34-F8429A15483D}" type="sibTrans" cxnId="{A518F3FC-50BC-4C09-8A14-6947F9AAE202}">
      <dgm:prSet/>
      <dgm:spPr/>
      <dgm:t>
        <a:bodyPr/>
        <a:lstStyle/>
        <a:p>
          <a:pPr rtl="1"/>
          <a:endParaRPr lang="he-IL"/>
        </a:p>
      </dgm:t>
    </dgm:pt>
    <dgm:pt modelId="{24DBDFFA-DBC8-4BE5-BDBE-67944A63B192}" type="parTrans" cxnId="{B6FD98EB-A784-46E5-B76E-CA9BC36AFD71}">
      <dgm:prSet/>
      <dgm:spPr/>
      <dgm:t>
        <a:bodyPr/>
        <a:lstStyle/>
        <a:p>
          <a:pPr rtl="1"/>
          <a:endParaRPr lang="he-IL"/>
        </a:p>
      </dgm:t>
    </dgm:pt>
    <dgm:pt modelId="{9985F45D-1753-4AF3-999A-0F926EEB0507}">
      <dgm:prSet phldrT="[טקסט]"/>
      <dgm:spPr>
        <a:solidFill>
          <a:schemeClr val="bg1">
            <a:alpha val="40000"/>
          </a:schemeClr>
        </a:solidFill>
      </dgm:spPr>
      <dgm:t>
        <a:bodyPr/>
        <a:lstStyle/>
        <a:p>
          <a:pPr rtl="1"/>
          <a:r>
            <a:rPr lang="he-IL"/>
            <a:t>מיזוג טבלאות של גושים מוסדרים</a:t>
          </a:r>
        </a:p>
      </dgm:t>
    </dgm:pt>
    <dgm:pt modelId="{DC7F7719-20E0-440F-B2AA-576986FF60D1}" type="sibTrans" cxnId="{B6FD98EB-A784-46E5-B76E-CA9BC36AFD71}">
      <dgm:prSet/>
      <dgm:spPr/>
      <dgm:t>
        <a:bodyPr/>
        <a:lstStyle/>
        <a:p>
          <a:pPr rtl="1"/>
          <a:endParaRPr lang="he-IL"/>
        </a:p>
      </dgm:t>
    </dgm:pt>
    <dgm:pt modelId="{51517267-9ED1-4971-BFF4-974E3062C3E6}" type="parTrans" cxnId="{52F753FE-FE3F-492B-811D-BFB6750F1DDC}">
      <dgm:prSet/>
      <dgm:spPr/>
      <dgm:t>
        <a:bodyPr/>
        <a:lstStyle/>
        <a:p>
          <a:pPr rtl="1"/>
          <a:endParaRPr lang="he-IL"/>
        </a:p>
      </dgm:t>
    </dgm:pt>
    <dgm:pt modelId="{46CC43BD-ABAA-4CB0-8124-01AA41ACD064}">
      <dgm:prSet phldrT="[טקסט]"/>
      <dgm:spPr>
        <a:solidFill>
          <a:schemeClr val="bg1">
            <a:alpha val="40000"/>
          </a:schemeClr>
        </a:solidFill>
      </dgm:spPr>
      <dgm:t>
        <a:bodyPr/>
        <a:lstStyle/>
        <a:p>
          <a:pPr rtl="1"/>
          <a:r>
            <a:rPr lang="he-IL"/>
            <a:t>סינון של גושים מוסדרים</a:t>
          </a:r>
        </a:p>
      </dgm:t>
    </dgm:pt>
    <dgm:pt modelId="{2AFC7AEB-79D6-46D1-8839-0913D40E5E00}" type="sibTrans" cxnId="{52F753FE-FE3F-492B-811D-BFB6750F1DDC}">
      <dgm:prSet/>
      <dgm:spPr/>
      <dgm:t>
        <a:bodyPr/>
        <a:lstStyle/>
        <a:p>
          <a:pPr rtl="1"/>
          <a:endParaRPr lang="he-IL"/>
        </a:p>
      </dgm:t>
    </dgm:pt>
    <dgm:pt modelId="{45F849A7-AD17-4EE8-A139-C0499F12D445}" type="parTrans" cxnId="{86FA419D-5324-458A-B87C-F34897CEB1A8}">
      <dgm:prSet/>
      <dgm:spPr/>
      <dgm:t>
        <a:bodyPr/>
        <a:lstStyle/>
        <a:p>
          <a:pPr rtl="1"/>
          <a:endParaRPr lang="he-IL"/>
        </a:p>
      </dgm:t>
    </dgm:pt>
    <dgm:pt modelId="{FBF37678-EBFB-4B17-B38B-2BA36BC64C0D}">
      <dgm:prSet/>
      <dgm:spPr>
        <a:solidFill>
          <a:schemeClr val="bg1">
            <a:alpha val="40000"/>
          </a:schemeClr>
        </a:solidFill>
      </dgm:spPr>
      <dgm:t>
        <a:bodyPr/>
        <a:lstStyle/>
        <a:p>
          <a:pPr rtl="1"/>
          <a:r>
            <a:rPr lang="he-IL"/>
            <a:t>מיזוג מרחבי וטבלאי</a:t>
          </a:r>
        </a:p>
      </dgm:t>
    </dgm:pt>
    <dgm:pt modelId="{25D4DFB9-6FFE-4095-90FE-345F5B108DB6}" type="sibTrans" cxnId="{86FA419D-5324-458A-B87C-F34897CEB1A8}">
      <dgm:prSet/>
      <dgm:spPr/>
      <dgm:t>
        <a:bodyPr/>
        <a:lstStyle/>
        <a:p>
          <a:pPr rtl="1"/>
          <a:endParaRPr lang="he-IL"/>
        </a:p>
      </dgm:t>
    </dgm:pt>
    <dgm:pt modelId="{8B0F46D3-34EC-4EB4-96A3-444AF719363E}" type="parTrans" cxnId="{99210101-AD85-40A8-A97D-C071AB6EC52F}">
      <dgm:prSet/>
      <dgm:spPr/>
      <dgm:t>
        <a:bodyPr/>
        <a:lstStyle/>
        <a:p>
          <a:pPr rtl="1"/>
          <a:endParaRPr lang="he-IL"/>
        </a:p>
      </dgm:t>
    </dgm:pt>
    <dgm:pt modelId="{C3D03BB7-1375-411D-A097-03D05C7A5935}">
      <dgm:prSet/>
      <dgm:spPr/>
      <dgm:t>
        <a:bodyPr/>
        <a:lstStyle/>
        <a:p>
          <a:pPr rtl="1"/>
          <a:r>
            <a:rPr lang="he-IL"/>
            <a:t>הסבה</a:t>
          </a:r>
        </a:p>
      </dgm:t>
    </dgm:pt>
    <dgm:pt modelId="{D499A5CC-DAAC-4DA4-8350-19F43B135005}" type="sibTrans" cxnId="{99210101-AD85-40A8-A97D-C071AB6EC52F}">
      <dgm:prSet/>
      <dgm:spPr/>
      <dgm:t>
        <a:bodyPr/>
        <a:lstStyle/>
        <a:p>
          <a:pPr rtl="1"/>
          <a:endParaRPr lang="he-IL"/>
        </a:p>
      </dgm:t>
    </dgm:pt>
    <dgm:pt modelId="{525F5CE1-C5AF-4F3E-BC96-B9452EFF742F}" type="pres">
      <dgm:prSet presAssocID="{3E3F9B5B-962D-4F46-8F87-C8A78A4FA3E7}" presName="CompostProcess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9E55470F-7B78-4290-97B6-1F878ABAF8F4}" type="pres">
      <dgm:prSet presAssocID="{3E3F9B5B-962D-4F46-8F87-C8A78A4FA3E7}" presName="arrow" presStyleLbl="bgShp" presStyleIdx="0" presStyleCnt="1" custScaleX="117647"/>
      <dgm:spPr/>
    </dgm:pt>
    <dgm:pt modelId="{74D93E0F-CA3A-43E5-BB87-951AD58693B7}" type="pres">
      <dgm:prSet presAssocID="{3E3F9B5B-962D-4F46-8F87-C8A78A4FA3E7}" presName="linearProcess" presStyleCnt="0"/>
      <dgm:spPr/>
    </dgm:pt>
    <dgm:pt modelId="{7DEBDA32-2599-459E-9096-F371C8A98ED4}" type="pres">
      <dgm:prSet presAssocID="{DAF21678-808D-4F4F-A57B-F4315B8CEA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01960FF-0F85-4D93-910B-B9508C5C3B89}" type="pres">
      <dgm:prSet presAssocID="{B50B3449-3BC8-47AE-9D34-F8429A15483D}" presName="sibTrans" presStyleCnt="0"/>
      <dgm:spPr/>
    </dgm:pt>
    <dgm:pt modelId="{1CCA5AC3-5CA0-496B-8014-0805BE6845D3}" type="pres">
      <dgm:prSet presAssocID="{9985F45D-1753-4AF3-999A-0F926EEB050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EEB29-1B73-4F6B-AC9B-587E2A57B933}" type="pres">
      <dgm:prSet presAssocID="{DC7F7719-20E0-440F-B2AA-576986FF60D1}" presName="sibTrans" presStyleCnt="0"/>
      <dgm:spPr/>
    </dgm:pt>
    <dgm:pt modelId="{E05812DD-5601-42C5-957E-AA87EB8DA79F}" type="pres">
      <dgm:prSet presAssocID="{46CC43BD-ABAA-4CB0-8124-01AA41ACD06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944E88-E684-44DC-8E91-FC853FADB3E0}" type="pres">
      <dgm:prSet presAssocID="{2AFC7AEB-79D6-46D1-8839-0913D40E5E00}" presName="sibTrans" presStyleCnt="0"/>
      <dgm:spPr/>
    </dgm:pt>
    <dgm:pt modelId="{53B10913-7091-47F0-B91C-45B14227BD81}" type="pres">
      <dgm:prSet presAssocID="{FBF37678-EBFB-4B17-B38B-2BA36BC64C0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5CF450D-FB1F-43F6-9FB2-59A069D73A06}" type="pres">
      <dgm:prSet presAssocID="{25D4DFB9-6FFE-4095-90FE-345F5B108DB6}" presName="sibTrans" presStyleCnt="0"/>
      <dgm:spPr/>
    </dgm:pt>
    <dgm:pt modelId="{A712EF95-1D70-45D0-B0B7-8FB9BB4EEF86}" type="pres">
      <dgm:prSet presAssocID="{C3D03BB7-1375-411D-A097-03D05C7A59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040E05E-7DE7-4528-9707-24E9D62E1F27}" type="presOf" srcId="{C3D03BB7-1375-411D-A097-03D05C7A5935}" destId="{A712EF95-1D70-45D0-B0B7-8FB9BB4EEF86}" srcOrd="0" destOrd="0" presId="urn:microsoft.com/office/officeart/2005/8/layout/hProcess9"/>
    <dgm:cxn modelId="{B6FD98EB-A784-46E5-B76E-CA9BC36AFD71}" srcId="{3E3F9B5B-962D-4F46-8F87-C8A78A4FA3E7}" destId="{9985F45D-1753-4AF3-999A-0F926EEB0507}" srcOrd="1" destOrd="0" parTransId="{24DBDFFA-DBC8-4BE5-BDBE-67944A63B192}" sibTransId="{DC7F7719-20E0-440F-B2AA-576986FF60D1}"/>
    <dgm:cxn modelId="{A518F3FC-50BC-4C09-8A14-6947F9AAE202}" srcId="{3E3F9B5B-962D-4F46-8F87-C8A78A4FA3E7}" destId="{DAF21678-808D-4F4F-A57B-F4315B8CEADF}" srcOrd="0" destOrd="0" parTransId="{BBE05497-B26F-4A36-8D55-46BD73FFEFF6}" sibTransId="{B50B3449-3BC8-47AE-9D34-F8429A15483D}"/>
    <dgm:cxn modelId="{CA9F52CB-3090-41F6-97DC-FA4C867DE8A0}" type="presOf" srcId="{46CC43BD-ABAA-4CB0-8124-01AA41ACD064}" destId="{E05812DD-5601-42C5-957E-AA87EB8DA79F}" srcOrd="0" destOrd="0" presId="urn:microsoft.com/office/officeart/2005/8/layout/hProcess9"/>
    <dgm:cxn modelId="{57E69F72-BC85-4B79-879A-876D3E6664BB}" type="presOf" srcId="{3E3F9B5B-962D-4F46-8F87-C8A78A4FA3E7}" destId="{525F5CE1-C5AF-4F3E-BC96-B9452EFF742F}" srcOrd="0" destOrd="0" presId="urn:microsoft.com/office/officeart/2005/8/layout/hProcess9"/>
    <dgm:cxn modelId="{99210101-AD85-40A8-A97D-C071AB6EC52F}" srcId="{3E3F9B5B-962D-4F46-8F87-C8A78A4FA3E7}" destId="{C3D03BB7-1375-411D-A097-03D05C7A5935}" srcOrd="4" destOrd="0" parTransId="{8B0F46D3-34EC-4EB4-96A3-444AF719363E}" sibTransId="{D499A5CC-DAAC-4DA4-8350-19F43B135005}"/>
    <dgm:cxn modelId="{90CB7FBF-5C58-49A7-BB44-9C3F8CD8ADAE}" type="presOf" srcId="{FBF37678-EBFB-4B17-B38B-2BA36BC64C0D}" destId="{53B10913-7091-47F0-B91C-45B14227BD81}" srcOrd="0" destOrd="0" presId="urn:microsoft.com/office/officeart/2005/8/layout/hProcess9"/>
    <dgm:cxn modelId="{9B4016C3-1996-47CB-BEE8-4DC994D77279}" type="presOf" srcId="{9985F45D-1753-4AF3-999A-0F926EEB0507}" destId="{1CCA5AC3-5CA0-496B-8014-0805BE6845D3}" srcOrd="0" destOrd="0" presId="urn:microsoft.com/office/officeart/2005/8/layout/hProcess9"/>
    <dgm:cxn modelId="{52F753FE-FE3F-492B-811D-BFB6750F1DDC}" srcId="{3E3F9B5B-962D-4F46-8F87-C8A78A4FA3E7}" destId="{46CC43BD-ABAA-4CB0-8124-01AA41ACD064}" srcOrd="2" destOrd="0" parTransId="{51517267-9ED1-4971-BFF4-974E3062C3E6}" sibTransId="{2AFC7AEB-79D6-46D1-8839-0913D40E5E00}"/>
    <dgm:cxn modelId="{BA8094C0-B5D7-4998-877B-E897DE3ACB58}" type="presOf" srcId="{DAF21678-808D-4F4F-A57B-F4315B8CEADF}" destId="{7DEBDA32-2599-459E-9096-F371C8A98ED4}" srcOrd="0" destOrd="0" presId="urn:microsoft.com/office/officeart/2005/8/layout/hProcess9"/>
    <dgm:cxn modelId="{86FA419D-5324-458A-B87C-F34897CEB1A8}" srcId="{3E3F9B5B-962D-4F46-8F87-C8A78A4FA3E7}" destId="{FBF37678-EBFB-4B17-B38B-2BA36BC64C0D}" srcOrd="3" destOrd="0" parTransId="{45F849A7-AD17-4EE8-A139-C0499F12D445}" sibTransId="{25D4DFB9-6FFE-4095-90FE-345F5B108DB6}"/>
    <dgm:cxn modelId="{2AFA35F2-65BD-4D1A-854C-92168B3B8162}" type="presParOf" srcId="{525F5CE1-C5AF-4F3E-BC96-B9452EFF742F}" destId="{9E55470F-7B78-4290-97B6-1F878ABAF8F4}" srcOrd="0" destOrd="0" presId="urn:microsoft.com/office/officeart/2005/8/layout/hProcess9"/>
    <dgm:cxn modelId="{E4C64A79-CC7C-456A-8B07-7741F4D9FAB8}" type="presParOf" srcId="{525F5CE1-C5AF-4F3E-BC96-B9452EFF742F}" destId="{74D93E0F-CA3A-43E5-BB87-951AD58693B7}" srcOrd="1" destOrd="0" presId="urn:microsoft.com/office/officeart/2005/8/layout/hProcess9"/>
    <dgm:cxn modelId="{B0266482-5CFD-4B4A-AD2C-7CBA9222B769}" type="presParOf" srcId="{74D93E0F-CA3A-43E5-BB87-951AD58693B7}" destId="{7DEBDA32-2599-459E-9096-F371C8A98ED4}" srcOrd="0" destOrd="0" presId="urn:microsoft.com/office/officeart/2005/8/layout/hProcess9"/>
    <dgm:cxn modelId="{2565B002-6E35-4268-A153-CB361F913870}" type="presParOf" srcId="{74D93E0F-CA3A-43E5-BB87-951AD58693B7}" destId="{E01960FF-0F85-4D93-910B-B9508C5C3B89}" srcOrd="1" destOrd="0" presId="urn:microsoft.com/office/officeart/2005/8/layout/hProcess9"/>
    <dgm:cxn modelId="{E8F44249-4D61-4821-A2FE-81389595263F}" type="presParOf" srcId="{74D93E0F-CA3A-43E5-BB87-951AD58693B7}" destId="{1CCA5AC3-5CA0-496B-8014-0805BE6845D3}" srcOrd="2" destOrd="0" presId="urn:microsoft.com/office/officeart/2005/8/layout/hProcess9"/>
    <dgm:cxn modelId="{BACA01E6-E3C2-4507-8862-EA67F02689A0}" type="presParOf" srcId="{74D93E0F-CA3A-43E5-BB87-951AD58693B7}" destId="{107EEB29-1B73-4F6B-AC9B-587E2A57B933}" srcOrd="3" destOrd="0" presId="urn:microsoft.com/office/officeart/2005/8/layout/hProcess9"/>
    <dgm:cxn modelId="{640C7DC9-4C5E-4368-82CC-C2BE7A6B9B2F}" type="presParOf" srcId="{74D93E0F-CA3A-43E5-BB87-951AD58693B7}" destId="{E05812DD-5601-42C5-957E-AA87EB8DA79F}" srcOrd="4" destOrd="0" presId="urn:microsoft.com/office/officeart/2005/8/layout/hProcess9"/>
    <dgm:cxn modelId="{026550F5-28DA-4BF1-B4A0-137681AD7FB1}" type="presParOf" srcId="{74D93E0F-CA3A-43E5-BB87-951AD58693B7}" destId="{EB944E88-E684-44DC-8E91-FC853FADB3E0}" srcOrd="5" destOrd="0" presId="urn:microsoft.com/office/officeart/2005/8/layout/hProcess9"/>
    <dgm:cxn modelId="{E8CF6CB7-1F92-4F69-8677-DE10E44DB1D3}" type="presParOf" srcId="{74D93E0F-CA3A-43E5-BB87-951AD58693B7}" destId="{53B10913-7091-47F0-B91C-45B14227BD81}" srcOrd="6" destOrd="0" presId="urn:microsoft.com/office/officeart/2005/8/layout/hProcess9"/>
    <dgm:cxn modelId="{DB2561EB-97CC-4738-9562-FC55221A9DA9}" type="presParOf" srcId="{74D93E0F-CA3A-43E5-BB87-951AD58693B7}" destId="{85CF450D-FB1F-43F6-9FB2-59A069D73A06}" srcOrd="7" destOrd="0" presId="urn:microsoft.com/office/officeart/2005/8/layout/hProcess9"/>
    <dgm:cxn modelId="{D285B88E-D87B-4584-A7CA-C44ACE06C417}" type="presParOf" srcId="{74D93E0F-CA3A-43E5-BB87-951AD58693B7}" destId="{A712EF95-1D70-45D0-B0B7-8FB9BB4EEF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16471" y="891078"/>
          <a:ext cx="2121813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/>
            <a:t>סינון </a:t>
          </a:r>
          <a:r>
            <a:rPr lang="he-IL" sz="2200" kern="1200" dirty="0" smtClean="0"/>
            <a:t>טבלאי של רשומות בתהליך תצ"ר</a:t>
          </a:r>
          <a:endParaRPr lang="he-IL" sz="2200" kern="1200" dirty="0"/>
        </a:p>
      </dsp:txBody>
      <dsp:txXfrm>
        <a:off x="8974469" y="949076"/>
        <a:ext cx="2005817" cy="1072108"/>
      </dsp:txXfrm>
    </dsp:sp>
    <dsp:sp modelId="{1CCA5AC3-5CA0-496B-8014-0805BE6845D3}">
      <dsp:nvSpPr>
        <dsp:cNvPr id="0" name=""/>
        <dsp:cNvSpPr/>
      </dsp:nvSpPr>
      <dsp:spPr>
        <a:xfrm>
          <a:off x="6688566" y="891078"/>
          <a:ext cx="2121813" cy="1188104"/>
        </a:xfrm>
        <a:prstGeom prst="round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/>
            <a:t>מיזוג טבלאות של תצ"ר</a:t>
          </a:r>
        </a:p>
      </dsp:txBody>
      <dsp:txXfrm>
        <a:off x="6746564" y="949076"/>
        <a:ext cx="2005817" cy="1072108"/>
      </dsp:txXfrm>
    </dsp:sp>
    <dsp:sp modelId="{E05812DD-5601-42C5-957E-AA87EB8DA79F}">
      <dsp:nvSpPr>
        <dsp:cNvPr id="0" name=""/>
        <dsp:cNvSpPr/>
      </dsp:nvSpPr>
      <dsp:spPr>
        <a:xfrm>
          <a:off x="4460662" y="891078"/>
          <a:ext cx="2121813" cy="1188104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/>
            <a:t>סינון של תצ"ר</a:t>
          </a:r>
        </a:p>
      </dsp:txBody>
      <dsp:txXfrm>
        <a:off x="4518660" y="949076"/>
        <a:ext cx="2005817" cy="1072108"/>
      </dsp:txXfrm>
    </dsp:sp>
    <dsp:sp modelId="{53B10913-7091-47F0-B91C-45B14227BD81}">
      <dsp:nvSpPr>
        <dsp:cNvPr id="0" name=""/>
        <dsp:cNvSpPr/>
      </dsp:nvSpPr>
      <dsp:spPr>
        <a:xfrm>
          <a:off x="2232757" y="891078"/>
          <a:ext cx="2121813" cy="1188104"/>
        </a:xfrm>
        <a:prstGeom prst="round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/>
            <a:t>מיזוג מרחבי וטבלאי</a:t>
          </a:r>
        </a:p>
      </dsp:txBody>
      <dsp:txXfrm>
        <a:off x="2290755" y="949076"/>
        <a:ext cx="2005817" cy="1072108"/>
      </dsp:txXfrm>
    </dsp:sp>
    <dsp:sp modelId="{A712EF95-1D70-45D0-B0B7-8FB9BB4EEF86}">
      <dsp:nvSpPr>
        <dsp:cNvPr id="0" name=""/>
        <dsp:cNvSpPr/>
      </dsp:nvSpPr>
      <dsp:spPr>
        <a:xfrm>
          <a:off x="4852" y="891078"/>
          <a:ext cx="2121813" cy="1188104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/>
            <a:t>הסבה</a:t>
          </a:r>
        </a:p>
      </dsp:txBody>
      <dsp:txXfrm>
        <a:off x="62850" y="949076"/>
        <a:ext cx="2005817" cy="1072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16471" y="891078"/>
          <a:ext cx="2121813" cy="11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סינון טבלאי של רשומות בתהליך תצ"ר</a:t>
          </a:r>
          <a:endParaRPr lang="he-IL" sz="2200" kern="1200" dirty="0"/>
        </a:p>
      </dsp:txBody>
      <dsp:txXfrm>
        <a:off x="8974469" y="949076"/>
        <a:ext cx="2005817" cy="1072108"/>
      </dsp:txXfrm>
    </dsp:sp>
    <dsp:sp modelId="{1CCA5AC3-5CA0-496B-8014-0805BE6845D3}">
      <dsp:nvSpPr>
        <dsp:cNvPr id="0" name=""/>
        <dsp:cNvSpPr/>
      </dsp:nvSpPr>
      <dsp:spPr>
        <a:xfrm>
          <a:off x="6688566" y="891078"/>
          <a:ext cx="2121813" cy="1188104"/>
        </a:xfrm>
        <a:prstGeom prst="roundRect">
          <a:avLst/>
        </a:prstGeom>
        <a:solidFill>
          <a:schemeClr val="accent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/>
            <a:t>מיזוג טבלאות של תצ"ר</a:t>
          </a:r>
        </a:p>
      </dsp:txBody>
      <dsp:txXfrm>
        <a:off x="6746564" y="949076"/>
        <a:ext cx="2005817" cy="1072108"/>
      </dsp:txXfrm>
    </dsp:sp>
    <dsp:sp modelId="{E05812DD-5601-42C5-957E-AA87EB8DA79F}">
      <dsp:nvSpPr>
        <dsp:cNvPr id="0" name=""/>
        <dsp:cNvSpPr/>
      </dsp:nvSpPr>
      <dsp:spPr>
        <a:xfrm>
          <a:off x="4460662" y="891078"/>
          <a:ext cx="2121813" cy="1188104"/>
        </a:xfrm>
        <a:prstGeom prst="roundRect">
          <a:avLst/>
        </a:prstGeom>
        <a:solidFill>
          <a:schemeClr val="accent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/>
            <a:t>סינון של תצ"ר</a:t>
          </a:r>
        </a:p>
      </dsp:txBody>
      <dsp:txXfrm>
        <a:off x="4518660" y="949076"/>
        <a:ext cx="2005817" cy="1072108"/>
      </dsp:txXfrm>
    </dsp:sp>
    <dsp:sp modelId="{53B10913-7091-47F0-B91C-45B14227BD81}">
      <dsp:nvSpPr>
        <dsp:cNvPr id="0" name=""/>
        <dsp:cNvSpPr/>
      </dsp:nvSpPr>
      <dsp:spPr>
        <a:xfrm>
          <a:off x="2232757" y="891078"/>
          <a:ext cx="2121813" cy="1188104"/>
        </a:xfrm>
        <a:prstGeom prst="roundRect">
          <a:avLst/>
        </a:prstGeom>
        <a:solidFill>
          <a:schemeClr val="accent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/>
            <a:t>מיזוג מרחבי וטבלאי</a:t>
          </a:r>
        </a:p>
      </dsp:txBody>
      <dsp:txXfrm>
        <a:off x="2290755" y="949076"/>
        <a:ext cx="2005817" cy="1072108"/>
      </dsp:txXfrm>
    </dsp:sp>
    <dsp:sp modelId="{A712EF95-1D70-45D0-B0B7-8FB9BB4EEF86}">
      <dsp:nvSpPr>
        <dsp:cNvPr id="0" name=""/>
        <dsp:cNvSpPr/>
      </dsp:nvSpPr>
      <dsp:spPr>
        <a:xfrm>
          <a:off x="4852" y="891078"/>
          <a:ext cx="2121813" cy="1188104"/>
        </a:xfrm>
        <a:prstGeom prst="roundRect">
          <a:avLst/>
        </a:prstGeom>
        <a:solidFill>
          <a:schemeClr val="accent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/>
            <a:t>הסבה</a:t>
          </a:r>
        </a:p>
      </dsp:txBody>
      <dsp:txXfrm>
        <a:off x="62850" y="949076"/>
        <a:ext cx="2005817" cy="10721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56670" y="891078"/>
          <a:ext cx="2083141" cy="1188104"/>
        </a:xfrm>
        <a:prstGeom prst="roundRect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/>
            <a:t>סינון טבלאי של תצ"ר</a:t>
          </a:r>
        </a:p>
      </dsp:txBody>
      <dsp:txXfrm>
        <a:off x="9014668" y="949076"/>
        <a:ext cx="1967145" cy="1072108"/>
      </dsp:txXfrm>
    </dsp:sp>
    <dsp:sp modelId="{1CCA5AC3-5CA0-496B-8014-0805BE6845D3}">
      <dsp:nvSpPr>
        <dsp:cNvPr id="0" name=""/>
        <dsp:cNvSpPr/>
      </dsp:nvSpPr>
      <dsp:spPr>
        <a:xfrm>
          <a:off x="6718164" y="891078"/>
          <a:ext cx="2083141" cy="1188104"/>
        </a:xfrm>
        <a:prstGeom prst="round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/>
            <a:t>מיזוג טבלאות של תצ"ר</a:t>
          </a:r>
        </a:p>
      </dsp:txBody>
      <dsp:txXfrm>
        <a:off x="6776162" y="949076"/>
        <a:ext cx="1967145" cy="1072108"/>
      </dsp:txXfrm>
    </dsp:sp>
    <dsp:sp modelId="{E05812DD-5601-42C5-957E-AA87EB8DA79F}">
      <dsp:nvSpPr>
        <dsp:cNvPr id="0" name=""/>
        <dsp:cNvSpPr/>
      </dsp:nvSpPr>
      <dsp:spPr>
        <a:xfrm>
          <a:off x="4480337" y="891078"/>
          <a:ext cx="2083141" cy="1188104"/>
        </a:xfrm>
        <a:prstGeom prst="roundRect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/>
            <a:t>סינון של תצ"ר</a:t>
          </a:r>
        </a:p>
      </dsp:txBody>
      <dsp:txXfrm>
        <a:off x="4538335" y="949076"/>
        <a:ext cx="1967145" cy="1072108"/>
      </dsp:txXfrm>
    </dsp:sp>
    <dsp:sp modelId="{53B10913-7091-47F0-B91C-45B14227BD81}">
      <dsp:nvSpPr>
        <dsp:cNvPr id="0" name=""/>
        <dsp:cNvSpPr/>
      </dsp:nvSpPr>
      <dsp:spPr>
        <a:xfrm>
          <a:off x="2242170" y="891078"/>
          <a:ext cx="2083141" cy="1188104"/>
        </a:xfrm>
        <a:prstGeom prst="roundRect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/>
            <a:t>מיזוג מרחבי וטבלאי</a:t>
          </a:r>
        </a:p>
      </dsp:txBody>
      <dsp:txXfrm>
        <a:off x="2300168" y="949076"/>
        <a:ext cx="1967145" cy="1072108"/>
      </dsp:txXfrm>
    </dsp:sp>
    <dsp:sp modelId="{A712EF95-1D70-45D0-B0B7-8FB9BB4EEF86}">
      <dsp:nvSpPr>
        <dsp:cNvPr id="0" name=""/>
        <dsp:cNvSpPr/>
      </dsp:nvSpPr>
      <dsp:spPr>
        <a:xfrm>
          <a:off x="3664" y="891078"/>
          <a:ext cx="2083141" cy="1188104"/>
        </a:xfrm>
        <a:prstGeom prst="roundRect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/>
            <a:t>הסבה</a:t>
          </a:r>
        </a:p>
      </dsp:txBody>
      <dsp:txXfrm>
        <a:off x="61662" y="949076"/>
        <a:ext cx="1967145" cy="1072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13292" y="891078"/>
          <a:ext cx="2121813" cy="1188104"/>
        </a:xfrm>
        <a:prstGeom prst="roundRect">
          <a:avLst/>
        </a:prstGeom>
        <a:solidFill>
          <a:schemeClr val="accent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/>
            <a:t>סינון </a:t>
          </a:r>
          <a:r>
            <a:rPr lang="he-IL" sz="2200" kern="1200" dirty="0" smtClean="0"/>
            <a:t>טבלאי של רשומות בתהליך תצ"ר</a:t>
          </a:r>
          <a:endParaRPr lang="he-IL" sz="2200" kern="1200" dirty="0"/>
        </a:p>
      </dsp:txBody>
      <dsp:txXfrm>
        <a:off x="8971290" y="949076"/>
        <a:ext cx="2005817" cy="1072108"/>
      </dsp:txXfrm>
    </dsp:sp>
    <dsp:sp modelId="{1CCA5AC3-5CA0-496B-8014-0805BE6845D3}">
      <dsp:nvSpPr>
        <dsp:cNvPr id="0" name=""/>
        <dsp:cNvSpPr/>
      </dsp:nvSpPr>
      <dsp:spPr>
        <a:xfrm>
          <a:off x="6685388" y="891078"/>
          <a:ext cx="2121813" cy="1188104"/>
        </a:xfrm>
        <a:prstGeom prst="roundRect">
          <a:avLst/>
        </a:prstGeom>
        <a:solidFill>
          <a:schemeClr val="accent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/>
            <a:t>מיזוג טבלאות של תצ"ר</a:t>
          </a:r>
        </a:p>
      </dsp:txBody>
      <dsp:txXfrm>
        <a:off x="6743386" y="949076"/>
        <a:ext cx="2005817" cy="1072108"/>
      </dsp:txXfrm>
    </dsp:sp>
    <dsp:sp modelId="{E05812DD-5601-42C5-957E-AA87EB8DA79F}">
      <dsp:nvSpPr>
        <dsp:cNvPr id="0" name=""/>
        <dsp:cNvSpPr/>
      </dsp:nvSpPr>
      <dsp:spPr>
        <a:xfrm>
          <a:off x="4460662" y="891078"/>
          <a:ext cx="2121813" cy="1188104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וסינון שכבות </a:t>
          </a:r>
          <a:r>
            <a:rPr lang="he-IL" sz="2200" kern="1200" dirty="0" err="1" smtClean="0"/>
            <a:t>ג"ג</a:t>
          </a:r>
          <a:r>
            <a:rPr lang="he-IL" sz="2200" kern="1200" dirty="0" smtClean="0"/>
            <a:t> של </a:t>
          </a:r>
          <a:r>
            <a:rPr lang="he-IL" sz="2200" kern="1200" dirty="0"/>
            <a:t>תצ"ר</a:t>
          </a:r>
        </a:p>
      </dsp:txBody>
      <dsp:txXfrm>
        <a:off x="4518660" y="949076"/>
        <a:ext cx="2005817" cy="1072108"/>
      </dsp:txXfrm>
    </dsp:sp>
    <dsp:sp modelId="{53B10913-7091-47F0-B91C-45B14227BD81}">
      <dsp:nvSpPr>
        <dsp:cNvPr id="0" name=""/>
        <dsp:cNvSpPr/>
      </dsp:nvSpPr>
      <dsp:spPr>
        <a:xfrm>
          <a:off x="2229579" y="891078"/>
          <a:ext cx="2121813" cy="1188104"/>
        </a:xfrm>
        <a:prstGeom prst="roundRect">
          <a:avLst/>
        </a:prstGeom>
        <a:solidFill>
          <a:schemeClr val="accent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/>
            <a:t>מיזוג מרחבי וטבלאי</a:t>
          </a:r>
        </a:p>
      </dsp:txBody>
      <dsp:txXfrm>
        <a:off x="2287577" y="949076"/>
        <a:ext cx="2005817" cy="1072108"/>
      </dsp:txXfrm>
    </dsp:sp>
    <dsp:sp modelId="{A712EF95-1D70-45D0-B0B7-8FB9BB4EEF86}">
      <dsp:nvSpPr>
        <dsp:cNvPr id="0" name=""/>
        <dsp:cNvSpPr/>
      </dsp:nvSpPr>
      <dsp:spPr>
        <a:xfrm>
          <a:off x="4852" y="891078"/>
          <a:ext cx="2121813" cy="1188104"/>
        </a:xfrm>
        <a:prstGeom prst="roundRect">
          <a:avLst/>
        </a:prstGeom>
        <a:solidFill>
          <a:schemeClr val="accent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/>
            <a:t>הסבה</a:t>
          </a:r>
        </a:p>
      </dsp:txBody>
      <dsp:txXfrm>
        <a:off x="62850" y="949076"/>
        <a:ext cx="2005817" cy="10721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828235" y="0"/>
          <a:ext cx="9386667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16471" y="891078"/>
          <a:ext cx="2121813" cy="1188104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/>
            <a:t>סינון </a:t>
          </a:r>
          <a:r>
            <a:rPr lang="he-IL" sz="2200" kern="1200" dirty="0" smtClean="0"/>
            <a:t>טבלאי של רשומות בתהליך תצ"ר</a:t>
          </a:r>
          <a:endParaRPr lang="he-IL" sz="2200" kern="1200" dirty="0"/>
        </a:p>
      </dsp:txBody>
      <dsp:txXfrm>
        <a:off x="8974469" y="949076"/>
        <a:ext cx="2005817" cy="1072108"/>
      </dsp:txXfrm>
    </dsp:sp>
    <dsp:sp modelId="{1CCA5AC3-5CA0-496B-8014-0805BE6845D3}">
      <dsp:nvSpPr>
        <dsp:cNvPr id="0" name=""/>
        <dsp:cNvSpPr/>
      </dsp:nvSpPr>
      <dsp:spPr>
        <a:xfrm>
          <a:off x="6688566" y="891078"/>
          <a:ext cx="2121813" cy="1188104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/>
            <a:t>מיזוג טבלאות של תצ"ר</a:t>
          </a:r>
        </a:p>
      </dsp:txBody>
      <dsp:txXfrm>
        <a:off x="6746564" y="949076"/>
        <a:ext cx="2005817" cy="1072108"/>
      </dsp:txXfrm>
    </dsp:sp>
    <dsp:sp modelId="{E05812DD-5601-42C5-957E-AA87EB8DA79F}">
      <dsp:nvSpPr>
        <dsp:cNvPr id="0" name=""/>
        <dsp:cNvSpPr/>
      </dsp:nvSpPr>
      <dsp:spPr>
        <a:xfrm>
          <a:off x="4460662" y="891078"/>
          <a:ext cx="2121813" cy="1188104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>מיזוג וסינון </a:t>
          </a:r>
          <a:r>
            <a:rPr lang="he-IL" sz="2200" kern="1200" dirty="0"/>
            <a:t>של </a:t>
          </a:r>
          <a:r>
            <a:rPr lang="he-IL" sz="2200" kern="1200" dirty="0" smtClean="0"/>
            <a:t>שכבות </a:t>
          </a:r>
          <a:r>
            <a:rPr lang="he-IL" sz="2200" kern="1200" dirty="0" err="1" smtClean="0"/>
            <a:t>ג"ג</a:t>
          </a:r>
          <a:r>
            <a:rPr lang="he-IL" sz="2200" kern="1200" dirty="0" smtClean="0"/>
            <a:t> תצ"ר</a:t>
          </a:r>
          <a:endParaRPr lang="he-IL" sz="2200" kern="1200" dirty="0"/>
        </a:p>
      </dsp:txBody>
      <dsp:txXfrm>
        <a:off x="4518660" y="949076"/>
        <a:ext cx="2005817" cy="1072108"/>
      </dsp:txXfrm>
    </dsp:sp>
    <dsp:sp modelId="{53B10913-7091-47F0-B91C-45B14227BD81}">
      <dsp:nvSpPr>
        <dsp:cNvPr id="0" name=""/>
        <dsp:cNvSpPr/>
      </dsp:nvSpPr>
      <dsp:spPr>
        <a:xfrm>
          <a:off x="2232757" y="891078"/>
          <a:ext cx="2121813" cy="1188104"/>
        </a:xfrm>
        <a:prstGeom prst="round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/>
            <a:t>מיזוג מרחבי וטבלאי</a:t>
          </a:r>
        </a:p>
      </dsp:txBody>
      <dsp:txXfrm>
        <a:off x="2290755" y="949076"/>
        <a:ext cx="2005817" cy="1072108"/>
      </dsp:txXfrm>
    </dsp:sp>
    <dsp:sp modelId="{A712EF95-1D70-45D0-B0B7-8FB9BB4EEF86}">
      <dsp:nvSpPr>
        <dsp:cNvPr id="0" name=""/>
        <dsp:cNvSpPr/>
      </dsp:nvSpPr>
      <dsp:spPr>
        <a:xfrm>
          <a:off x="4852" y="891078"/>
          <a:ext cx="2121813" cy="1188104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/>
            <a:t>הסבה</a:t>
          </a:r>
        </a:p>
      </dsp:txBody>
      <dsp:txXfrm>
        <a:off x="62850" y="949076"/>
        <a:ext cx="2005817" cy="10721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470F-7B78-4290-97B6-1F878ABAF8F4}">
      <dsp:nvSpPr>
        <dsp:cNvPr id="0" name=""/>
        <dsp:cNvSpPr/>
      </dsp:nvSpPr>
      <dsp:spPr>
        <a:xfrm>
          <a:off x="2" y="0"/>
          <a:ext cx="11043132" cy="2970260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BDA32-2599-459E-9096-F371C8A98ED4}">
      <dsp:nvSpPr>
        <dsp:cNvPr id="0" name=""/>
        <dsp:cNvSpPr/>
      </dsp:nvSpPr>
      <dsp:spPr>
        <a:xfrm>
          <a:off x="8922015" y="891078"/>
          <a:ext cx="2119218" cy="1188104"/>
        </a:xfrm>
        <a:prstGeom prst="roundRect">
          <a:avLst/>
        </a:prstGeom>
        <a:solidFill>
          <a:schemeClr val="bg1"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/>
            <a:t>סינון טבלאי של גושים מוסדרים</a:t>
          </a:r>
        </a:p>
      </dsp:txBody>
      <dsp:txXfrm>
        <a:off x="8980013" y="949076"/>
        <a:ext cx="2003222" cy="1072108"/>
      </dsp:txXfrm>
    </dsp:sp>
    <dsp:sp modelId="{1CCA5AC3-5CA0-496B-8014-0805BE6845D3}">
      <dsp:nvSpPr>
        <dsp:cNvPr id="0" name=""/>
        <dsp:cNvSpPr/>
      </dsp:nvSpPr>
      <dsp:spPr>
        <a:xfrm>
          <a:off x="6691987" y="891078"/>
          <a:ext cx="2119218" cy="1188104"/>
        </a:xfrm>
        <a:prstGeom prst="roundRect">
          <a:avLst/>
        </a:prstGeom>
        <a:solidFill>
          <a:schemeClr val="bg1"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/>
            <a:t>מיזוג טבלאות של גושים מוסדרים</a:t>
          </a:r>
        </a:p>
      </dsp:txBody>
      <dsp:txXfrm>
        <a:off x="6749985" y="949076"/>
        <a:ext cx="2003222" cy="1072108"/>
      </dsp:txXfrm>
    </dsp:sp>
    <dsp:sp modelId="{E05812DD-5601-42C5-957E-AA87EB8DA79F}">
      <dsp:nvSpPr>
        <dsp:cNvPr id="0" name=""/>
        <dsp:cNvSpPr/>
      </dsp:nvSpPr>
      <dsp:spPr>
        <a:xfrm>
          <a:off x="4461959" y="891078"/>
          <a:ext cx="2119218" cy="1188104"/>
        </a:xfrm>
        <a:prstGeom prst="roundRect">
          <a:avLst/>
        </a:prstGeom>
        <a:solidFill>
          <a:schemeClr val="bg1"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/>
            <a:t>סינון של גושים מוסדרים</a:t>
          </a:r>
        </a:p>
      </dsp:txBody>
      <dsp:txXfrm>
        <a:off x="4519957" y="949076"/>
        <a:ext cx="2003222" cy="1072108"/>
      </dsp:txXfrm>
    </dsp:sp>
    <dsp:sp modelId="{53B10913-7091-47F0-B91C-45B14227BD81}">
      <dsp:nvSpPr>
        <dsp:cNvPr id="0" name=""/>
        <dsp:cNvSpPr/>
      </dsp:nvSpPr>
      <dsp:spPr>
        <a:xfrm>
          <a:off x="2231931" y="891078"/>
          <a:ext cx="2119218" cy="1188104"/>
        </a:xfrm>
        <a:prstGeom prst="roundRect">
          <a:avLst/>
        </a:prstGeom>
        <a:solidFill>
          <a:schemeClr val="bg1"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/>
            <a:t>מיזוג מרחבי וטבלאי</a:t>
          </a:r>
        </a:p>
      </dsp:txBody>
      <dsp:txXfrm>
        <a:off x="2289929" y="949076"/>
        <a:ext cx="2003222" cy="1072108"/>
      </dsp:txXfrm>
    </dsp:sp>
    <dsp:sp modelId="{A712EF95-1D70-45D0-B0B7-8FB9BB4EEF86}">
      <dsp:nvSpPr>
        <dsp:cNvPr id="0" name=""/>
        <dsp:cNvSpPr/>
      </dsp:nvSpPr>
      <dsp:spPr>
        <a:xfrm>
          <a:off x="1904" y="891078"/>
          <a:ext cx="2119218" cy="1188104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/>
            <a:t>הסבה</a:t>
          </a:r>
        </a:p>
      </dsp:txBody>
      <dsp:txXfrm>
        <a:off x="59902" y="949076"/>
        <a:ext cx="2003222" cy="1072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7C4C8E-ED1E-46FA-ADE8-FECCD82E74B0}" type="datetimeFigureOut">
              <a:rPr lang="he-IL" smtClean="0"/>
              <a:t>כ"א/טבת/תשפ"ב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CAA988-DDD9-46DC-B84E-175FFA1F0B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4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2546F1-AC35-4447-B1EB-19BE77B70D9F}" type="datetimeFigureOut">
              <a:rPr lang="he-IL" smtClean="0"/>
              <a:t>כ"א/טבת/תשפ"ב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493076-28FC-4856-B029-D8956466BD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77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כ"א/טבת/תשפ"ב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282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כ"א/טבת/תשפ"ב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795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כ"א/טבת/תשפ"ב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1459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כ"א/טבת/תשפ"ב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9541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כ"א/טבת/תשפ"ב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5095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כ"א/טבת/תשפ"ב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5387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כ"א/טבת/תשפ"ב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26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כ"א/טבת/תשפ"ב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114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כ"א/טבת/תשפ"ב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6960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כ"א/טבת/תשפ"ב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3655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כ"א/טבת/תשפ"ב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88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כ"א/טבת/תשפ"ב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63791"/>
            <a:ext cx="9529167" cy="916276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תהליכים קדסטרים – סכמה חדשה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21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שכבה תצ"ר טבלאית –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talar</a:t>
            </a:r>
            <a:r>
              <a:rPr lang="LID8192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_table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ישנם שדות נוספים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19010"/>
              </p:ext>
            </p:extLst>
          </p:nvPr>
        </p:nvGraphicFramePr>
        <p:xfrm>
          <a:off x="1179069" y="990442"/>
          <a:ext cx="9827999" cy="423409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כינוי </a:t>
                      </a:r>
                      <a:r>
                        <a:rPr lang="en-US" sz="1600" u="none" strike="noStrike">
                          <a:effectLst/>
                        </a:rPr>
                        <a:t>alias)</a:t>
                      </a:r>
                      <a:r>
                        <a:rPr lang="he-IL" sz="1600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>
                          <a:effectLst/>
                        </a:rPr>
                        <a:t>LUT</a:t>
                      </a:r>
                      <a:r>
                        <a:rPr lang="he-IL" sz="1600" u="none" strike="noStrike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gush_num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number(10)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גוש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gush_suffix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סיומת גוש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talar_id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מזהה תצ"ר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Talar_num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תצ"ר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Talar_year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שנת תצ"ר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Sum_parcels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Nvarvhar2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סכום חלקות בתצ"ר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Nvarchar2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שם תצ"ר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סטטוס תצ"ר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Status_text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Nvarchar2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שם סטטוס תצר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339945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Source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מקור 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תצ"ר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כן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945835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Sde.st_geometry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פוליגון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547579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Dateentereddate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תאריך הכנסת רשומה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785520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dateupdate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תאריך עדכון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44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54788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שכבה תצ"ר בתהליכים –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CadasterProcessBorder</a:t>
            </a:r>
            <a:endParaRPr lang="he-IL" sz="3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30639"/>
              </p:ext>
            </p:extLst>
          </p:nvPr>
        </p:nvGraphicFramePr>
        <p:xfrm>
          <a:off x="1179069" y="990442"/>
          <a:ext cx="9827999" cy="332678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כינוי </a:t>
                      </a:r>
                      <a:r>
                        <a:rPr lang="en-US" sz="1600" u="none" strike="noStrike">
                          <a:effectLst/>
                        </a:rPr>
                        <a:t>alias)</a:t>
                      </a:r>
                      <a:r>
                        <a:rPr lang="he-IL" sz="1600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>
                          <a:effectLst/>
                        </a:rPr>
                        <a:t>LUT</a:t>
                      </a:r>
                      <a:r>
                        <a:rPr lang="he-IL" sz="1600" u="none" strike="noStrike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Talar_num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תצ"ר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Talar_year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שנת תצ"ר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Cadaster_process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קוד תהליך קדסטרי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Gushnum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number(6)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גוש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Gushsuffix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number(2)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סיומת גוש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Gush_status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סטטוס גוש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Fromimport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number(2)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Bnklupdated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number(2)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עדכון בנק"ל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78136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Nvarchar2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שם משתמש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37841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Insertdate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+mn-cs"/>
                        </a:rPr>
                        <a:t>תאריך עדכון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4900343"/>
                  </a:ext>
                </a:extLst>
              </a:tr>
            </a:tbl>
          </a:graphicData>
        </a:graphic>
      </p:graphicFrame>
      <p:sp>
        <p:nvSpPr>
          <p:cNvPr id="2" name="מלבן 1"/>
          <p:cNvSpPr/>
          <p:nvPr/>
        </p:nvSpPr>
        <p:spPr>
          <a:xfrm>
            <a:off x="5142326" y="4437300"/>
            <a:ext cx="19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(ישנם שדות נוספים)</a:t>
            </a:r>
          </a:p>
        </p:txBody>
      </p:sp>
    </p:spTree>
    <p:extLst>
      <p:ext uri="{BB962C8B-B14F-4D97-AF65-F5344CB8AC3E}">
        <p14:creationId xmlns:p14="http://schemas.microsoft.com/office/powerpoint/2010/main" val="15287460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נתוני תכנית – 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GENERAL_INPROCESS</a:t>
            </a:r>
            <a:endParaRPr lang="he-IL" sz="3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644995"/>
              </p:ext>
            </p:extLst>
          </p:nvPr>
        </p:nvGraphicFramePr>
        <p:xfrm>
          <a:off x="1179069" y="990442"/>
          <a:ext cx="9827999" cy="483896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כינוי </a:t>
                      </a:r>
                      <a:r>
                        <a:rPr lang="en-US" sz="1600" u="none" strike="noStrike">
                          <a:effectLst/>
                        </a:rPr>
                        <a:t>alias)</a:t>
                      </a:r>
                      <a:r>
                        <a:rPr lang="he-IL" sz="1600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>
                          <a:effectLst/>
                        </a:rPr>
                        <a:t>LUT</a:t>
                      </a:r>
                      <a:r>
                        <a:rPr lang="he-IL" sz="1600" u="none" strike="noStrike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talar_num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talar_year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cadaster_process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entity_state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gushnum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gushsuffix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gush_status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transfer_type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window_max_x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number(12,3)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window_max_y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number(12,3)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821360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window_min_x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number(12,3)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375345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window_min_y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number(12,3)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239671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surveyor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477943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0079307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survey_date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487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97144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נתוני תכנית – 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GENERAL_INPROCESS</a:t>
            </a:r>
            <a:endParaRPr lang="he-IL" sz="3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73174"/>
              </p:ext>
            </p:extLst>
          </p:nvPr>
        </p:nvGraphicFramePr>
        <p:xfrm>
          <a:off x="1179069" y="990442"/>
          <a:ext cx="9827999" cy="483896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כינוי </a:t>
                      </a:r>
                      <a:r>
                        <a:rPr lang="en-US" sz="1600" u="none" strike="noStrike">
                          <a:effectLst/>
                        </a:rPr>
                        <a:t>alias)</a:t>
                      </a:r>
                      <a:r>
                        <a:rPr lang="he-IL" sz="1600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>
                          <a:effectLst/>
                        </a:rPr>
                        <a:t>LUT</a:t>
                      </a:r>
                      <a:r>
                        <a:rPr lang="he-IL" sz="1600" u="none" strike="noStrike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nvarchar2(255)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work_order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nvarchar2(255)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settlement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municipality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field_books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nvarchar2(255)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disto_books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nvarchar2(255)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sheet_num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regist_status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nvarchar2(255)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last_parcel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821360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talar_serial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nvarchar2(255)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375345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gush_change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239671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finish_date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nvarchar2(255)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477943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nvarchar2(2000)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0079307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temp_parcels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(2000)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487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35139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נתוני תכנית – 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GENERAL_INPROCESS</a:t>
            </a:r>
            <a:endParaRPr lang="he-IL" sz="3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9346"/>
              </p:ext>
            </p:extLst>
          </p:nvPr>
        </p:nvGraphicFramePr>
        <p:xfrm>
          <a:off x="1179069" y="990442"/>
          <a:ext cx="9827999" cy="393165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כינוי </a:t>
                      </a:r>
                      <a:r>
                        <a:rPr lang="en-US" sz="1600" u="none" strike="noStrike">
                          <a:effectLst/>
                        </a:rPr>
                        <a:t>alias)</a:t>
                      </a:r>
                      <a:r>
                        <a:rPr lang="he-IL" sz="1600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>
                          <a:effectLst/>
                        </a:rPr>
                        <a:t>LUT</a:t>
                      </a:r>
                      <a:r>
                        <a:rPr lang="he-IL" sz="1600" u="none" strike="noStrike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nvarchar2(2000)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nvarchar2(2000)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talar_comment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nvarchar2(2000)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general_comment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nvarchar2(2000)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taba_names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nvarchar2(2000)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area_units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nvarchar2(50)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fromimport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bnklupdated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varchar2(20)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821360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nvarchar2(50)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375345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legal_area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number(38,8)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239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31063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נתוני רישום ממשק 5 רימון – 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CMS</a:t>
            </a:r>
            <a:endParaRPr lang="he-IL" sz="3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079"/>
              </p:ext>
            </p:extLst>
          </p:nvPr>
        </p:nvGraphicFramePr>
        <p:xfrm>
          <a:off x="1179069" y="990442"/>
          <a:ext cx="9827999" cy="1249264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כינוי </a:t>
                      </a:r>
                      <a:r>
                        <a:rPr lang="en-US" sz="1600" u="none" strike="noStrike">
                          <a:effectLst/>
                        </a:rPr>
                        <a:t>alias)</a:t>
                      </a:r>
                      <a:r>
                        <a:rPr lang="he-IL" sz="1600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>
                          <a:effectLst/>
                        </a:rPr>
                        <a:t>LUT</a:t>
                      </a:r>
                      <a:r>
                        <a:rPr lang="he-IL" sz="1600" u="none" strike="noStrike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419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talar_num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מס' תצ"ר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talar_year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שנת תצ"ר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LID8192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תאריך רישום בטאבו (רימון ממשק 5)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97992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48060168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FFC000"/>
                </a:solidFill>
              </a:rPr>
              <a:t>1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86F011"/>
                </a:solidFill>
              </a:rPr>
              <a:t>2</a:t>
            </a:r>
            <a:endParaRPr lang="en-US" b="1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23E148"/>
                </a:solidFill>
              </a:rPr>
              <a:t>3</a:t>
            </a:r>
            <a:endParaRPr lang="en-US" b="1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33D2C5"/>
                </a:solidFill>
              </a:rPr>
              <a:t>4</a:t>
            </a:r>
            <a:endParaRPr lang="en-US" b="1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4472C4"/>
                </a:solidFill>
              </a:rPr>
              <a:t>5</a:t>
            </a:r>
            <a:endParaRPr lang="en-US" b="1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תאור התהליך</a:t>
            </a:r>
          </a:p>
        </p:txBody>
      </p:sp>
    </p:spTree>
    <p:extLst>
      <p:ext uri="{BB962C8B-B14F-4D97-AF65-F5344CB8AC3E}">
        <p14:creationId xmlns:p14="http://schemas.microsoft.com/office/powerpoint/2010/main" val="387503044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914952942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FFC000"/>
                </a:solidFill>
              </a:rPr>
              <a:t>1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86F011"/>
                </a:solidFill>
              </a:rPr>
              <a:t>2</a:t>
            </a:r>
            <a:endParaRPr lang="en-US" b="1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23E148"/>
                </a:solidFill>
              </a:rPr>
              <a:t>3</a:t>
            </a:r>
            <a:endParaRPr lang="en-US" b="1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33D2C5"/>
                </a:solidFill>
              </a:rPr>
              <a:t>4</a:t>
            </a:r>
            <a:endParaRPr lang="en-US" b="1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4472C4"/>
                </a:solidFill>
              </a:rPr>
              <a:t>5</a:t>
            </a:r>
            <a:endParaRPr lang="en-US" b="1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– סינון טבלאי של תצ"רים</a:t>
            </a:r>
          </a:p>
        </p:txBody>
      </p:sp>
    </p:spTree>
    <p:extLst>
      <p:ext uri="{BB962C8B-B14F-4D97-AF65-F5344CB8AC3E}">
        <p14:creationId xmlns:p14="http://schemas.microsoft.com/office/powerpoint/2010/main" val="17471487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– סינון טבלאי של תוכנית תצ"ר – טבלת גבולות קדסטר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19514" y="1126521"/>
            <a:ext cx="96995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מאחר ושדה המפתח </a:t>
            </a:r>
            <a:r>
              <a:rPr lang="en-US" dirty="0" smtClean="0"/>
              <a:t>TALAR</a:t>
            </a:r>
            <a:r>
              <a:rPr lang="he-IL" dirty="0" smtClean="0"/>
              <a:t>_</a:t>
            </a:r>
            <a:r>
              <a:rPr lang="en-US" dirty="0" smtClean="0"/>
              <a:t>ID</a:t>
            </a:r>
            <a:r>
              <a:rPr lang="he-IL" dirty="0" smtClean="0"/>
              <a:t> לא קיימת בכל הטבלאות השלב הראשון הוא יצירת שדה משותף בטבלאות הבאות:</a:t>
            </a:r>
          </a:p>
        </p:txBody>
      </p: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499351"/>
              </p:ext>
            </p:extLst>
          </p:nvPr>
        </p:nvGraphicFramePr>
        <p:xfrm>
          <a:off x="2242873" y="1943732"/>
          <a:ext cx="7852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148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31567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תיאור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שם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סוג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טבלת</a:t>
                      </a:r>
                      <a:r>
                        <a:rPr lang="he-IL" baseline="0" dirty="0"/>
                        <a:t> </a:t>
                      </a:r>
                      <a:r>
                        <a:rPr lang="he-IL" baseline="0" dirty="0" err="1"/>
                        <a:t>תל"ר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נתוני רישום תצ"ר ממשק 5 ברימון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LID8192" dirty="0"/>
                        <a:t>CMS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0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טבלת נתוני תכנית כלליים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G</a:t>
                      </a:r>
                      <a:r>
                        <a:rPr lang="LID8192" dirty="0"/>
                        <a:t>eneral</a:t>
                      </a:r>
                      <a:r>
                        <a:rPr lang="LID8192" baseline="0" dirty="0"/>
                        <a:t> inprocess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טבלת</a:t>
                      </a:r>
                      <a:r>
                        <a:rPr lang="he-IL" baseline="0" dirty="0" smtClean="0"/>
                        <a:t> נתוני תצ"ר תהליכים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cadasterProcessTable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36349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319514" y="4091569"/>
            <a:ext cx="96995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בכל הטבלאות ניצור שדה מסוג מחרוזת: </a:t>
            </a:r>
            <a:r>
              <a:rPr lang="LID8192" dirty="0" smtClean="0"/>
              <a:t>talarName = concat(talarNum,"/",talar_year)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78029272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5307" y="1126521"/>
            <a:ext cx="27925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x-none" dirty="0"/>
              <a:t>elect from </a:t>
            </a:r>
            <a:r>
              <a:rPr lang="en-US" b="1" dirty="0" err="1"/>
              <a:t>cadasterprocessborder</a:t>
            </a:r>
            <a:r>
              <a:rPr lang="x-none" dirty="0"/>
              <a:t> where </a:t>
            </a:r>
            <a:r>
              <a:rPr lang="en-US" dirty="0" err="1"/>
              <a:t>cadaster_process</a:t>
            </a:r>
            <a:r>
              <a:rPr lang="x-none" dirty="0"/>
              <a:t> </a:t>
            </a:r>
            <a:r>
              <a:rPr lang="en-US" dirty="0"/>
              <a:t>=</a:t>
            </a:r>
            <a:r>
              <a:rPr lang="x-none" dirty="0"/>
              <a:t> </a:t>
            </a:r>
            <a:r>
              <a:rPr lang="en-US" dirty="0"/>
              <a:t>2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8065415" y="1343422"/>
            <a:ext cx="3239894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cadsdterprocessborder</a:t>
            </a:r>
            <a:r>
              <a:rPr lang="x-none" b="1" dirty="0"/>
              <a:t> _</a:t>
            </a:r>
            <a:r>
              <a:rPr lang="en-US" b="1" dirty="0" err="1"/>
              <a:t>tazar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1126836" y="1352694"/>
            <a:ext cx="2865262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cadasterprocessborder</a:t>
            </a:r>
            <a:endParaRPr lang="en-US" dirty="0"/>
          </a:p>
        </p:txBody>
      </p:sp>
      <p:cxnSp>
        <p:nvCxnSpPr>
          <p:cNvPr id="12" name="מחבר חץ ישר 11"/>
          <p:cNvCxnSpPr>
            <a:cxnSpLocks/>
            <a:stCxn id="10" idx="3"/>
            <a:endCxn id="2" idx="1"/>
          </p:cNvCxnSpPr>
          <p:nvPr/>
        </p:nvCxnSpPr>
        <p:spPr>
          <a:xfrm flipV="1">
            <a:off x="3992098" y="1588186"/>
            <a:ext cx="673209" cy="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cxnSpLocks/>
            <a:stCxn id="2" idx="3"/>
            <a:endCxn id="3" idx="1"/>
          </p:cNvCxnSpPr>
          <p:nvPr/>
        </p:nvCxnSpPr>
        <p:spPr>
          <a:xfrm>
            <a:off x="7457811" y="1588186"/>
            <a:ext cx="607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72391" y="974090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34357" y="941855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– סינון טבלאי של תוכנית תצ"ר – טבלת גבולות קדסטר</a:t>
            </a:r>
          </a:p>
        </p:txBody>
      </p:sp>
      <p:graphicFrame>
        <p:nvGraphicFramePr>
          <p:cNvPr id="15" name="טבלה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04682"/>
              </p:ext>
            </p:extLst>
          </p:nvPr>
        </p:nvGraphicFramePr>
        <p:xfrm>
          <a:off x="766205" y="3994137"/>
          <a:ext cx="3835391" cy="1097168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048385">
                  <a:extLst>
                    <a:ext uri="{9D8B030D-6E8A-4147-A177-3AD203B41FA5}">
                      <a16:colId xmlns:a16="http://schemas.microsoft.com/office/drawing/2014/main" val="1937902221"/>
                    </a:ext>
                  </a:extLst>
                </a:gridCol>
                <a:gridCol w="1393503">
                  <a:extLst>
                    <a:ext uri="{9D8B030D-6E8A-4147-A177-3AD203B41FA5}">
                      <a16:colId xmlns:a16="http://schemas.microsoft.com/office/drawing/2014/main" val="240038098"/>
                    </a:ext>
                  </a:extLst>
                </a:gridCol>
                <a:gridCol w="1393503">
                  <a:extLst>
                    <a:ext uri="{9D8B030D-6E8A-4147-A177-3AD203B41FA5}">
                      <a16:colId xmlns:a16="http://schemas.microsoft.com/office/drawing/2014/main" val="1357192421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שם טבלה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שם תהליך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כמות תוכניות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982637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ct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</a:t>
                      </a:r>
                      <a:r>
                        <a:rPr lang="LID8192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eneral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תצ"ר</a:t>
                      </a:r>
                      <a:r>
                        <a:rPr lang="he-IL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(=2)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29,949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636125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ct val="0"/>
                        </a:spcAft>
                      </a:pPr>
                      <a:r>
                        <a:rPr lang="en-US" sz="1600" dirty="0" err="1" smtClean="0">
                          <a:effectLst/>
                          <a:latin typeface="+mn-lt"/>
                          <a:ea typeface="+mn-ea"/>
                        </a:rPr>
                        <a:t>CPb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תצ"ר (=2)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11,275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539840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r" rtl="0">
                        <a:spcAft>
                          <a:spcPct val="0"/>
                        </a:spcAft>
                      </a:pPr>
                      <a:r>
                        <a:rPr lang="en-US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רק</a:t>
                      </a:r>
                      <a:r>
                        <a:rPr lang="he-IL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LID8192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74,357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928622"/>
                  </a:ext>
                </a:extLst>
              </a:tr>
            </a:tbl>
          </a:graphicData>
        </a:graphic>
      </p:graphicFrame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30" y="3012431"/>
            <a:ext cx="5030086" cy="36071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65307" y="2117231"/>
            <a:ext cx="27925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x-none" dirty="0"/>
              <a:t>elect from </a:t>
            </a:r>
            <a:r>
              <a:rPr lang="en-US" b="1" dirty="0" smtClean="0"/>
              <a:t>general in process</a:t>
            </a:r>
            <a:r>
              <a:rPr lang="x-none" dirty="0" smtClean="0"/>
              <a:t> </a:t>
            </a:r>
            <a:r>
              <a:rPr lang="x-none" dirty="0"/>
              <a:t>where </a:t>
            </a:r>
            <a:r>
              <a:rPr lang="en-US" dirty="0" err="1"/>
              <a:t>cadaster_process</a:t>
            </a:r>
            <a:r>
              <a:rPr lang="x-none" dirty="0"/>
              <a:t> </a:t>
            </a:r>
            <a:r>
              <a:rPr lang="en-US" dirty="0"/>
              <a:t>=</a:t>
            </a:r>
            <a:r>
              <a:rPr lang="x-none" dirty="0"/>
              <a:t> </a:t>
            </a:r>
            <a:r>
              <a:rPr lang="en-US" dirty="0"/>
              <a:t>2</a:t>
            </a:r>
          </a:p>
        </p:txBody>
      </p:sp>
      <p:sp>
        <p:nvSpPr>
          <p:cNvPr id="20" name="מלבן מעוגל 19"/>
          <p:cNvSpPr/>
          <p:nvPr/>
        </p:nvSpPr>
        <p:spPr>
          <a:xfrm>
            <a:off x="8065415" y="2334132"/>
            <a:ext cx="3239894" cy="49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General in </a:t>
            </a:r>
            <a:r>
              <a:rPr lang="en-US" b="1" dirty="0" smtClean="0"/>
              <a:t>process</a:t>
            </a:r>
            <a:r>
              <a:rPr lang="x-none" b="1" dirty="0" smtClean="0"/>
              <a:t>_</a:t>
            </a:r>
            <a:r>
              <a:rPr lang="en-US" b="1" dirty="0" err="1" smtClean="0"/>
              <a:t>tazar</a:t>
            </a:r>
            <a:endParaRPr lang="en-US" dirty="0"/>
          </a:p>
        </p:txBody>
      </p:sp>
      <p:sp>
        <p:nvSpPr>
          <p:cNvPr id="21" name="מלבן מעוגל 20"/>
          <p:cNvSpPr/>
          <p:nvPr/>
        </p:nvSpPr>
        <p:spPr>
          <a:xfrm>
            <a:off x="1126836" y="2343404"/>
            <a:ext cx="2865262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 in process</a:t>
            </a:r>
            <a:endParaRPr lang="en-US" dirty="0"/>
          </a:p>
        </p:txBody>
      </p:sp>
      <p:cxnSp>
        <p:nvCxnSpPr>
          <p:cNvPr id="22" name="מחבר חץ ישר 21"/>
          <p:cNvCxnSpPr>
            <a:cxnSpLocks/>
            <a:stCxn id="21" idx="3"/>
            <a:endCxn id="19" idx="1"/>
          </p:cNvCxnSpPr>
          <p:nvPr/>
        </p:nvCxnSpPr>
        <p:spPr>
          <a:xfrm flipV="1">
            <a:off x="3992098" y="2578896"/>
            <a:ext cx="673209" cy="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/>
          <p:cNvCxnSpPr>
            <a:cxnSpLocks/>
            <a:stCxn id="19" idx="3"/>
            <a:endCxn id="20" idx="1"/>
          </p:cNvCxnSpPr>
          <p:nvPr/>
        </p:nvCxnSpPr>
        <p:spPr>
          <a:xfrm>
            <a:off x="7457811" y="2578896"/>
            <a:ext cx="607604" cy="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2040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תהליכים קדסטרים </a:t>
            </a:r>
            <a:r>
              <a:rPr lang="x-none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(Tbl)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בסכמה החדשה</a:t>
            </a: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58246"/>
              </p:ext>
            </p:extLst>
          </p:nvPr>
        </p:nvGraphicFramePr>
        <p:xfrm>
          <a:off x="1978702" y="1780039"/>
          <a:ext cx="7673297" cy="423409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055347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370231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635061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1612658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כינוי </a:t>
                      </a:r>
                      <a:r>
                        <a:rPr lang="en-US" sz="1600" b="1" u="none" strike="noStrike">
                          <a:effectLst/>
                        </a:rPr>
                        <a:t>alias)</a:t>
                      </a:r>
                      <a:r>
                        <a:rPr lang="he-IL" sz="1600" b="1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האם קיים </a:t>
                      </a:r>
                      <a:r>
                        <a:rPr lang="en-US" sz="1600" b="1" u="none" strike="noStrike">
                          <a:effectLst/>
                        </a:rPr>
                        <a:t>LUT</a:t>
                      </a:r>
                      <a:r>
                        <a:rPr lang="he-IL" sz="1600" b="1" u="none" strike="noStrike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CPBUniqueID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מספר מזהה של תהליך קדסטרי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מספר מזהה גוש ייחודי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מסלול קדסטרי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כן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שנה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err="1">
                          <a:effectLst/>
                        </a:rPr>
                        <a:t>Nvarchar</a:t>
                      </a:r>
                      <a:r>
                        <a:rPr lang="en-US" sz="1600" u="none" strike="noStrike" dirty="0">
                          <a:effectLst/>
                        </a:rPr>
                        <a:t>(50)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שם המפה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GeodeticNetwork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רשת בקרה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כן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סטטוס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כן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err="1">
                          <a:effectLst/>
                        </a:rPr>
                        <a:t>Nvarchar</a:t>
                      </a:r>
                      <a:r>
                        <a:rPr lang="en-US" sz="1600" u="none" strike="noStrike" dirty="0">
                          <a:effectLst/>
                        </a:rPr>
                        <a:t>(50)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שם תכנית מפורטת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תאריך יצירה\הגשה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כן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ApprovalDate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תאריך אישור המפה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RegistreationDate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תאריך רישום הזכויות בטאבו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תאריך עדכון בבנק"ל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369018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SurveyorLicsenseID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מס' רישיון מודד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7296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1740772546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FFC000"/>
                </a:solidFill>
              </a:rPr>
              <a:t>1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86F011"/>
                </a:solidFill>
              </a:rPr>
              <a:t>2</a:t>
            </a:r>
            <a:endParaRPr lang="en-US" b="1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23E148"/>
                </a:solidFill>
              </a:rPr>
              <a:t>3</a:t>
            </a:r>
            <a:endParaRPr lang="en-US" b="1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33D2C5"/>
                </a:solidFill>
              </a:rPr>
              <a:t>4</a:t>
            </a:r>
            <a:endParaRPr lang="en-US" b="1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4472C4"/>
                </a:solidFill>
              </a:rPr>
              <a:t>5</a:t>
            </a:r>
            <a:endParaRPr lang="en-US" b="1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2 - מיזוג טבלאות של תצ"רים</a:t>
            </a:r>
          </a:p>
        </p:txBody>
      </p:sp>
    </p:spTree>
    <p:extLst>
      <p:ext uri="{BB962C8B-B14F-4D97-AF65-F5344CB8AC3E}">
        <p14:creationId xmlns:p14="http://schemas.microsoft.com/office/powerpoint/2010/main" val="229335658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לבן מעוגל 26"/>
          <p:cNvSpPr/>
          <p:nvPr/>
        </p:nvSpPr>
        <p:spPr>
          <a:xfrm>
            <a:off x="571500" y="1856681"/>
            <a:ext cx="2913014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cadsdterprocessborder</a:t>
            </a:r>
            <a:r>
              <a:rPr lang="x-none" b="1" dirty="0"/>
              <a:t> _</a:t>
            </a:r>
            <a:r>
              <a:rPr lang="en-US" b="1" dirty="0" err="1"/>
              <a:t>tazar</a:t>
            </a:r>
            <a:endParaRPr lang="en-US" dirty="0"/>
          </a:p>
        </p:txBody>
      </p:sp>
      <p:sp>
        <p:nvSpPr>
          <p:cNvPr id="28" name="מלבן מעוגל 27"/>
          <p:cNvSpPr/>
          <p:nvPr/>
        </p:nvSpPr>
        <p:spPr>
          <a:xfrm>
            <a:off x="571500" y="1104212"/>
            <a:ext cx="2913014" cy="4895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talar</a:t>
            </a:r>
            <a:endParaRPr lang="en-US" dirty="0"/>
          </a:p>
        </p:txBody>
      </p:sp>
      <p:sp>
        <p:nvSpPr>
          <p:cNvPr id="4" name="מלבן מעוגל 3"/>
          <p:cNvSpPr/>
          <p:nvPr/>
        </p:nvSpPr>
        <p:spPr>
          <a:xfrm>
            <a:off x="3807135" y="1348976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x-none" dirty="0"/>
              <a:t>oin by field </a:t>
            </a:r>
            <a:r>
              <a:rPr lang="x-none" dirty="0" smtClean="0"/>
              <a:t>“</a:t>
            </a:r>
            <a:r>
              <a:rPr lang="en-US" dirty="0" err="1" smtClean="0"/>
              <a:t>TalarName</a:t>
            </a:r>
            <a:r>
              <a:rPr lang="x-none" dirty="0" smtClean="0"/>
              <a:t>"</a:t>
            </a:r>
            <a:endParaRPr lang="en-US" dirty="0"/>
          </a:p>
        </p:txBody>
      </p:sp>
      <p:sp>
        <p:nvSpPr>
          <p:cNvPr id="29" name="מלבן מעוגל 28"/>
          <p:cNvSpPr/>
          <p:nvPr/>
        </p:nvSpPr>
        <p:spPr>
          <a:xfrm>
            <a:off x="6677838" y="2133945"/>
            <a:ext cx="4758533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Talar_join_cpb</a:t>
            </a:r>
            <a:endParaRPr lang="en-US" dirty="0"/>
          </a:p>
        </p:txBody>
      </p:sp>
      <p:sp>
        <p:nvSpPr>
          <p:cNvPr id="17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2 - מיזוג טבלאות של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גבולות תצ"ר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מחבר מרפקי 6"/>
          <p:cNvCxnSpPr>
            <a:stCxn id="28" idx="3"/>
            <a:endCxn id="4" idx="1"/>
          </p:cNvCxnSpPr>
          <p:nvPr/>
        </p:nvCxnSpPr>
        <p:spPr>
          <a:xfrm>
            <a:off x="3484514" y="1348976"/>
            <a:ext cx="322621" cy="423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מרפקי 9"/>
          <p:cNvCxnSpPr>
            <a:stCxn id="27" idx="3"/>
            <a:endCxn id="4" idx="1"/>
          </p:cNvCxnSpPr>
          <p:nvPr/>
        </p:nvCxnSpPr>
        <p:spPr>
          <a:xfrm flipV="1">
            <a:off x="3484514" y="1772803"/>
            <a:ext cx="322621" cy="328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מרפקי 12"/>
          <p:cNvCxnSpPr>
            <a:stCxn id="4" idx="3"/>
            <a:endCxn id="29" idx="0"/>
          </p:cNvCxnSpPr>
          <p:nvPr/>
        </p:nvCxnSpPr>
        <p:spPr>
          <a:xfrm>
            <a:off x="5645171" y="1772803"/>
            <a:ext cx="3411934" cy="361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מלבן מעוגל 19"/>
          <p:cNvSpPr/>
          <p:nvPr/>
        </p:nvSpPr>
        <p:spPr>
          <a:xfrm>
            <a:off x="6677837" y="3152757"/>
            <a:ext cx="4758533" cy="489528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General_tazar</a:t>
            </a:r>
            <a:endParaRPr lang="en-US" dirty="0"/>
          </a:p>
        </p:txBody>
      </p:sp>
      <p:sp>
        <p:nvSpPr>
          <p:cNvPr id="21" name="מלבן מעוגל 20"/>
          <p:cNvSpPr/>
          <p:nvPr/>
        </p:nvSpPr>
        <p:spPr>
          <a:xfrm>
            <a:off x="4162157" y="2468402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x-none" dirty="0"/>
              <a:t>oin by field </a:t>
            </a:r>
            <a:r>
              <a:rPr lang="x-none" dirty="0" smtClean="0"/>
              <a:t>“</a:t>
            </a:r>
            <a:r>
              <a:rPr lang="en-US" dirty="0" err="1" smtClean="0"/>
              <a:t>TalarName</a:t>
            </a:r>
            <a:r>
              <a:rPr lang="x-none" dirty="0" smtClean="0"/>
              <a:t>"</a:t>
            </a:r>
            <a:endParaRPr lang="en-US" dirty="0"/>
          </a:p>
        </p:txBody>
      </p:sp>
      <p:cxnSp>
        <p:nvCxnSpPr>
          <p:cNvPr id="24" name="מחבר מרפקי 23"/>
          <p:cNvCxnSpPr>
            <a:stCxn id="20" idx="1"/>
            <a:endCxn id="21" idx="3"/>
          </p:cNvCxnSpPr>
          <p:nvPr/>
        </p:nvCxnSpPr>
        <p:spPr>
          <a:xfrm rot="10800000">
            <a:off x="6000193" y="2892229"/>
            <a:ext cx="677644" cy="505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מרפקי 25"/>
          <p:cNvCxnSpPr>
            <a:stCxn id="29" idx="1"/>
            <a:endCxn id="21" idx="3"/>
          </p:cNvCxnSpPr>
          <p:nvPr/>
        </p:nvCxnSpPr>
        <p:spPr>
          <a:xfrm rot="10800000" flipV="1">
            <a:off x="6000194" y="2513087"/>
            <a:ext cx="677645" cy="379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מלבן מעוגל 29"/>
          <p:cNvSpPr/>
          <p:nvPr/>
        </p:nvSpPr>
        <p:spPr>
          <a:xfrm>
            <a:off x="571500" y="4032018"/>
            <a:ext cx="4758533" cy="411313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Talar_join_cpb_join_general</a:t>
            </a:r>
            <a:endParaRPr lang="en-US" dirty="0"/>
          </a:p>
        </p:txBody>
      </p:sp>
      <p:cxnSp>
        <p:nvCxnSpPr>
          <p:cNvPr id="32" name="מחבר מרפקי 31"/>
          <p:cNvCxnSpPr>
            <a:stCxn id="21" idx="2"/>
            <a:endCxn id="30" idx="0"/>
          </p:cNvCxnSpPr>
          <p:nvPr/>
        </p:nvCxnSpPr>
        <p:spPr>
          <a:xfrm rot="5400000">
            <a:off x="3657990" y="2608832"/>
            <a:ext cx="715963" cy="2130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 מעוגל 32"/>
          <p:cNvSpPr/>
          <p:nvPr/>
        </p:nvSpPr>
        <p:spPr>
          <a:xfrm>
            <a:off x="571500" y="5016737"/>
            <a:ext cx="4758533" cy="48952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cms</a:t>
            </a:r>
            <a:endParaRPr lang="en-US" dirty="0"/>
          </a:p>
        </p:txBody>
      </p:sp>
      <p:sp>
        <p:nvSpPr>
          <p:cNvPr id="34" name="מלבן מעוגל 33"/>
          <p:cNvSpPr/>
          <p:nvPr/>
        </p:nvSpPr>
        <p:spPr>
          <a:xfrm>
            <a:off x="6000193" y="4321485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x-none" dirty="0"/>
              <a:t>oin by field </a:t>
            </a:r>
            <a:r>
              <a:rPr lang="x-none" dirty="0" smtClean="0"/>
              <a:t>“</a:t>
            </a:r>
            <a:r>
              <a:rPr lang="en-US" dirty="0" err="1" smtClean="0"/>
              <a:t>TalarName</a:t>
            </a:r>
            <a:r>
              <a:rPr lang="x-none" dirty="0" smtClean="0"/>
              <a:t>"</a:t>
            </a:r>
            <a:endParaRPr lang="en-US" dirty="0"/>
          </a:p>
        </p:txBody>
      </p:sp>
      <p:cxnSp>
        <p:nvCxnSpPr>
          <p:cNvPr id="37" name="מחבר מרפקי 36"/>
          <p:cNvCxnSpPr>
            <a:stCxn id="30" idx="3"/>
            <a:endCxn id="34" idx="1"/>
          </p:cNvCxnSpPr>
          <p:nvPr/>
        </p:nvCxnSpPr>
        <p:spPr>
          <a:xfrm>
            <a:off x="5330033" y="4237675"/>
            <a:ext cx="670160" cy="507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מרפקי 38"/>
          <p:cNvCxnSpPr>
            <a:stCxn id="33" idx="3"/>
            <a:endCxn id="34" idx="1"/>
          </p:cNvCxnSpPr>
          <p:nvPr/>
        </p:nvCxnSpPr>
        <p:spPr>
          <a:xfrm flipV="1">
            <a:off x="5330033" y="4745312"/>
            <a:ext cx="670160" cy="516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מלבן מעוגל 39"/>
          <p:cNvSpPr/>
          <p:nvPr/>
        </p:nvSpPr>
        <p:spPr>
          <a:xfrm>
            <a:off x="7981182" y="4535496"/>
            <a:ext cx="3924497" cy="4113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Talar_join_cpb_join_general_join_cms</a:t>
            </a:r>
            <a:endParaRPr lang="en-US" dirty="0"/>
          </a:p>
        </p:txBody>
      </p:sp>
      <p:cxnSp>
        <p:nvCxnSpPr>
          <p:cNvPr id="42" name="מחבר חץ ישר 41"/>
          <p:cNvCxnSpPr>
            <a:stCxn id="34" idx="3"/>
            <a:endCxn id="40" idx="1"/>
          </p:cNvCxnSpPr>
          <p:nvPr/>
        </p:nvCxnSpPr>
        <p:spPr>
          <a:xfrm flipV="1">
            <a:off x="7838229" y="4741153"/>
            <a:ext cx="142953" cy="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אליפסה 44"/>
          <p:cNvSpPr/>
          <p:nvPr/>
        </p:nvSpPr>
        <p:spPr>
          <a:xfrm>
            <a:off x="5417207" y="1076822"/>
            <a:ext cx="675862" cy="675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46" name="אליפסה 45"/>
          <p:cNvSpPr/>
          <p:nvPr/>
        </p:nvSpPr>
        <p:spPr>
          <a:xfrm>
            <a:off x="5542209" y="2096845"/>
            <a:ext cx="675862" cy="675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47" name="אליפסה 46"/>
          <p:cNvSpPr/>
          <p:nvPr/>
        </p:nvSpPr>
        <p:spPr>
          <a:xfrm>
            <a:off x="5857240" y="3853901"/>
            <a:ext cx="675862" cy="675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82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r="29984"/>
          <a:stretch/>
        </p:blipFill>
        <p:spPr>
          <a:xfrm>
            <a:off x="8473440" y="1385297"/>
            <a:ext cx="3402957" cy="4683595"/>
          </a:xfrm>
          <a:prstGeom prst="rect">
            <a:avLst/>
          </a:prstGeom>
        </p:spPr>
      </p:pic>
      <p:sp>
        <p:nvSpPr>
          <p:cNvPr id="5" name="אליפסה 4"/>
          <p:cNvSpPr/>
          <p:nvPr/>
        </p:nvSpPr>
        <p:spPr>
          <a:xfrm>
            <a:off x="10531670" y="709434"/>
            <a:ext cx="675862" cy="675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8" name="אליפסה 7"/>
          <p:cNvSpPr/>
          <p:nvPr/>
        </p:nvSpPr>
        <p:spPr>
          <a:xfrm>
            <a:off x="7251236" y="709434"/>
            <a:ext cx="675862" cy="675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9" name="אליפסה 8"/>
          <p:cNvSpPr/>
          <p:nvPr/>
        </p:nvSpPr>
        <p:spPr>
          <a:xfrm>
            <a:off x="3288677" y="709434"/>
            <a:ext cx="675862" cy="675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2.3</a:t>
            </a:r>
            <a:endParaRPr lang="en-US" dirty="0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99" y="1385296"/>
            <a:ext cx="3769433" cy="4683595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76" y="1385296"/>
            <a:ext cx="3817369" cy="46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37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2 - מיזוג טבלאות של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גבולות תצ"ר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17798"/>
              </p:ext>
            </p:extLst>
          </p:nvPr>
        </p:nvGraphicFramePr>
        <p:xfrm>
          <a:off x="3518704" y="1593327"/>
          <a:ext cx="7598223" cy="2847624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899304">
                  <a:extLst>
                    <a:ext uri="{9D8B030D-6E8A-4147-A177-3AD203B41FA5}">
                      <a16:colId xmlns:a16="http://schemas.microsoft.com/office/drawing/2014/main" val="1937902221"/>
                    </a:ext>
                  </a:extLst>
                </a:gridCol>
                <a:gridCol w="3656828">
                  <a:extLst>
                    <a:ext uri="{9D8B030D-6E8A-4147-A177-3AD203B41FA5}">
                      <a16:colId xmlns:a16="http://schemas.microsoft.com/office/drawing/2014/main" val="1357192421"/>
                    </a:ext>
                  </a:extLst>
                </a:gridCol>
                <a:gridCol w="3042091">
                  <a:extLst>
                    <a:ext uri="{9D8B030D-6E8A-4147-A177-3AD203B41FA5}">
                      <a16:colId xmlns:a16="http://schemas.microsoft.com/office/drawing/2014/main" val="3218787321"/>
                    </a:ext>
                  </a:extLst>
                </a:gridCol>
              </a:tblGrid>
              <a:tr h="711906"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שלב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כמות </a:t>
                      </a: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רשומות שנמצאה להן התאמה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כמות רשומות שנמצאה להן התאמה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9826379"/>
                  </a:ext>
                </a:extLst>
              </a:tr>
              <a:tr h="711906">
                <a:tc>
                  <a:txBody>
                    <a:bodyPr/>
                    <a:lstStyle/>
                    <a:p>
                      <a:pPr algn="r" rtl="0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en-US" sz="1600" dirty="0" smtClean="0"/>
                        <a:t>11207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63150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6361251"/>
                  </a:ext>
                </a:extLst>
              </a:tr>
              <a:tr h="711906">
                <a:tc>
                  <a:txBody>
                    <a:bodyPr/>
                    <a:lstStyle/>
                    <a:p>
                      <a:pPr algn="r" rtl="0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2.2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en-US" sz="1600" dirty="0" smtClean="0"/>
                        <a:t>29900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44457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5398409"/>
                  </a:ext>
                </a:extLst>
              </a:tr>
              <a:tr h="711906">
                <a:tc>
                  <a:txBody>
                    <a:bodyPr/>
                    <a:lstStyle/>
                    <a:p>
                      <a:pPr algn="r" rtl="0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2.3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en-US" sz="1600" dirty="0" smtClean="0"/>
                        <a:t>4830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69527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362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946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3409012082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FFC000"/>
                </a:solidFill>
              </a:rPr>
              <a:t>1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86F011"/>
                </a:solidFill>
              </a:rPr>
              <a:t>2</a:t>
            </a:r>
            <a:endParaRPr lang="en-US" b="1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23E148"/>
                </a:solidFill>
              </a:rPr>
              <a:t>3</a:t>
            </a:r>
            <a:endParaRPr lang="en-US" b="1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33D2C5"/>
                </a:solidFill>
              </a:rPr>
              <a:t>4</a:t>
            </a:r>
            <a:endParaRPr lang="en-US" b="1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4472C4"/>
                </a:solidFill>
              </a:rPr>
              <a:t>5</a:t>
            </a:r>
            <a:endParaRPr lang="en-US" b="1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תאור התהליך</a:t>
            </a:r>
          </a:p>
        </p:txBody>
      </p:sp>
    </p:spTree>
    <p:extLst>
      <p:ext uri="{BB962C8B-B14F-4D97-AF65-F5344CB8AC3E}">
        <p14:creationId xmlns:p14="http://schemas.microsoft.com/office/powerpoint/2010/main" val="38663466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וסינון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ג"ג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תצ"ר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07392" y="1288567"/>
            <a:ext cx="31072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מיזוג </a:t>
            </a:r>
            <a:r>
              <a:rPr lang="LID8192" dirty="0" smtClean="0"/>
              <a:t>2</a:t>
            </a:r>
            <a:r>
              <a:rPr lang="he-IL" dirty="0" smtClean="0"/>
              <a:t> השכבות של גבולות תצ"ר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b="25115"/>
          <a:stretch/>
        </p:blipFill>
        <p:spPr>
          <a:xfrm>
            <a:off x="5852255" y="1250047"/>
            <a:ext cx="2428875" cy="80600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74" y="2454194"/>
            <a:ext cx="10622861" cy="394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9510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– מיזוג וסינון שכבות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ג"ג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תצ"ר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08001"/>
              </p:ext>
            </p:extLst>
          </p:nvPr>
        </p:nvGraphicFramePr>
        <p:xfrm>
          <a:off x="3038382" y="1015398"/>
          <a:ext cx="7453511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2124">
                  <a:extLst>
                    <a:ext uri="{9D8B030D-6E8A-4147-A177-3AD203B41FA5}">
                      <a16:colId xmlns:a16="http://schemas.microsoft.com/office/drawing/2014/main" val="2736948834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2892518352"/>
                    </a:ext>
                  </a:extLst>
                </a:gridCol>
                <a:gridCol w="2315678">
                  <a:extLst>
                    <a:ext uri="{9D8B030D-6E8A-4147-A177-3AD203B41FA5}">
                      <a16:colId xmlns:a16="http://schemas.microsoft.com/office/drawing/2014/main" val="2286069774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204649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תיאור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7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27,775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גבולות</a:t>
                      </a:r>
                      <a:r>
                        <a:rPr lang="he-IL" baseline="0" dirty="0"/>
                        <a:t> תצ"ר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talar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שכבה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8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19,952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גבולות תצ"ר טבלאית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t</a:t>
                      </a:r>
                      <a:r>
                        <a:rPr lang="LID8192" dirty="0"/>
                        <a:t>alar_table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שכבה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79571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94600"/>
              </p:ext>
            </p:extLst>
          </p:nvPr>
        </p:nvGraphicFramePr>
        <p:xfrm>
          <a:off x="3038382" y="3529034"/>
          <a:ext cx="7453511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2124">
                  <a:extLst>
                    <a:ext uri="{9D8B030D-6E8A-4147-A177-3AD203B41FA5}">
                      <a16:colId xmlns:a16="http://schemas.microsoft.com/office/drawing/2014/main" val="2736948834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2892518352"/>
                    </a:ext>
                  </a:extLst>
                </a:gridCol>
                <a:gridCol w="2315678">
                  <a:extLst>
                    <a:ext uri="{9D8B030D-6E8A-4147-A177-3AD203B41FA5}">
                      <a16:colId xmlns:a16="http://schemas.microsoft.com/office/drawing/2014/main" val="2286069774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204649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תיאור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שם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7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47,727‬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גבולות</a:t>
                      </a:r>
                      <a:r>
                        <a:rPr lang="he-IL" baseline="0" dirty="0"/>
                        <a:t> </a:t>
                      </a:r>
                      <a:r>
                        <a:rPr lang="he-IL" baseline="0" dirty="0" smtClean="0"/>
                        <a:t>תצ"ר</a:t>
                      </a:r>
                      <a:r>
                        <a:rPr lang="en-US" baseline="0" dirty="0" smtClean="0"/>
                        <a:t> </a:t>
                      </a:r>
                      <a:r>
                        <a:rPr lang="he-IL" baseline="0" dirty="0" smtClean="0"/>
                        <a:t> כולל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allTzrBorder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שכבה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81987"/>
                  </a:ext>
                </a:extLst>
              </a:tr>
            </a:tbl>
          </a:graphicData>
        </a:graphic>
      </p:graphicFrame>
      <p:sp>
        <p:nvSpPr>
          <p:cNvPr id="4" name="חץ למטה 3"/>
          <p:cNvSpPr/>
          <p:nvPr/>
        </p:nvSpPr>
        <p:spPr>
          <a:xfrm>
            <a:off x="6582703" y="2477827"/>
            <a:ext cx="364868" cy="701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2701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– מיזוג וסינון שכבות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ג"ג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תצ"ר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4952" y="977220"/>
            <a:ext cx="107696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עבור </a:t>
            </a:r>
            <a:r>
              <a:rPr lang="LID8192" dirty="0" smtClean="0"/>
              <a:t>7</a:t>
            </a:r>
            <a:r>
              <a:rPr lang="he-IL" dirty="0" smtClean="0"/>
              <a:t> רשומות בשכבה המאוחדת השדה </a:t>
            </a:r>
            <a:r>
              <a:rPr lang="LID8192" dirty="0" smtClean="0"/>
              <a:t>talar_name</a:t>
            </a:r>
            <a:r>
              <a:rPr lang="he-IL" dirty="0" smtClean="0"/>
              <a:t> לא מאוכלס. בשלב ראשון נאכלס את השדה במקומות בו הוא חסר.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84" y="1730402"/>
            <a:ext cx="4689809" cy="4813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מלבן 6"/>
          <p:cNvSpPr/>
          <p:nvPr/>
        </p:nvSpPr>
        <p:spPr>
          <a:xfrm>
            <a:off x="6655492" y="1730402"/>
            <a:ext cx="508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"NAME" is NULL OR "NAME" = '/' OR "NAME" = '0/0'</a:t>
            </a:r>
          </a:p>
        </p:txBody>
      </p:sp>
    </p:spTree>
    <p:extLst>
      <p:ext uri="{BB962C8B-B14F-4D97-AF65-F5344CB8AC3E}">
        <p14:creationId xmlns:p14="http://schemas.microsoft.com/office/powerpoint/2010/main" val="178554795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– מיזוג וסינון שכבות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ג"ג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תצ"ר</a:t>
            </a:r>
          </a:p>
        </p:txBody>
      </p:sp>
      <p:sp>
        <p:nvSpPr>
          <p:cNvPr id="3" name="מלבן 2"/>
          <p:cNvSpPr/>
          <p:nvPr/>
        </p:nvSpPr>
        <p:spPr>
          <a:xfrm>
            <a:off x="6113132" y="984578"/>
            <a:ext cx="520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NAME = </a:t>
            </a:r>
            <a:r>
              <a:rPr lang="en-US" dirty="0" err="1" smtClean="0"/>
              <a:t>concat</a:t>
            </a:r>
            <a:r>
              <a:rPr lang="en-US" dirty="0" smtClean="0"/>
              <a:t>( </a:t>
            </a:r>
            <a:r>
              <a:rPr lang="en-US" dirty="0"/>
              <a:t>"TALAR_NUM" ,'/', "TALAR_YEAR" )</a:t>
            </a:r>
          </a:p>
        </p:txBody>
      </p:sp>
      <p:sp>
        <p:nvSpPr>
          <p:cNvPr id="4" name="מלבן 3"/>
          <p:cNvSpPr/>
          <p:nvPr/>
        </p:nvSpPr>
        <p:spPr>
          <a:xfrm>
            <a:off x="571500" y="1666363"/>
            <a:ext cx="3317594" cy="98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/>
            <a:r>
              <a:rPr lang="he-IL" b="1" dirty="0" smtClean="0"/>
              <a:t>לאחר חישוב שדה זה נותרו 3 תצ"רים עם שם </a:t>
            </a:r>
            <a:r>
              <a:rPr lang="LID8192" b="1" dirty="0" smtClean="0"/>
              <a:t>0/0</a:t>
            </a:r>
            <a:r>
              <a:rPr lang="he-IL" b="1" dirty="0" smtClean="0"/>
              <a:t>. רשומות אלו לא ימשיכו בתהליך.</a:t>
            </a:r>
            <a:endParaRPr lang="en-US" b="1" dirty="0"/>
          </a:p>
        </p:txBody>
      </p:sp>
      <p:cxnSp>
        <p:nvCxnSpPr>
          <p:cNvPr id="9" name="מחבר חץ ישר 8"/>
          <p:cNvCxnSpPr>
            <a:endCxn id="4" idx="3"/>
          </p:cNvCxnSpPr>
          <p:nvPr/>
        </p:nvCxnSpPr>
        <p:spPr>
          <a:xfrm flipH="1">
            <a:off x="3889094" y="2158288"/>
            <a:ext cx="830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/>
          <p:cNvSpPr/>
          <p:nvPr/>
        </p:nvSpPr>
        <p:spPr>
          <a:xfrm>
            <a:off x="571500" y="3142137"/>
            <a:ext cx="3317594" cy="98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/>
            <a:r>
              <a:rPr lang="he-IL" b="1" dirty="0" smtClean="0"/>
              <a:t>הערה: את הרשומות האלו נבודד החוצה (1 משכבת גבולות תצר, 2 משכבת גבולות תצר טבלאי)...</a:t>
            </a:r>
            <a:endParaRPr lang="en-US" b="1" dirty="0"/>
          </a:p>
        </p:txBody>
      </p:sp>
      <p:cxnSp>
        <p:nvCxnSpPr>
          <p:cNvPr id="13" name="מחבר חץ ישר 12"/>
          <p:cNvCxnSpPr>
            <a:stCxn id="4" idx="2"/>
            <a:endCxn id="12" idx="0"/>
          </p:cNvCxnSpPr>
          <p:nvPr/>
        </p:nvCxnSpPr>
        <p:spPr>
          <a:xfrm>
            <a:off x="2230297" y="2650212"/>
            <a:ext cx="0" cy="49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/>
          <p:nvPr/>
        </p:nvCxnSpPr>
        <p:spPr>
          <a:xfrm>
            <a:off x="2228609" y="4125986"/>
            <a:ext cx="0" cy="49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/>
          <p:cNvSpPr/>
          <p:nvPr/>
        </p:nvSpPr>
        <p:spPr>
          <a:xfrm>
            <a:off x="571500" y="4617911"/>
            <a:ext cx="3317594" cy="98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/>
            <a:r>
              <a:rPr lang="he-IL" b="1" dirty="0" smtClean="0"/>
              <a:t>בתום שלב זה </a:t>
            </a:r>
            <a:r>
              <a:rPr lang="he-IL" b="1" dirty="0"/>
              <a:t>יישארו 47,724 </a:t>
            </a:r>
            <a:r>
              <a:rPr lang="he-IL" b="1" dirty="0" smtClean="0"/>
              <a:t>רשומות בשכבה.</a:t>
            </a:r>
            <a:endParaRPr lang="en-US" b="1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924" y="1353910"/>
            <a:ext cx="5502074" cy="50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6399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– מיזוג וסינון שכבות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ג"ג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תצ"ר</a:t>
            </a:r>
          </a:p>
        </p:txBody>
      </p:sp>
      <p:sp>
        <p:nvSpPr>
          <p:cNvPr id="3" name="מלבן 2"/>
          <p:cNvSpPr/>
          <p:nvPr/>
        </p:nvSpPr>
        <p:spPr>
          <a:xfrm>
            <a:off x="4224759" y="870368"/>
            <a:ext cx="7442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איתור רשומות כפולות בעלות שם זהה </a:t>
            </a:r>
            <a:r>
              <a:rPr lang="en-US" dirty="0" smtClean="0"/>
              <a:t> (TALAR_NAME)</a:t>
            </a:r>
            <a:r>
              <a:rPr lang="he-IL" dirty="0" smtClean="0"/>
              <a:t>: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10" y="1239700"/>
            <a:ext cx="9090528" cy="4831490"/>
          </a:xfrm>
          <a:prstGeom prst="rect">
            <a:avLst/>
          </a:prstGeom>
        </p:spPr>
      </p:pic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87042"/>
              </p:ext>
            </p:extLst>
          </p:nvPr>
        </p:nvGraphicFramePr>
        <p:xfrm>
          <a:off x="2753773" y="4481438"/>
          <a:ext cx="66785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296">
                  <a:extLst>
                    <a:ext uri="{9D8B030D-6E8A-4147-A177-3AD203B41FA5}">
                      <a16:colId xmlns:a16="http://schemas.microsoft.com/office/drawing/2014/main" val="2090726364"/>
                    </a:ext>
                  </a:extLst>
                </a:gridCol>
                <a:gridCol w="3339296">
                  <a:extLst>
                    <a:ext uri="{9D8B030D-6E8A-4147-A177-3AD203B41FA5}">
                      <a16:colId xmlns:a16="http://schemas.microsoft.com/office/drawing/2014/main" val="3586866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שם</a:t>
                      </a:r>
                      <a:r>
                        <a:rPr lang="he-IL" baseline="0" dirty="0" smtClean="0"/>
                        <a:t> שכבה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80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r>
                        <a:rPr lang="LID8192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618</a:t>
                      </a:r>
                      <a:r>
                        <a:rPr lang="he-IL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(רשומות לא כפולות)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allTzrNorderNonDuplicateName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00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(רשומות כפולות)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allTzrNorderDuplicateName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4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47,724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סה"כ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50413"/>
                  </a:ext>
                </a:extLst>
              </a:tr>
            </a:tbl>
          </a:graphicData>
        </a:graphic>
      </p:graphicFrame>
      <p:graphicFrame>
        <p:nvGraphicFramePr>
          <p:cNvPr id="14" name="טבלה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686113"/>
              </p:ext>
            </p:extLst>
          </p:nvPr>
        </p:nvGraphicFramePr>
        <p:xfrm>
          <a:off x="1752117" y="6162619"/>
          <a:ext cx="88608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865">
                  <a:extLst>
                    <a:ext uri="{9D8B030D-6E8A-4147-A177-3AD203B41FA5}">
                      <a16:colId xmlns:a16="http://schemas.microsoft.com/office/drawing/2014/main" val="2090726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(רשומות כפולות) לא ימשיכו הלאה ויישלחו לבדיקת גורם מקצועי באגף בנק"ל.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4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584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87312"/>
              </p:ext>
            </p:extLst>
          </p:nvPr>
        </p:nvGraphicFramePr>
        <p:xfrm>
          <a:off x="3703777" y="1578497"/>
          <a:ext cx="5750624" cy="4120955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391056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4359568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קוד סוג תהליך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סוג תהליך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80811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תכנית</a:t>
                      </a:r>
                      <a:r>
                        <a:rPr lang="he-IL" sz="16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לצרכי רישום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תכנית מרחבית לצרכי רישום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9914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3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פסק דין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343452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4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תשריט לתיעוד גבולות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731209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5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קדסטר</a:t>
                      </a:r>
                      <a:r>
                        <a:rPr lang="he-IL" sz="16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מבוסס קואורדינאטות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252812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6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הסדר</a:t>
                      </a:r>
                      <a:r>
                        <a:rPr lang="he-IL" sz="16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לפי </a:t>
                      </a:r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סעיף 97ב'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582132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/>
                      <a:r>
                        <a:rPr lang="he-IL" b="0" dirty="0"/>
                        <a:t>7</a:t>
                      </a:r>
                      <a:endParaRPr lang="en-US" b="0" dirty="0"/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תצ"ר בשטח מוסדר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15762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8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תיקון\עדכון</a:t>
                      </a:r>
                      <a:r>
                        <a:rPr lang="he-IL" sz="16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בעקבות פניית ציבור בשטח מוסדר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91242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9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הסדר מקרקעין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616697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10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רישום ראשון בשטח לא מוסדר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50536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תצ"ר בשטח לא מסודר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445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תצ"ר בשטח לא מסודר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0850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/>
                      <a:r>
                        <a:rPr lang="he-IL" b="0" dirty="0"/>
                        <a:t>13</a:t>
                      </a:r>
                      <a:endParaRPr lang="en-US" b="0" dirty="0"/>
                    </a:p>
                  </a:txBody>
                  <a:tcPr marL="68580" marR="6858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רישום שטח וגבולות בשטח לא מוסדר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35822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14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תיקון\עדכון</a:t>
                      </a:r>
                      <a:r>
                        <a:rPr lang="he-IL" sz="16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בעקבות פניית ציבור בשטח לא מוסדר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597493"/>
                  </a:ext>
                </a:extLst>
              </a:tr>
            </a:tbl>
          </a:graphicData>
        </a:graphic>
      </p:graphicFrame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סוג תהליך קדסטר </a:t>
            </a:r>
            <a:r>
              <a:rPr lang="x-none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5905454" y="1039767"/>
            <a:ext cx="1773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ProcessType</a:t>
            </a:r>
            <a:r>
              <a:rPr lang="LID8192" dirty="0"/>
              <a:t>LUT</a:t>
            </a:r>
            <a:endParaRPr lang="en-US" dirty="0"/>
          </a:p>
        </p:txBody>
      </p:sp>
      <p:sp>
        <p:nvSpPr>
          <p:cNvPr id="3" name="סוגר מסולסל שמאלי 2"/>
          <p:cNvSpPr/>
          <p:nvPr/>
        </p:nvSpPr>
        <p:spPr>
          <a:xfrm flipH="1">
            <a:off x="9498394" y="1874982"/>
            <a:ext cx="295564" cy="20966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סוגר מסולסל שמאלי 5"/>
          <p:cNvSpPr/>
          <p:nvPr/>
        </p:nvSpPr>
        <p:spPr>
          <a:xfrm flipH="1">
            <a:off x="9498394" y="4137891"/>
            <a:ext cx="295564" cy="15430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9526222" y="2738643"/>
            <a:ext cx="204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/>
              <a:t>מקרקעין מוסדרים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837951" y="4724769"/>
            <a:ext cx="204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/>
              <a:t>מקרקעין לא מוסדרים</a:t>
            </a:r>
            <a:endParaRPr lang="en-US" sz="1600" dirty="0"/>
          </a:p>
        </p:txBody>
      </p:sp>
      <p:sp>
        <p:nvSpPr>
          <p:cNvPr id="9" name="סוגר מסולסל שמאלי 8"/>
          <p:cNvSpPr/>
          <p:nvPr/>
        </p:nvSpPr>
        <p:spPr>
          <a:xfrm>
            <a:off x="3360696" y="1874982"/>
            <a:ext cx="295564" cy="757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סוגר מסולסל שמאלי 9"/>
          <p:cNvSpPr/>
          <p:nvPr/>
        </p:nvSpPr>
        <p:spPr>
          <a:xfrm>
            <a:off x="3360696" y="2738642"/>
            <a:ext cx="295564" cy="12329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425418" y="2069007"/>
            <a:ext cx="3009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/>
              <a:t>תהליכים שיוצרים חלקות חדשות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073" y="3170472"/>
            <a:ext cx="3240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/>
              <a:t>תהליכים שמטייבים חלקות קיימות</a:t>
            </a:r>
            <a:endParaRPr lang="en-US" sz="1600" dirty="0"/>
          </a:p>
        </p:txBody>
      </p:sp>
      <p:sp>
        <p:nvSpPr>
          <p:cNvPr id="13" name="סוגר מסולסל שמאלי 12"/>
          <p:cNvSpPr/>
          <p:nvPr/>
        </p:nvSpPr>
        <p:spPr>
          <a:xfrm>
            <a:off x="3360696" y="4077912"/>
            <a:ext cx="295564" cy="757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סוגר מסולסל שמאלי 13"/>
          <p:cNvSpPr/>
          <p:nvPr/>
        </p:nvSpPr>
        <p:spPr>
          <a:xfrm>
            <a:off x="3360696" y="4909435"/>
            <a:ext cx="295564" cy="757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350977" y="4271937"/>
            <a:ext cx="3009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/>
              <a:t>תהליכים שיוצרים חלקות חדשות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94514" y="5065214"/>
            <a:ext cx="3240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/>
              <a:t>תהליכים שמטייבים חלקות קיימות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196321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– מיזוג וסינון שכבות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ג"ג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תצ"ר</a:t>
            </a:r>
          </a:p>
        </p:txBody>
      </p:sp>
      <p:sp>
        <p:nvSpPr>
          <p:cNvPr id="3" name="מלבן 2"/>
          <p:cNvSpPr/>
          <p:nvPr/>
        </p:nvSpPr>
        <p:spPr>
          <a:xfrm>
            <a:off x="4224759" y="870368"/>
            <a:ext cx="7442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איתור רשומות בעלי גאומטריה זהה: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4224759" y="1193708"/>
            <a:ext cx="7442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בשלב ראשון יתבצע תיקון של ישויות בעלי גאומטריה לא תקינה:</a:t>
            </a:r>
            <a:endParaRPr lang="en-US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31" y="1695751"/>
            <a:ext cx="86772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5078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– מיזוג וסינון שכבות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ג"ג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תצ"ר</a:t>
            </a:r>
          </a:p>
        </p:txBody>
      </p:sp>
      <p:sp>
        <p:nvSpPr>
          <p:cNvPr id="3" name="מלבן 2"/>
          <p:cNvSpPr/>
          <p:nvPr/>
        </p:nvSpPr>
        <p:spPr>
          <a:xfrm>
            <a:off x="4224759" y="870368"/>
            <a:ext cx="7442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איתור רשומות בעלי גאומטריה זהה: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4224759" y="1193708"/>
            <a:ext cx="7442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בשלב שני נבצע מחיקה של ישויות בעלי גאומטריה כפולה:</a:t>
            </a:r>
            <a:endParaRPr lang="en-US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020" y="1475832"/>
            <a:ext cx="8839200" cy="4276725"/>
          </a:xfrm>
          <a:prstGeom prst="rect">
            <a:avLst/>
          </a:prstGeom>
        </p:spPr>
      </p:pic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04847"/>
              </p:ext>
            </p:extLst>
          </p:nvPr>
        </p:nvGraphicFramePr>
        <p:xfrm>
          <a:off x="1752117" y="6162619"/>
          <a:ext cx="88608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865">
                  <a:extLst>
                    <a:ext uri="{9D8B030D-6E8A-4147-A177-3AD203B41FA5}">
                      <a16:colId xmlns:a16="http://schemas.microsoft.com/office/drawing/2014/main" val="2090726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בשלב זה נותרו רשומות 47,461 ללא גאומטריה</a:t>
                      </a:r>
                      <a:r>
                        <a:rPr lang="he-IL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כפולה ו-</a:t>
                      </a:r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 רשומות עם</a:t>
                      </a:r>
                      <a:r>
                        <a:rPr lang="he-IL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גאומטריה </a:t>
                      </a:r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כפולות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4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9895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– מיזוג וסינון שכבות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ג"ג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תצ"ר</a:t>
            </a:r>
          </a:p>
        </p:txBody>
      </p:sp>
      <p:sp>
        <p:nvSpPr>
          <p:cNvPr id="3" name="מלבן 2"/>
          <p:cNvSpPr/>
          <p:nvPr/>
        </p:nvSpPr>
        <p:spPr>
          <a:xfrm>
            <a:off x="4224759" y="870368"/>
            <a:ext cx="7442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איתור רשומות בעלי גאומטריה זהה: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6979534" y="1193707"/>
            <a:ext cx="4688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בשלב שלישי נאתר את הרשומות בעלי גאומטריה כפולה:</a:t>
            </a:r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01373"/>
              </p:ext>
            </p:extLst>
          </p:nvPr>
        </p:nvGraphicFramePr>
        <p:xfrm>
          <a:off x="7153154" y="2481869"/>
          <a:ext cx="4514384" cy="955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384">
                  <a:extLst>
                    <a:ext uri="{9D8B030D-6E8A-4147-A177-3AD203B41FA5}">
                      <a16:colId xmlns:a16="http://schemas.microsoft.com/office/drawing/2014/main" val="2090726364"/>
                    </a:ext>
                  </a:extLst>
                </a:gridCol>
              </a:tblGrid>
              <a:tr h="955811">
                <a:tc>
                  <a:txBody>
                    <a:bodyPr/>
                    <a:lstStyle/>
                    <a:p>
                      <a:pPr algn="ctr" rtl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את 157</a:t>
                      </a:r>
                      <a:r>
                        <a:rPr lang="he-IL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הרשומות בעלות גאומטריה כפולה נעביר לבדיקת גורם מקצועי.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44740"/>
                  </a:ext>
                </a:extLst>
              </a:tr>
            </a:tbl>
          </a:graphicData>
        </a:graphic>
      </p:graphicFrame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91" y="781698"/>
            <a:ext cx="6416353" cy="576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490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– מיזוג וסינון שכבות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ג"ג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תצ"ר</a:t>
            </a:r>
          </a:p>
        </p:txBody>
      </p:sp>
      <p:sp>
        <p:nvSpPr>
          <p:cNvPr id="3" name="מלבן 2"/>
          <p:cNvSpPr/>
          <p:nvPr/>
        </p:nvSpPr>
        <p:spPr>
          <a:xfrm>
            <a:off x="683054" y="870368"/>
            <a:ext cx="10984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שכבת </a:t>
            </a:r>
            <a:r>
              <a:rPr lang="LID8192" dirty="0" smtClean="0"/>
              <a:t>tazar_in_process</a:t>
            </a:r>
            <a:r>
              <a:rPr lang="he-IL" dirty="0"/>
              <a:t> </a:t>
            </a:r>
            <a:r>
              <a:rPr lang="he-IL" dirty="0" smtClean="0"/>
              <a:t>לא כוללת את השדה </a:t>
            </a:r>
            <a:r>
              <a:rPr lang="en-US" dirty="0" smtClean="0"/>
              <a:t>NAME</a:t>
            </a:r>
            <a:r>
              <a:rPr lang="he-IL" dirty="0" smtClean="0"/>
              <a:t> של </a:t>
            </a:r>
            <a:r>
              <a:rPr lang="he-IL" dirty="0" err="1" smtClean="0"/>
              <a:t>התצר</a:t>
            </a:r>
            <a:r>
              <a:rPr lang="he-IL" dirty="0" smtClean="0"/>
              <a:t> ולכן נוסיף תחילה את השדה </a:t>
            </a:r>
            <a:r>
              <a:rPr lang="he-IL" dirty="0" err="1" smtClean="0"/>
              <a:t>הנל</a:t>
            </a:r>
            <a:r>
              <a:rPr lang="he-IL" dirty="0" smtClean="0"/>
              <a:t> ולאחר מכן נריץ תהליך של תיקון גאומטריה פגומה </a:t>
            </a:r>
            <a:r>
              <a:rPr lang="LID8192" dirty="0" smtClean="0"/>
              <a:t>(fix geometry)</a:t>
            </a:r>
            <a:r>
              <a:rPr lang="he-IL" dirty="0"/>
              <a:t>.</a:t>
            </a:r>
            <a:endParaRPr lang="en-US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298" y="2242562"/>
            <a:ext cx="4816721" cy="3373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4298" y="5689600"/>
            <a:ext cx="48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8192" dirty="0" smtClean="0"/>
              <a:t>NAME=</a:t>
            </a:r>
            <a:r>
              <a:rPr lang="en-US" dirty="0" err="1"/>
              <a:t>concat</a:t>
            </a:r>
            <a:r>
              <a:rPr lang="en-US" dirty="0"/>
              <a:t>( "</a:t>
            </a:r>
            <a:r>
              <a:rPr lang="en-US" dirty="0" err="1"/>
              <a:t>talar_num</a:t>
            </a:r>
            <a:r>
              <a:rPr lang="en-US" dirty="0"/>
              <a:t>" ,'/', "</a:t>
            </a:r>
            <a:r>
              <a:rPr lang="en-US" dirty="0" err="1"/>
              <a:t>talar_year</a:t>
            </a:r>
            <a:r>
              <a:rPr lang="en-US" dirty="0"/>
              <a:t>" )</a:t>
            </a:r>
          </a:p>
        </p:txBody>
      </p:sp>
      <p:sp>
        <p:nvSpPr>
          <p:cNvPr id="7" name="חץ ימינה 6"/>
          <p:cNvSpPr/>
          <p:nvPr/>
        </p:nvSpPr>
        <p:spPr>
          <a:xfrm flipH="1">
            <a:off x="6636371" y="3809063"/>
            <a:ext cx="387927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54" y="1286912"/>
            <a:ext cx="5833070" cy="52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081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– מיזוג וסינון שכבות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ג"ג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תצ"ר</a:t>
            </a:r>
          </a:p>
        </p:txBody>
      </p:sp>
      <p:sp>
        <p:nvSpPr>
          <p:cNvPr id="3" name="מלבן 2"/>
          <p:cNvSpPr/>
          <p:nvPr/>
        </p:nvSpPr>
        <p:spPr>
          <a:xfrm>
            <a:off x="7153154" y="870368"/>
            <a:ext cx="4514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איתור רשומות </a:t>
            </a:r>
            <a:r>
              <a:rPr lang="he-IL" dirty="0" smtClean="0"/>
              <a:t>שקיימות בשכבת </a:t>
            </a:r>
            <a:r>
              <a:rPr lang="LID8192" dirty="0" smtClean="0"/>
              <a:t>tazar_in_proces</a:t>
            </a:r>
            <a:r>
              <a:rPr lang="en-US" dirty="0" smtClean="0"/>
              <a:t>s</a:t>
            </a:r>
            <a:r>
              <a:rPr lang="he-IL" dirty="0" smtClean="0"/>
              <a:t> ואינן קיימות בשכבה המאוחדת לאחר הסינון מהשלבים הקודמים</a:t>
            </a:r>
            <a:r>
              <a:rPr lang="he-IL" dirty="0" smtClean="0"/>
              <a:t>: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68" y="1969182"/>
            <a:ext cx="5023670" cy="4528914"/>
          </a:xfrm>
          <a:prstGeom prst="rect">
            <a:avLst/>
          </a:prstGeom>
        </p:spPr>
      </p:pic>
      <p:sp>
        <p:nvSpPr>
          <p:cNvPr id="8" name="חץ ימינה 7"/>
          <p:cNvSpPr/>
          <p:nvPr/>
        </p:nvSpPr>
        <p:spPr>
          <a:xfrm flipH="1">
            <a:off x="6255941" y="2500359"/>
            <a:ext cx="387927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71035"/>
              </p:ext>
            </p:extLst>
          </p:nvPr>
        </p:nvGraphicFramePr>
        <p:xfrm>
          <a:off x="670505" y="2114971"/>
          <a:ext cx="550358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529">
                  <a:extLst>
                    <a:ext uri="{9D8B030D-6E8A-4147-A177-3AD203B41FA5}">
                      <a16:colId xmlns:a16="http://schemas.microsoft.com/office/drawing/2014/main" val="299988922"/>
                    </a:ext>
                  </a:extLst>
                </a:gridCol>
                <a:gridCol w="3669058">
                  <a:extLst>
                    <a:ext uri="{9D8B030D-6E8A-4147-A177-3AD203B41FA5}">
                      <a16:colId xmlns:a16="http://schemas.microsoft.com/office/drawing/2014/main" val="137057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b="0" dirty="0" smtClean="0">
                          <a:solidFill>
                            <a:schemeClr val="tx1"/>
                          </a:solidFill>
                        </a:rPr>
                        <a:t>414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b="0" dirty="0" smtClean="0">
                          <a:solidFill>
                            <a:schemeClr val="tx1"/>
                          </a:solidFill>
                        </a:rPr>
                        <a:t>תצר שקיימת ב-2 השכבות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18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10,807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תצר שחסרה בשכבה המאוחדת של גבולות תצר וגבולות תצר טבלאית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151434"/>
                  </a:ext>
                </a:extLst>
              </a:tr>
            </a:tbl>
          </a:graphicData>
        </a:graphic>
      </p:graphicFrame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9781"/>
              </p:ext>
            </p:extLst>
          </p:nvPr>
        </p:nvGraphicFramePr>
        <p:xfrm>
          <a:off x="1165106" y="3892587"/>
          <a:ext cx="4514384" cy="955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384">
                  <a:extLst>
                    <a:ext uri="{9D8B030D-6E8A-4147-A177-3AD203B41FA5}">
                      <a16:colId xmlns:a16="http://schemas.microsoft.com/office/drawing/2014/main" val="2090726364"/>
                    </a:ext>
                  </a:extLst>
                </a:gridCol>
              </a:tblGrid>
              <a:tr h="955811">
                <a:tc>
                  <a:txBody>
                    <a:bodyPr/>
                    <a:lstStyle/>
                    <a:p>
                      <a:pPr algn="ctr" rtl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את </a:t>
                      </a:r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10,807</a:t>
                      </a:r>
                      <a:r>
                        <a:rPr lang="he-IL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e-IL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הרשומות </a:t>
                      </a:r>
                      <a:r>
                        <a:rPr lang="he-IL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שחסרות בשכבה נצרף בשלב הבא.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44740"/>
                  </a:ext>
                </a:extLst>
              </a:tr>
            </a:tbl>
          </a:graphicData>
        </a:graphic>
      </p:graphicFrame>
      <p:sp>
        <p:nvSpPr>
          <p:cNvPr id="9" name="חץ למטה 8"/>
          <p:cNvSpPr/>
          <p:nvPr/>
        </p:nvSpPr>
        <p:spPr>
          <a:xfrm>
            <a:off x="3260252" y="3243384"/>
            <a:ext cx="324091" cy="53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267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– מיזוג וסינון שכבות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ג"ג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של תצ"ר</a:t>
            </a:r>
          </a:p>
        </p:txBody>
      </p:sp>
      <p:sp>
        <p:nvSpPr>
          <p:cNvPr id="3" name="מלבן 2"/>
          <p:cNvSpPr/>
          <p:nvPr/>
        </p:nvSpPr>
        <p:spPr>
          <a:xfrm>
            <a:off x="7153154" y="870368"/>
            <a:ext cx="4514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צירוף הרשומות לשכבה מאוחדת אחת:</a:t>
            </a:r>
          </a:p>
        </p:txBody>
      </p:sp>
      <p:sp>
        <p:nvSpPr>
          <p:cNvPr id="8" name="חץ ימינה 7"/>
          <p:cNvSpPr/>
          <p:nvPr/>
        </p:nvSpPr>
        <p:spPr>
          <a:xfrm flipH="1">
            <a:off x="6255941" y="2500359"/>
            <a:ext cx="387927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388" y="1394891"/>
            <a:ext cx="4667250" cy="4191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868" y="1969182"/>
            <a:ext cx="5232136" cy="3533475"/>
          </a:xfrm>
          <a:prstGeom prst="rect">
            <a:avLst/>
          </a:prstGeom>
        </p:spPr>
      </p:pic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13363"/>
              </p:ext>
            </p:extLst>
          </p:nvPr>
        </p:nvGraphicFramePr>
        <p:xfrm>
          <a:off x="914399" y="1813991"/>
          <a:ext cx="52537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865">
                  <a:extLst>
                    <a:ext uri="{9D8B030D-6E8A-4147-A177-3AD203B41FA5}">
                      <a16:colId xmlns:a16="http://schemas.microsoft.com/office/drawing/2014/main" val="1121176818"/>
                    </a:ext>
                  </a:extLst>
                </a:gridCol>
                <a:gridCol w="2626865">
                  <a:extLst>
                    <a:ext uri="{9D8B030D-6E8A-4147-A177-3AD203B41FA5}">
                      <a16:colId xmlns:a16="http://schemas.microsoft.com/office/drawing/2014/main" val="93230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שכבה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0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27,619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גבולות</a:t>
                      </a:r>
                      <a:r>
                        <a:rPr lang="he-IL" baseline="0" dirty="0" smtClean="0"/>
                        <a:t> תצר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83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19,842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גבולות תצר טבלאי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10,807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גבולות תצר בתהליך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1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58,268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סה"כ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3836"/>
                  </a:ext>
                </a:extLst>
              </a:tr>
            </a:tbl>
          </a:graphicData>
        </a:graphic>
      </p:graphicFrame>
      <p:graphicFrame>
        <p:nvGraphicFramePr>
          <p:cNvPr id="12" name="טבלה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595174"/>
              </p:ext>
            </p:extLst>
          </p:nvPr>
        </p:nvGraphicFramePr>
        <p:xfrm>
          <a:off x="914399" y="3892587"/>
          <a:ext cx="5253730" cy="955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730">
                  <a:extLst>
                    <a:ext uri="{9D8B030D-6E8A-4147-A177-3AD203B41FA5}">
                      <a16:colId xmlns:a16="http://schemas.microsoft.com/office/drawing/2014/main" val="2090726364"/>
                    </a:ext>
                  </a:extLst>
                </a:gridCol>
              </a:tblGrid>
              <a:tr h="955811">
                <a:tc>
                  <a:txBody>
                    <a:bodyPr/>
                    <a:lstStyle/>
                    <a:p>
                      <a:pPr algn="ctr" rtl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בשכבת גבולות תהליך במסלול תצ"ר המאוחדת ישנן 58,268 רשומות.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4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82873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–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תוצאות ביניים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99608"/>
              </p:ext>
            </p:extLst>
          </p:nvPr>
        </p:nvGraphicFramePr>
        <p:xfrm>
          <a:off x="370441" y="2858947"/>
          <a:ext cx="11445251" cy="1747778"/>
        </p:xfrm>
        <a:graphic>
          <a:graphicData uri="http://schemas.openxmlformats.org/drawingml/2006/table">
            <a:tbl>
              <a:tblPr rtl="1"/>
              <a:tblGrid>
                <a:gridCol w="1879996">
                  <a:extLst>
                    <a:ext uri="{9D8B030D-6E8A-4147-A177-3AD203B41FA5}">
                      <a16:colId xmlns:a16="http://schemas.microsoft.com/office/drawing/2014/main" val="2470561287"/>
                    </a:ext>
                  </a:extLst>
                </a:gridCol>
                <a:gridCol w="1260217">
                  <a:extLst>
                    <a:ext uri="{9D8B030D-6E8A-4147-A177-3AD203B41FA5}">
                      <a16:colId xmlns:a16="http://schemas.microsoft.com/office/drawing/2014/main" val="1871685274"/>
                    </a:ext>
                  </a:extLst>
                </a:gridCol>
                <a:gridCol w="1384173">
                  <a:extLst>
                    <a:ext uri="{9D8B030D-6E8A-4147-A177-3AD203B41FA5}">
                      <a16:colId xmlns:a16="http://schemas.microsoft.com/office/drawing/2014/main" val="2422342085"/>
                    </a:ext>
                  </a:extLst>
                </a:gridCol>
                <a:gridCol w="1384173">
                  <a:extLst>
                    <a:ext uri="{9D8B030D-6E8A-4147-A177-3AD203B41FA5}">
                      <a16:colId xmlns:a16="http://schemas.microsoft.com/office/drawing/2014/main" val="3986975121"/>
                    </a:ext>
                  </a:extLst>
                </a:gridCol>
                <a:gridCol w="1384173">
                  <a:extLst>
                    <a:ext uri="{9D8B030D-6E8A-4147-A177-3AD203B41FA5}">
                      <a16:colId xmlns:a16="http://schemas.microsoft.com/office/drawing/2014/main" val="687237211"/>
                    </a:ext>
                  </a:extLst>
                </a:gridCol>
                <a:gridCol w="1384173">
                  <a:extLst>
                    <a:ext uri="{9D8B030D-6E8A-4147-A177-3AD203B41FA5}">
                      <a16:colId xmlns:a16="http://schemas.microsoft.com/office/drawing/2014/main" val="573818498"/>
                    </a:ext>
                  </a:extLst>
                </a:gridCol>
                <a:gridCol w="1384173">
                  <a:extLst>
                    <a:ext uri="{9D8B030D-6E8A-4147-A177-3AD203B41FA5}">
                      <a16:colId xmlns:a16="http://schemas.microsoft.com/office/drawing/2014/main" val="2883365875"/>
                    </a:ext>
                  </a:extLst>
                </a:gridCol>
                <a:gridCol w="1384173">
                  <a:extLst>
                    <a:ext uri="{9D8B030D-6E8A-4147-A177-3AD203B41FA5}">
                      <a16:colId xmlns:a16="http://schemas.microsoft.com/office/drawing/2014/main" val="3012982915"/>
                    </a:ext>
                  </a:extLst>
                </a:gridCol>
              </a:tblGrid>
              <a:tr h="557802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שכבה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אין סטטוס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קליטת קבצי קלט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תל"ר</a:t>
                      </a:r>
                      <a:r>
                        <a:rPr lang="he-IL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בביקורת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כשר לרישום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סופי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מתבטל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סה"כ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777423"/>
                  </a:ext>
                </a:extLst>
              </a:tr>
              <a:tr h="297494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גבולות תצ"ר</a:t>
                      </a:r>
                    </a:p>
                  </a:txBody>
                  <a:tcPr marL="12396" marR="12396" marT="12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2,037 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6,397 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18,380 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27,619 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106143"/>
                  </a:ext>
                </a:extLst>
              </a:tr>
              <a:tr h="297494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גבולות תצ"ר טבלאי</a:t>
                      </a:r>
                    </a:p>
                  </a:txBody>
                  <a:tcPr marL="12396" marR="12396" marT="12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19,779 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19,842 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509574"/>
                  </a:ext>
                </a:extLst>
              </a:tr>
              <a:tr h="297494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גבולות תצ"ר בתהליך</a:t>
                      </a:r>
                    </a:p>
                  </a:txBody>
                  <a:tcPr marL="12396" marR="12396" marT="12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10,807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10,807 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566021"/>
                  </a:ext>
                </a:extLst>
              </a:tr>
              <a:tr h="297494">
                <a:tc>
                  <a:txBody>
                    <a:bodyPr/>
                    <a:lstStyle/>
                    <a:p>
                      <a:pPr algn="l" rtl="1" fontAlgn="b"/>
                      <a:r>
                        <a:rPr lang="he-IL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סה"כ</a:t>
                      </a:r>
                    </a:p>
                  </a:txBody>
                  <a:tcPr marL="12396" marR="12396" marT="12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10,825 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260 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2,060 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6,411 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38,159 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553 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58,268 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31881"/>
                  </a:ext>
                </a:extLst>
              </a:tr>
            </a:tbl>
          </a:graphicData>
        </a:graphic>
      </p:graphicFrame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65636"/>
              </p:ext>
            </p:extLst>
          </p:nvPr>
        </p:nvGraphicFramePr>
        <p:xfrm>
          <a:off x="370442" y="4898714"/>
          <a:ext cx="11445251" cy="955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5251">
                  <a:extLst>
                    <a:ext uri="{9D8B030D-6E8A-4147-A177-3AD203B41FA5}">
                      <a16:colId xmlns:a16="http://schemas.microsoft.com/office/drawing/2014/main" val="2090726364"/>
                    </a:ext>
                  </a:extLst>
                </a:gridCol>
              </a:tblGrid>
              <a:tr h="955811">
                <a:tc>
                  <a:txBody>
                    <a:bodyPr/>
                    <a:lstStyle/>
                    <a:p>
                      <a:pPr algn="ctr" rtl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בשכבת גבולות תהליך בכל</a:t>
                      </a:r>
                      <a:r>
                        <a:rPr lang="he-IL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e-IL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התצרים</a:t>
                      </a:r>
                      <a:r>
                        <a:rPr lang="he-IL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אין סטטוס – צריך לבדוק האם ישנה טבלה אחרת שמחזיקה את המידע הנ"ל</a:t>
                      </a:r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44740"/>
                  </a:ext>
                </a:extLst>
              </a:tr>
            </a:tbl>
          </a:graphicData>
        </a:graphic>
      </p:graphicFrame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00185"/>
              </p:ext>
            </p:extLst>
          </p:nvPr>
        </p:nvGraphicFramePr>
        <p:xfrm>
          <a:off x="370441" y="870369"/>
          <a:ext cx="11445251" cy="1152790"/>
        </p:xfrm>
        <a:graphic>
          <a:graphicData uri="http://schemas.openxmlformats.org/drawingml/2006/table">
            <a:tbl>
              <a:tblPr rtl="1"/>
              <a:tblGrid>
                <a:gridCol w="1879996">
                  <a:extLst>
                    <a:ext uri="{9D8B030D-6E8A-4147-A177-3AD203B41FA5}">
                      <a16:colId xmlns:a16="http://schemas.microsoft.com/office/drawing/2014/main" val="2470561287"/>
                    </a:ext>
                  </a:extLst>
                </a:gridCol>
                <a:gridCol w="1260217">
                  <a:extLst>
                    <a:ext uri="{9D8B030D-6E8A-4147-A177-3AD203B41FA5}">
                      <a16:colId xmlns:a16="http://schemas.microsoft.com/office/drawing/2014/main" val="1871685274"/>
                    </a:ext>
                  </a:extLst>
                </a:gridCol>
                <a:gridCol w="1384173">
                  <a:extLst>
                    <a:ext uri="{9D8B030D-6E8A-4147-A177-3AD203B41FA5}">
                      <a16:colId xmlns:a16="http://schemas.microsoft.com/office/drawing/2014/main" val="2422342085"/>
                    </a:ext>
                  </a:extLst>
                </a:gridCol>
                <a:gridCol w="1384173">
                  <a:extLst>
                    <a:ext uri="{9D8B030D-6E8A-4147-A177-3AD203B41FA5}">
                      <a16:colId xmlns:a16="http://schemas.microsoft.com/office/drawing/2014/main" val="3986975121"/>
                    </a:ext>
                  </a:extLst>
                </a:gridCol>
                <a:gridCol w="1384173">
                  <a:extLst>
                    <a:ext uri="{9D8B030D-6E8A-4147-A177-3AD203B41FA5}">
                      <a16:colId xmlns:a16="http://schemas.microsoft.com/office/drawing/2014/main" val="687237211"/>
                    </a:ext>
                  </a:extLst>
                </a:gridCol>
                <a:gridCol w="1384173">
                  <a:extLst>
                    <a:ext uri="{9D8B030D-6E8A-4147-A177-3AD203B41FA5}">
                      <a16:colId xmlns:a16="http://schemas.microsoft.com/office/drawing/2014/main" val="573818498"/>
                    </a:ext>
                  </a:extLst>
                </a:gridCol>
                <a:gridCol w="1384173">
                  <a:extLst>
                    <a:ext uri="{9D8B030D-6E8A-4147-A177-3AD203B41FA5}">
                      <a16:colId xmlns:a16="http://schemas.microsoft.com/office/drawing/2014/main" val="2883365875"/>
                    </a:ext>
                  </a:extLst>
                </a:gridCol>
                <a:gridCol w="1384173">
                  <a:extLst>
                    <a:ext uri="{9D8B030D-6E8A-4147-A177-3AD203B41FA5}">
                      <a16:colId xmlns:a16="http://schemas.microsoft.com/office/drawing/2014/main" val="3012982915"/>
                    </a:ext>
                  </a:extLst>
                </a:gridCol>
              </a:tblGrid>
              <a:tr h="557802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טבלה</a:t>
                      </a:r>
                      <a:endParaRPr lang="he-IL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אין סטטוס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קליטת קבצי קלט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תל"ר</a:t>
                      </a:r>
                      <a:r>
                        <a:rPr lang="he-IL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בביקורת</a:t>
                      </a:r>
                      <a:endParaRPr lang="he-IL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כשר לרישום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סופי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מתבטל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סה"כ</a:t>
                      </a: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777423"/>
                  </a:ext>
                </a:extLst>
              </a:tr>
              <a:tr h="297494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תל"ר</a:t>
                      </a:r>
                      <a:endParaRPr lang="he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96" marR="12396" marT="12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</a:t>
                      </a: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3.535 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</a:t>
                      </a: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8,114 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56,156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6,201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74,352 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106143"/>
                  </a:ext>
                </a:extLst>
              </a:tr>
              <a:tr h="297494">
                <a:tc>
                  <a:txBody>
                    <a:bodyPr/>
                    <a:lstStyle/>
                    <a:p>
                      <a:pPr algn="l" rtl="1" fontAlgn="b"/>
                      <a:r>
                        <a:rPr lang="he-IL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סה"כ</a:t>
                      </a:r>
                    </a:p>
                  </a:txBody>
                  <a:tcPr marL="12396" marR="12396" marT="12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346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</a:t>
                      </a:r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3.535 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</a:t>
                      </a:r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8,114 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56,156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6,201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74,352 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96" marR="12396" marT="123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31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9733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–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תוצאות ביניים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45915"/>
              </p:ext>
            </p:extLst>
          </p:nvPr>
        </p:nvGraphicFramePr>
        <p:xfrm>
          <a:off x="649330" y="1145227"/>
          <a:ext cx="111663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000">
                  <a:extLst>
                    <a:ext uri="{9D8B030D-6E8A-4147-A177-3AD203B41FA5}">
                      <a16:colId xmlns:a16="http://schemas.microsoft.com/office/drawing/2014/main" val="2518289119"/>
                    </a:ext>
                  </a:extLst>
                </a:gridCol>
                <a:gridCol w="1999591">
                  <a:extLst>
                    <a:ext uri="{9D8B030D-6E8A-4147-A177-3AD203B41FA5}">
                      <a16:colId xmlns:a16="http://schemas.microsoft.com/office/drawing/2014/main" val="1615250931"/>
                    </a:ext>
                  </a:extLst>
                </a:gridCol>
                <a:gridCol w="1999591">
                  <a:extLst>
                    <a:ext uri="{9D8B030D-6E8A-4147-A177-3AD203B41FA5}">
                      <a16:colId xmlns:a16="http://schemas.microsoft.com/office/drawing/2014/main" val="3290150984"/>
                    </a:ext>
                  </a:extLst>
                </a:gridCol>
                <a:gridCol w="1999591">
                  <a:extLst>
                    <a:ext uri="{9D8B030D-6E8A-4147-A177-3AD203B41FA5}">
                      <a16:colId xmlns:a16="http://schemas.microsoft.com/office/drawing/2014/main" val="4272425815"/>
                    </a:ext>
                  </a:extLst>
                </a:gridCol>
                <a:gridCol w="1999591">
                  <a:extLst>
                    <a:ext uri="{9D8B030D-6E8A-4147-A177-3AD203B41FA5}">
                      <a16:colId xmlns:a16="http://schemas.microsoft.com/office/drawing/2014/main" val="4019184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הערה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הפרש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מידע טבלאי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מידע מרחבי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סטטוס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1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עיקר ההבדל מ-</a:t>
                      </a:r>
                      <a:r>
                        <a:rPr lang="LID8192" dirty="0" smtClean="0"/>
                        <a:t>in_process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10,825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10,825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b="0" dirty="0" smtClean="0"/>
                        <a:t>אין סטטוס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7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8192" dirty="0" smtClean="0"/>
                        <a:t>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קליטת קבצי קלט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1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8192" dirty="0" smtClean="0"/>
                        <a:t>1,475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3,535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2,060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תל"ר</a:t>
                      </a:r>
                      <a:r>
                        <a:rPr lang="he-I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בביקורת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8192" dirty="0" smtClean="0"/>
                        <a:t>1,703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8,114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6,411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כשר לרישום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8192" dirty="0" smtClean="0"/>
                        <a:t>17,997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56,156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38,159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b="0" dirty="0" smtClean="0"/>
                        <a:t>סופי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8192" dirty="0" smtClean="0"/>
                        <a:t>5,648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6,201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b="0" dirty="0" smtClean="0"/>
                        <a:t>מתבטל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3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8192" dirty="0" smtClean="0"/>
                        <a:t>37,734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74,352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58,268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סה"כ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53918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00624"/>
              </p:ext>
            </p:extLst>
          </p:nvPr>
        </p:nvGraphicFramePr>
        <p:xfrm>
          <a:off x="649330" y="4386805"/>
          <a:ext cx="11166364" cy="694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364">
                  <a:extLst>
                    <a:ext uri="{9D8B030D-6E8A-4147-A177-3AD203B41FA5}">
                      <a16:colId xmlns:a16="http://schemas.microsoft.com/office/drawing/2014/main" val="2090726364"/>
                    </a:ext>
                  </a:extLst>
                </a:gridCol>
              </a:tblGrid>
              <a:tr h="694481">
                <a:tc>
                  <a:txBody>
                    <a:bodyPr/>
                    <a:lstStyle/>
                    <a:p>
                      <a:pPr algn="ctr" rtl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מידע</a:t>
                      </a:r>
                      <a:r>
                        <a:rPr lang="he-IL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מרחבי = שגבת גבולות תצ"ר מאוחדת (תצ"ר, תצ"ר טבלאי, תצ"ר תהליכים)</a:t>
                      </a:r>
                    </a:p>
                    <a:p>
                      <a:pPr algn="ctr" rtl="1"/>
                      <a:r>
                        <a:rPr lang="he-IL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מידע טבלאי = טבלת </a:t>
                      </a:r>
                      <a:r>
                        <a:rPr lang="he-IL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תל"ר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4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4317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תאור התהליך</a:t>
            </a:r>
          </a:p>
        </p:txBody>
      </p:sp>
      <p:graphicFrame>
        <p:nvGraphicFramePr>
          <p:cNvPr id="9" name="דיאגרמה 8"/>
          <p:cNvGraphicFramePr/>
          <p:nvPr>
            <p:extLst>
              <p:ext uri="{D42A27DB-BD31-4B8C-83A1-F6EECF244321}">
                <p14:modId xmlns:p14="http://schemas.microsoft.com/office/powerpoint/2010/main" val="507040716"/>
              </p:ext>
            </p:extLst>
          </p:nvPr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אליפסה 13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FFC000"/>
                </a:solidFill>
              </a:rPr>
              <a:t>1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86F011"/>
                </a:solidFill>
              </a:rPr>
              <a:t>2</a:t>
            </a:r>
            <a:endParaRPr lang="en-US" b="1">
              <a:solidFill>
                <a:srgbClr val="86F011"/>
              </a:solidFill>
            </a:endParaRPr>
          </a:p>
        </p:txBody>
      </p:sp>
      <p:sp>
        <p:nvSpPr>
          <p:cNvPr id="16" name="אליפסה 15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23E148"/>
                </a:solidFill>
              </a:rPr>
              <a:t>3</a:t>
            </a:r>
            <a:endParaRPr lang="en-US" b="1">
              <a:solidFill>
                <a:srgbClr val="23E148"/>
              </a:solidFill>
            </a:endParaRPr>
          </a:p>
        </p:txBody>
      </p:sp>
      <p:sp>
        <p:nvSpPr>
          <p:cNvPr id="17" name="אליפסה 16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33D2C5"/>
                </a:solidFill>
              </a:rPr>
              <a:t>4</a:t>
            </a:r>
            <a:endParaRPr lang="en-US" b="1">
              <a:solidFill>
                <a:srgbClr val="33D2C5"/>
              </a:solidFill>
            </a:endParaRPr>
          </a:p>
        </p:txBody>
      </p:sp>
      <p:sp>
        <p:nvSpPr>
          <p:cNvPr id="18" name="אליפסה 17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4472C4"/>
                </a:solidFill>
              </a:rPr>
              <a:t>5</a:t>
            </a:r>
            <a:endParaRPr lang="en-US" b="1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66324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– מיזוג מרחבי וטבלאי</a:t>
            </a:r>
          </a:p>
        </p:txBody>
      </p:sp>
      <p:sp>
        <p:nvSpPr>
          <p:cNvPr id="9" name="מלבן מעוגל 8"/>
          <p:cNvSpPr/>
          <p:nvPr/>
        </p:nvSpPr>
        <p:spPr>
          <a:xfrm>
            <a:off x="7782694" y="2307490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x-none" dirty="0"/>
              <a:t>oin by field </a:t>
            </a:r>
            <a:r>
              <a:rPr lang="x-none" dirty="0" smtClean="0"/>
              <a:t>“</a:t>
            </a:r>
            <a:r>
              <a:rPr lang="en-US" dirty="0" err="1" smtClean="0"/>
              <a:t>TalarName</a:t>
            </a:r>
            <a:r>
              <a:rPr lang="x-none" dirty="0" smtClean="0"/>
              <a:t>"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816454" y="1763457"/>
            <a:ext cx="6313551" cy="6903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Talar_join_cpb_join_general_join_cms</a:t>
            </a:r>
            <a:endParaRPr lang="en-US" dirty="0"/>
          </a:p>
        </p:txBody>
      </p:sp>
      <p:sp>
        <p:nvSpPr>
          <p:cNvPr id="11" name="מלבן מעוגל 10"/>
          <p:cNvSpPr/>
          <p:nvPr/>
        </p:nvSpPr>
        <p:spPr>
          <a:xfrm>
            <a:off x="816454" y="2932012"/>
            <a:ext cx="6313551" cy="69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allTzrBorderMerge</a:t>
            </a:r>
            <a:endParaRPr lang="en-US" b="1" dirty="0"/>
          </a:p>
        </p:txBody>
      </p:sp>
      <p:cxnSp>
        <p:nvCxnSpPr>
          <p:cNvPr id="12" name="מחבר מרפקי 11"/>
          <p:cNvCxnSpPr>
            <a:stCxn id="10" idx="3"/>
            <a:endCxn id="9" idx="1"/>
          </p:cNvCxnSpPr>
          <p:nvPr/>
        </p:nvCxnSpPr>
        <p:spPr>
          <a:xfrm>
            <a:off x="7130005" y="2108645"/>
            <a:ext cx="652689" cy="622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מרפקי 13"/>
          <p:cNvCxnSpPr>
            <a:stCxn id="11" idx="3"/>
            <a:endCxn id="9" idx="1"/>
          </p:cNvCxnSpPr>
          <p:nvPr/>
        </p:nvCxnSpPr>
        <p:spPr>
          <a:xfrm flipV="1">
            <a:off x="7130005" y="2731317"/>
            <a:ext cx="652689" cy="545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לבן מעוגל 15"/>
          <p:cNvSpPr/>
          <p:nvPr/>
        </p:nvSpPr>
        <p:spPr>
          <a:xfrm>
            <a:off x="5544936" y="4632478"/>
            <a:ext cx="6313551" cy="690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allTzrNorderNonDuplicate</a:t>
            </a:r>
            <a:r>
              <a:rPr lang="he-IL" b="1" dirty="0" smtClean="0"/>
              <a:t>_</a:t>
            </a:r>
            <a:r>
              <a:rPr lang="en-US" b="1" dirty="0" err="1" smtClean="0"/>
              <a:t>Join_DataTbl</a:t>
            </a:r>
            <a:endParaRPr lang="en-US" b="1" dirty="0"/>
          </a:p>
        </p:txBody>
      </p:sp>
      <p:cxnSp>
        <p:nvCxnSpPr>
          <p:cNvPr id="18" name="מחבר חץ ישר 17"/>
          <p:cNvCxnSpPr>
            <a:stCxn id="9" idx="2"/>
            <a:endCxn id="16" idx="0"/>
          </p:cNvCxnSpPr>
          <p:nvPr/>
        </p:nvCxnSpPr>
        <p:spPr>
          <a:xfrm>
            <a:off x="8701712" y="3155143"/>
            <a:ext cx="0" cy="147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1954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78943"/>
              </p:ext>
            </p:extLst>
          </p:nvPr>
        </p:nvGraphicFramePr>
        <p:xfrm>
          <a:off x="3913987" y="1800170"/>
          <a:ext cx="4893874" cy="1097168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2079245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2814629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קוד רשת גאוגרפית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שם רשת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רשת ישראל הישנה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רשת ישראל חדשה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9914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3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רשת ישראל התקפה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343452"/>
                  </a:ext>
                </a:extLst>
              </a:tr>
            </a:tbl>
          </a:graphicData>
        </a:graphic>
      </p:graphicFrame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סוג רשת גאוגרפית </a:t>
            </a:r>
            <a:r>
              <a:rPr lang="x-none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6635126" y="1209165"/>
            <a:ext cx="2276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GeodeticNetwork</a:t>
            </a:r>
            <a:r>
              <a:rPr lang="LID8192" dirty="0"/>
              <a:t>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26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– מיזוג מרחבי וטבלאי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3341"/>
              </p:ext>
            </p:extLst>
          </p:nvPr>
        </p:nvGraphicFramePr>
        <p:xfrm>
          <a:off x="5046563" y="870369"/>
          <a:ext cx="36396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573">
                  <a:extLst>
                    <a:ext uri="{9D8B030D-6E8A-4147-A177-3AD203B41FA5}">
                      <a16:colId xmlns:a16="http://schemas.microsoft.com/office/drawing/2014/main" val="1381266658"/>
                    </a:ext>
                  </a:extLst>
                </a:gridCol>
                <a:gridCol w="2621108">
                  <a:extLst>
                    <a:ext uri="{9D8B030D-6E8A-4147-A177-3AD203B41FA5}">
                      <a16:colId xmlns:a16="http://schemas.microsoft.com/office/drawing/2014/main" val="82731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מידע מרחבי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0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58233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מוזג</a:t>
                      </a:r>
                      <a:r>
                        <a:rPr lang="he-IL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עם טבלאי</a:t>
                      </a: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28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לא מוזג עם מידע טבלאי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9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58,268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סה"כ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629018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61354"/>
              </p:ext>
            </p:extLst>
          </p:nvPr>
        </p:nvGraphicFramePr>
        <p:xfrm>
          <a:off x="6678593" y="2800238"/>
          <a:ext cx="51212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080">
                  <a:extLst>
                    <a:ext uri="{9D8B030D-6E8A-4147-A177-3AD203B41FA5}">
                      <a16:colId xmlns:a16="http://schemas.microsoft.com/office/drawing/2014/main" val="2081840834"/>
                    </a:ext>
                  </a:extLst>
                </a:gridCol>
                <a:gridCol w="1707080">
                  <a:extLst>
                    <a:ext uri="{9D8B030D-6E8A-4147-A177-3AD203B41FA5}">
                      <a16:colId xmlns:a16="http://schemas.microsoft.com/office/drawing/2014/main" val="449103900"/>
                    </a:ext>
                  </a:extLst>
                </a:gridCol>
                <a:gridCol w="1707080">
                  <a:extLst>
                    <a:ext uri="{9D8B030D-6E8A-4147-A177-3AD203B41FA5}">
                      <a16:colId xmlns:a16="http://schemas.microsoft.com/office/drawing/2014/main" val="190612376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מידע מרחבי שמוזג עם מידע טבלאי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8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סה"כ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קוד סטטוס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סטטוס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3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10,825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rgbClr val="FF0000"/>
                          </a:solidFill>
                        </a:rPr>
                        <a:t>ללא סטטוס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1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קליטת </a:t>
                      </a:r>
                      <a:r>
                        <a:rPr lang="he-IL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קיבצי</a:t>
                      </a:r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קלט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689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2,060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תל''ר</a:t>
                      </a:r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בביקורת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460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6,411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כשר לרישום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418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38,159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סופי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80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553</a:t>
                      </a:r>
                      <a:endParaRPr lang="en-US" dirty="0"/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מתבטל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293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58,268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סה"כ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1766632"/>
                  </a:ext>
                </a:extLst>
              </a:tr>
            </a:tbl>
          </a:graphicData>
        </a:graphic>
      </p:graphicFrame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49851"/>
              </p:ext>
            </p:extLst>
          </p:nvPr>
        </p:nvGraphicFramePr>
        <p:xfrm>
          <a:off x="971829" y="2824993"/>
          <a:ext cx="51212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080">
                  <a:extLst>
                    <a:ext uri="{9D8B030D-6E8A-4147-A177-3AD203B41FA5}">
                      <a16:colId xmlns:a16="http://schemas.microsoft.com/office/drawing/2014/main" val="2081840834"/>
                    </a:ext>
                  </a:extLst>
                </a:gridCol>
                <a:gridCol w="1707080">
                  <a:extLst>
                    <a:ext uri="{9D8B030D-6E8A-4147-A177-3AD203B41FA5}">
                      <a16:colId xmlns:a16="http://schemas.microsoft.com/office/drawing/2014/main" val="449103900"/>
                    </a:ext>
                  </a:extLst>
                </a:gridCol>
                <a:gridCol w="1707080">
                  <a:extLst>
                    <a:ext uri="{9D8B030D-6E8A-4147-A177-3AD203B41FA5}">
                      <a16:colId xmlns:a16="http://schemas.microsoft.com/office/drawing/2014/main" val="190612376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מידע מרחבי שלא מוזג עם מידע טבלאי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8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סה"כ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קוד סטטוס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סטטוס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3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rgbClr val="FF0000"/>
                          </a:solidFill>
                        </a:rPr>
                        <a:t>ללא סטטוס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1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קליטת </a:t>
                      </a:r>
                      <a:r>
                        <a:rPr lang="he-IL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קיבצי</a:t>
                      </a:r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קלט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689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he-IL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תל''ר</a:t>
                      </a:r>
                      <a:r>
                        <a:rPr lang="he-IL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בביקורת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460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כשר לרישום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418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he-IL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סופי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80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מתבטל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293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סה"כ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176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29764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– מיזוג מרחבי וטבלאי</a:t>
            </a: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97646"/>
              </p:ext>
            </p:extLst>
          </p:nvPr>
        </p:nvGraphicFramePr>
        <p:xfrm>
          <a:off x="3379806" y="1584897"/>
          <a:ext cx="7389880" cy="352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976">
                  <a:extLst>
                    <a:ext uri="{9D8B030D-6E8A-4147-A177-3AD203B41FA5}">
                      <a16:colId xmlns:a16="http://schemas.microsoft.com/office/drawing/2014/main" val="484975892"/>
                    </a:ext>
                  </a:extLst>
                </a:gridCol>
                <a:gridCol w="1477976">
                  <a:extLst>
                    <a:ext uri="{9D8B030D-6E8A-4147-A177-3AD203B41FA5}">
                      <a16:colId xmlns:a16="http://schemas.microsoft.com/office/drawing/2014/main" val="2534983052"/>
                    </a:ext>
                  </a:extLst>
                </a:gridCol>
                <a:gridCol w="1477976">
                  <a:extLst>
                    <a:ext uri="{9D8B030D-6E8A-4147-A177-3AD203B41FA5}">
                      <a16:colId xmlns:a16="http://schemas.microsoft.com/office/drawing/2014/main" val="2081840834"/>
                    </a:ext>
                  </a:extLst>
                </a:gridCol>
                <a:gridCol w="1477976">
                  <a:extLst>
                    <a:ext uri="{9D8B030D-6E8A-4147-A177-3AD203B41FA5}">
                      <a16:colId xmlns:a16="http://schemas.microsoft.com/office/drawing/2014/main" val="449103900"/>
                    </a:ext>
                  </a:extLst>
                </a:gridCol>
                <a:gridCol w="1477976">
                  <a:extLst>
                    <a:ext uri="{9D8B030D-6E8A-4147-A177-3AD203B41FA5}">
                      <a16:colId xmlns:a16="http://schemas.microsoft.com/office/drawing/2014/main" val="190612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הפרש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טבלאי בלבד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מידע מרחבי שמוזג עם מידע טבלאי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8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קוד סטטוס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סטטוס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3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10,825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ללא סטטוס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1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קליטת </a:t>
                      </a:r>
                      <a:r>
                        <a:rPr lang="he-IL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קיבצי</a:t>
                      </a:r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קלט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689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3,535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2,060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תל''ר</a:t>
                      </a:r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בביקורת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460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8,114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6,411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כשר לרישום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418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56,156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38,159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סופי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80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6,201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553</a:t>
                      </a:r>
                      <a:endParaRPr lang="en-US" dirty="0"/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מתבטל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293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74,352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58,268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922" marR="11922" marT="11922" marB="0" anchor="b"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סה"כ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176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60438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דיאגרמה 2"/>
          <p:cNvGraphicFramePr/>
          <p:nvPr/>
        </p:nvGraphicFramePr>
        <p:xfrm>
          <a:off x="571500" y="1782619"/>
          <a:ext cx="11043138" cy="297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אליפסה 5"/>
          <p:cNvSpPr/>
          <p:nvPr/>
        </p:nvSpPr>
        <p:spPr>
          <a:xfrm>
            <a:off x="11032747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FFC000"/>
                </a:solidFill>
              </a:rPr>
              <a:t>1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8802165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86F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86F011"/>
                </a:solidFill>
              </a:rPr>
              <a:t>2</a:t>
            </a:r>
            <a:endParaRPr lang="en-US" b="1">
              <a:solidFill>
                <a:srgbClr val="86F011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57158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23E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23E148"/>
                </a:solidFill>
              </a:rPr>
              <a:t>3</a:t>
            </a:r>
            <a:endParaRPr lang="en-US" b="1">
              <a:solidFill>
                <a:srgbClr val="23E148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341001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33D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33D2C5"/>
                </a:solidFill>
              </a:rPr>
              <a:t>4</a:t>
            </a:r>
            <a:endParaRPr lang="en-US" b="1">
              <a:solidFill>
                <a:srgbClr val="33D2C5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01093" y="2299854"/>
            <a:ext cx="581891" cy="526473"/>
          </a:xfrm>
          <a:prstGeom prst="ellips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rgbClr val="4472C4"/>
                </a:solidFill>
              </a:rPr>
              <a:t>5</a:t>
            </a:r>
            <a:endParaRPr lang="en-US" b="1">
              <a:solidFill>
                <a:srgbClr val="4472C4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5 - הסבה</a:t>
            </a:r>
          </a:p>
        </p:txBody>
      </p:sp>
    </p:spTree>
    <p:extLst>
      <p:ext uri="{BB962C8B-B14F-4D97-AF65-F5344CB8AC3E}">
        <p14:creationId xmlns:p14="http://schemas.microsoft.com/office/powerpoint/2010/main" val="320441953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הסבה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98545"/>
              </p:ext>
            </p:extLst>
          </p:nvPr>
        </p:nvGraphicFramePr>
        <p:xfrm>
          <a:off x="465532" y="1161045"/>
          <a:ext cx="11436699" cy="453652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053029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506857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  <a:gridCol w="1878253">
                  <a:extLst>
                    <a:ext uri="{9D8B030D-6E8A-4147-A177-3AD203B41FA5}">
                      <a16:colId xmlns:a16="http://schemas.microsoft.com/office/drawing/2014/main" val="4218901893"/>
                    </a:ext>
                  </a:extLst>
                </a:gridCol>
                <a:gridCol w="2442560">
                  <a:extLst>
                    <a:ext uri="{9D8B030D-6E8A-4147-A177-3AD203B41FA5}">
                      <a16:colId xmlns:a16="http://schemas.microsoft.com/office/drawing/2014/main" val="353722922"/>
                    </a:ext>
                  </a:extLst>
                </a:gridCol>
              </a:tblGrid>
              <a:tr h="302435"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שם השדה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כינוי </a:t>
                      </a:r>
                      <a:r>
                        <a:rPr lang="en-US" sz="1600" b="1" u="none" strike="noStrike">
                          <a:effectLst/>
                        </a:rPr>
                        <a:t>alias)</a:t>
                      </a:r>
                      <a:r>
                        <a:rPr lang="he-IL" sz="1600" b="1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האם קיים </a:t>
                      </a:r>
                      <a:r>
                        <a:rPr lang="en-US" sz="1600" b="1" u="none" strike="noStrike">
                          <a:effectLst/>
                        </a:rPr>
                        <a:t>LUT</a:t>
                      </a:r>
                      <a:r>
                        <a:rPr lang="he-IL" sz="1600" b="1" u="none" strike="noStrike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מקור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534"/>
                  </a:ext>
                </a:extLst>
              </a:tr>
              <a:tr h="302435">
                <a:tc vMerge="1"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טבלה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משתנה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CPBUniqueID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מספר מזהה של תהליך קדסטרי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ID8192" sz="16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endParaRPr lang="en-US" sz="1600" u="none" strike="noStrike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LID8192" sz="16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endParaRPr lang="en-US" sz="16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מספר מזהה גוש ייחודי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LID8192" sz="16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blockTbl</a:t>
                      </a:r>
                      <a:endParaRPr lang="he-IL" sz="16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BlockUniqueID</a:t>
                      </a:r>
                      <a:endParaRPr lang="en-US" sz="16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מסלול קדסטרי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ערך</a:t>
                      </a:r>
                      <a:r>
                        <a:rPr lang="he-IL" sz="16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קבוע</a:t>
                      </a:r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שנה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TALAR_YEAR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9215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err="1">
                          <a:effectLst/>
                        </a:rPr>
                        <a:t>Nvarchar</a:t>
                      </a:r>
                      <a:r>
                        <a:rPr lang="en-US" sz="1600" u="none" strike="noStrike" dirty="0">
                          <a:effectLst/>
                        </a:rPr>
                        <a:t>(50)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שם המפה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306797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GeodeticNetwork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רשת בקרה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COORD_SYSTEM</a:t>
                      </a:r>
                      <a:endParaRPr lang="he-IL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סטטוס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err="1">
                          <a:effectLst/>
                        </a:rPr>
                        <a:t>Nvarchar</a:t>
                      </a:r>
                      <a:r>
                        <a:rPr lang="en-US" sz="1600" u="none" strike="noStrike" dirty="0">
                          <a:effectLst/>
                        </a:rPr>
                        <a:t>(50)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שם תכנית מפורטת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he-IL" sz="1600" u="none" strike="noStrike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LID8192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TABA_NAME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תאריך יצירה\הגשה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START_DATE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ApprovalDate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תאריך אישור המפה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UPDATE_REGISTER_DATE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RegistreationDate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תאריך רישום הזכויות בטאבו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לא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UPDATE_DATE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תאריך עדכון בבנק"ל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UPDATE_DATE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SurveyorLicsenseID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מס' רישיון מודד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SURVEYOR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027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7594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84136"/>
              </p:ext>
            </p:extLst>
          </p:nvPr>
        </p:nvGraphicFramePr>
        <p:xfrm>
          <a:off x="7658312" y="1425183"/>
          <a:ext cx="3513341" cy="2103360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281341">
                  <a:extLst>
                    <a:ext uri="{9D8B030D-6E8A-4147-A177-3AD203B41FA5}">
                      <a16:colId xmlns:a16="http://schemas.microsoft.com/office/drawing/2014/main" val="3880601734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75271112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rtl="1">
                        <a:spcAft>
                          <a:spcPct val="0"/>
                        </a:spcAft>
                      </a:pPr>
                      <a:r>
                        <a:rPr lang="he-IL" sz="1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בנק"ל קיים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5064369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400" b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קוד סטאטוס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400" b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סטטוס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206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ct val="0"/>
                        </a:spcAft>
                      </a:pPr>
                      <a:r>
                        <a:rPr lang="he-IL" sz="1400" b="0" kern="12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קליטת קבצי קלט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5079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ct val="0"/>
                        </a:spcAft>
                      </a:pPr>
                      <a:r>
                        <a:rPr lang="he-IL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ct val="0"/>
                        </a:spcAft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תל"ר בביקורת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6661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ct val="0"/>
                        </a:spcAft>
                      </a:pPr>
                      <a:r>
                        <a:rPr lang="he-IL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ct val="0"/>
                        </a:spcAft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כשר לרישום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0978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ct val="0"/>
                        </a:spcAft>
                      </a:pPr>
                      <a:r>
                        <a:rPr lang="he-IL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ct val="0"/>
                        </a:spcAft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סופי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98704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ct val="0"/>
                        </a:spcAft>
                      </a:pPr>
                      <a:r>
                        <a:rPr lang="he-IL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ct val="0"/>
                        </a:spcAft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מתבטל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465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ct val="0"/>
                        </a:spcAft>
                      </a:pPr>
                      <a:r>
                        <a:rPr lang="he-IL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ct val="0"/>
                        </a:spcAft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תל"ר הוחזר למודד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67327"/>
                  </a:ext>
                </a:extLst>
              </a:tr>
            </a:tbl>
          </a:graphicData>
        </a:graphic>
      </p:graphicFrame>
      <p:cxnSp>
        <p:nvCxnSpPr>
          <p:cNvPr id="16" name="מחבר חץ ישר 15"/>
          <p:cNvCxnSpPr/>
          <p:nvPr/>
        </p:nvCxnSpPr>
        <p:spPr>
          <a:xfrm flipH="1">
            <a:off x="6713931" y="199136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/>
          <p:nvPr/>
        </p:nvCxnSpPr>
        <p:spPr>
          <a:xfrm flipH="1">
            <a:off x="6713931" y="227076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 flipH="1">
            <a:off x="6713931" y="253492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/>
          <p:nvPr/>
        </p:nvCxnSpPr>
        <p:spPr>
          <a:xfrm flipH="1">
            <a:off x="6713931" y="281432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הסבה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קודי סטטווס תצ"ר</a:t>
            </a:r>
          </a:p>
        </p:txBody>
      </p:sp>
      <p:graphicFrame>
        <p:nvGraphicFramePr>
          <p:cNvPr id="10" name="טבלה 4">
            <a:extLst>
              <a:ext uri="{FF2B5EF4-FFF2-40B4-BE49-F238E27FC236}">
                <a16:creationId xmlns:a16="http://schemas.microsoft.com/office/drawing/2014/main" id="{12AFCB81-1FB2-49E0-9498-DA2231524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44487"/>
              </p:ext>
            </p:extLst>
          </p:nvPr>
        </p:nvGraphicFramePr>
        <p:xfrm>
          <a:off x="3178751" y="1392932"/>
          <a:ext cx="3513341" cy="2373360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281341">
                  <a:extLst>
                    <a:ext uri="{9D8B030D-6E8A-4147-A177-3AD203B41FA5}">
                      <a16:colId xmlns:a16="http://schemas.microsoft.com/office/drawing/2014/main" val="3880601734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75271112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rtl="1">
                        <a:spcAft>
                          <a:spcPct val="0"/>
                        </a:spcAft>
                      </a:pPr>
                      <a:r>
                        <a:rPr lang="he-IL" sz="1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בנק"ל מודרני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5064369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400" b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קוד סטאטוס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סטטוס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206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הוגש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5079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בביקורת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6661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3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כשרה לרישום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0978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4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רשומה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98704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5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מתבטל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4274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6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הוחזר למודד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87484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1"/>
                      <a:r>
                        <a:rPr lang="LID8192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7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הארכת תוקף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32707"/>
                  </a:ext>
                </a:extLst>
              </a:tr>
            </a:tbl>
          </a:graphicData>
        </a:graphic>
      </p:graphicFrame>
      <p:cxnSp>
        <p:nvCxnSpPr>
          <p:cNvPr id="11" name="מחבר חץ ישר 20">
            <a:extLst>
              <a:ext uri="{FF2B5EF4-FFF2-40B4-BE49-F238E27FC236}">
                <a16:creationId xmlns:a16="http://schemas.microsoft.com/office/drawing/2014/main" id="{9CC6CF84-CA46-41E1-9076-7AF6D3F224DD}"/>
              </a:ext>
            </a:extLst>
          </p:cNvPr>
          <p:cNvCxnSpPr/>
          <p:nvPr/>
        </p:nvCxnSpPr>
        <p:spPr>
          <a:xfrm flipH="1">
            <a:off x="6701439" y="310163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20">
            <a:extLst>
              <a:ext uri="{FF2B5EF4-FFF2-40B4-BE49-F238E27FC236}">
                <a16:creationId xmlns:a16="http://schemas.microsoft.com/office/drawing/2014/main" id="{9CC6CF84-CA46-41E1-9076-7AF6D3F224DD}"/>
              </a:ext>
            </a:extLst>
          </p:cNvPr>
          <p:cNvCxnSpPr/>
          <p:nvPr/>
        </p:nvCxnSpPr>
        <p:spPr>
          <a:xfrm flipH="1">
            <a:off x="6713931" y="336977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044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013343"/>
              </p:ext>
            </p:extLst>
          </p:nvPr>
        </p:nvGraphicFramePr>
        <p:xfrm>
          <a:off x="7606823" y="2908404"/>
          <a:ext cx="3807402" cy="792424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903701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1903701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קוד סוג תהליך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סוג תהליך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תכנית</a:t>
                      </a:r>
                      <a:r>
                        <a:rPr lang="he-IL" sz="16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לצרכי רישום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  <a:tr h="20048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4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תשריט לתיעוד גבולות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99141"/>
                  </a:ext>
                </a:extLst>
              </a:tr>
            </a:tbl>
          </a:graphicData>
        </a:graphic>
      </p:graphicFrame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259685"/>
              </p:ext>
            </p:extLst>
          </p:nvPr>
        </p:nvGraphicFramePr>
        <p:xfrm>
          <a:off x="2895210" y="1462722"/>
          <a:ext cx="3167770" cy="1920044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2015770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קוד 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הוגש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בביקורת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9914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3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כשרה לרישום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92666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4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הארכת תוקף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5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רשומה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46285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6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מבוטל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428313"/>
                  </a:ext>
                </a:extLst>
              </a:tr>
            </a:tbl>
          </a:graphicData>
        </a:graphic>
      </p:graphicFrame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78205"/>
              </p:ext>
            </p:extLst>
          </p:nvPr>
        </p:nvGraphicFramePr>
        <p:xfrm>
          <a:off x="2895210" y="4118271"/>
          <a:ext cx="3167770" cy="1097168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146173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2021597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קוד 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הוגש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בביקורת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9914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23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מאושר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527349"/>
                  </a:ext>
                </a:extLst>
              </a:tr>
            </a:tbl>
          </a:graphicData>
        </a:graphic>
      </p:graphicFrame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הסטטוסים בסכמה החדשה </a:t>
            </a:r>
            <a:r>
              <a:rPr lang="x-none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מחבר מרפקי 3"/>
          <p:cNvCxnSpPr>
            <a:endCxn id="6" idx="3"/>
          </p:cNvCxnSpPr>
          <p:nvPr/>
        </p:nvCxnSpPr>
        <p:spPr>
          <a:xfrm rot="10800000">
            <a:off x="6062981" y="2422744"/>
            <a:ext cx="1543849" cy="881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מרפקי 7"/>
          <p:cNvCxnSpPr>
            <a:endCxn id="9" idx="3"/>
          </p:cNvCxnSpPr>
          <p:nvPr/>
        </p:nvCxnSpPr>
        <p:spPr>
          <a:xfrm rot="10800000" flipV="1">
            <a:off x="6062981" y="3574473"/>
            <a:ext cx="1543843" cy="1092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652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209468"/>
            <a:ext cx="9529167" cy="182492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הסבת נתוני </a:t>
            </a:r>
            <a:r>
              <a:rPr lang="he-IL" sz="4000" b="1" dirty="0" err="1">
                <a:solidFill>
                  <a:srgbClr val="002060"/>
                </a:solidFill>
              </a:rPr>
              <a:t>הבנק"ל</a:t>
            </a:r>
            <a:r>
              <a:rPr lang="he-IL" sz="4000" b="1" dirty="0">
                <a:solidFill>
                  <a:srgbClr val="002060"/>
                </a:solidFill>
              </a:rPr>
              <a:t> אל מול סכמה עתידית</a:t>
            </a:r>
          </a:p>
          <a:p>
            <a:pPr algn="ctr">
              <a:lnSpc>
                <a:spcPct val="150000"/>
              </a:lnSpc>
            </a:pPr>
            <a:r>
              <a:rPr lang="he-IL" sz="4000" b="1">
                <a:solidFill>
                  <a:srgbClr val="002060"/>
                </a:solidFill>
              </a:rPr>
              <a:t>תהליכים קדסטרים – תצ"ר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22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262061"/>
              </p:ext>
            </p:extLst>
          </p:nvPr>
        </p:nvGraphicFramePr>
        <p:xfrm>
          <a:off x="571501" y="1561767"/>
          <a:ext cx="110431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762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2131509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4675148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31567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סכמה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תיאור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שם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סוג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74,411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mapip2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טבלת</a:t>
                      </a:r>
                      <a:r>
                        <a:rPr lang="he-IL" baseline="0" dirty="0"/>
                        <a:t> </a:t>
                      </a:r>
                      <a:r>
                        <a:rPr lang="he-IL" baseline="0" dirty="0" err="1"/>
                        <a:t>תל"ר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LID8192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CMS</a:t>
                      </a:r>
                      <a:r>
                        <a:rPr kumimoji="0" lang="he-IL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נתוני רישום תצ"ר ממשק 5 ברימון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LID8192" dirty="0"/>
                        <a:t>CMS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0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38,022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Prod05/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cadmgr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טבלת נתוני תכנית כלליים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G</a:t>
                      </a:r>
                      <a:r>
                        <a:rPr lang="LID8192" dirty="0"/>
                        <a:t>eneral</a:t>
                      </a:r>
                      <a:r>
                        <a:rPr lang="LID8192" baseline="0" dirty="0"/>
                        <a:t> inprocess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טבלת</a:t>
                      </a:r>
                      <a:r>
                        <a:rPr lang="he-IL" baseline="0" dirty="0" smtClean="0"/>
                        <a:t> נתוני תצ"ר תהליכים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cadasterProcessTable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363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249913"/>
              </p:ext>
            </p:extLst>
          </p:nvPr>
        </p:nvGraphicFramePr>
        <p:xfrm>
          <a:off x="571500" y="3736525"/>
          <a:ext cx="1104313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2124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873917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4689379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31567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סכמה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תיאור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שם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27,843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Prod05/</a:t>
                      </a:r>
                      <a:r>
                        <a:rPr lang="en-US" dirty="0" err="1"/>
                        <a:t>cadsde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גבולות</a:t>
                      </a:r>
                      <a:r>
                        <a:rPr lang="he-IL" baseline="0" dirty="0"/>
                        <a:t> תצ"ר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talar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שכבה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19,952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Prod05/</a:t>
                      </a:r>
                      <a:r>
                        <a:rPr lang="en-US" dirty="0" err="1"/>
                        <a:t>cadsde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גבולות תצ"ר טבלאית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t</a:t>
                      </a:r>
                      <a:r>
                        <a:rPr lang="LID8192" dirty="0"/>
                        <a:t>alar_table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שכבה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1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13,502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Prod05/</a:t>
                      </a:r>
                      <a:r>
                        <a:rPr lang="en-US" dirty="0" err="1"/>
                        <a:t>cadsde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גבולות תצ"ר – בתהליכים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cadasterProcess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שכבה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08350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13424846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שכבה תצ"ר –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talar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(ישנם שדות נוספים)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87679"/>
              </p:ext>
            </p:extLst>
          </p:nvPr>
        </p:nvGraphicFramePr>
        <p:xfrm>
          <a:off x="1364264" y="870369"/>
          <a:ext cx="9827999" cy="362922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כינוי </a:t>
                      </a:r>
                      <a:r>
                        <a:rPr lang="en-US" sz="1600" u="none" strike="noStrike">
                          <a:effectLst/>
                        </a:rPr>
                        <a:t>alias)</a:t>
                      </a:r>
                      <a:r>
                        <a:rPr lang="he-IL" sz="1600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>
                          <a:effectLst/>
                        </a:rPr>
                        <a:t>LUT</a:t>
                      </a:r>
                      <a:r>
                        <a:rPr lang="he-IL" sz="1600" u="none" strike="noStrike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talar_id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number(12)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talar_num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number(10)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talar_year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number(10)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nvarchar2(9)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talar_source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number(10)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number(10)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status_text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surveyor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number(10)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</a:tbl>
          </a:graphicData>
        </a:graphic>
      </p:graphicFrame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61850"/>
              </p:ext>
            </p:extLst>
          </p:nvPr>
        </p:nvGraphicFramePr>
        <p:xfrm>
          <a:off x="1364264" y="4499589"/>
          <a:ext cx="9827999" cy="181461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update_tabu_date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nvarchar2(20)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update_register_date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update_talar_date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coord_system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number(10)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gush_num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number(10)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gush_suffix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number(10)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7549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87542"/>
              </p:ext>
            </p:extLst>
          </p:nvPr>
        </p:nvGraphicFramePr>
        <p:xfrm>
          <a:off x="1179069" y="990442"/>
          <a:ext cx="9827999" cy="181461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כינוי </a:t>
                      </a:r>
                      <a:r>
                        <a:rPr lang="en-US" sz="1600" u="none" strike="noStrike">
                          <a:effectLst/>
                        </a:rPr>
                        <a:t>alias)</a:t>
                      </a:r>
                      <a:r>
                        <a:rPr lang="he-IL" sz="1600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>
                          <a:effectLst/>
                        </a:rPr>
                        <a:t>LUT</a:t>
                      </a:r>
                      <a:r>
                        <a:rPr lang="he-IL" sz="1600" u="none" strike="noStrike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survey_date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nvarchar2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update_date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nvarchar2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finish_date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nvarchar2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dateentered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dateupdated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</a:tbl>
          </a:graphicData>
        </a:graphic>
      </p:graphicFrame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שכבה תצ"ר –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talar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(ישנם שדות נוספים)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6238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014"/>
  <p:tag name="AS_OS" val="Microsoft Windows NT 6.2.9200.0"/>
  <p:tag name="AS_RELEASE_DATE" val="2018.03.09"/>
  <p:tag name="AS_TITLE" val="Aspose.Slides for .NET 2.0"/>
  <p:tag name="AS_VERSION" val="18.2.1"/>
</p:tagLst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2180</Words>
  <Application>Microsoft Office PowerPoint</Application>
  <PresentationFormat>מסך רחב</PresentationFormat>
  <Paragraphs>959</Paragraphs>
  <Slides>44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יובל גל (פנימי)</dc:creator>
  <cp:lastModifiedBy>ערן קינן</cp:lastModifiedBy>
  <cp:revision>93</cp:revision>
  <cp:lastPrinted>2021-12-21T16:43:29Z</cp:lastPrinted>
  <dcterms:created xsi:type="dcterms:W3CDTF">2018-03-01T06:23:08Z</dcterms:created>
  <dcterms:modified xsi:type="dcterms:W3CDTF">2021-12-25T13:21:08Z</dcterms:modified>
</cp:coreProperties>
</file>