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342" r:id="rId3"/>
    <p:sldId id="354" r:id="rId4"/>
    <p:sldId id="380" r:id="rId5"/>
    <p:sldId id="308" r:id="rId6"/>
    <p:sldId id="344" r:id="rId7"/>
    <p:sldId id="345" r:id="rId8"/>
    <p:sldId id="346" r:id="rId9"/>
    <p:sldId id="347" r:id="rId10"/>
    <p:sldId id="343" r:id="rId11"/>
    <p:sldId id="348" r:id="rId12"/>
    <p:sldId id="304" r:id="rId13"/>
    <p:sldId id="349" r:id="rId14"/>
    <p:sldId id="310" r:id="rId15"/>
    <p:sldId id="313" r:id="rId16"/>
    <p:sldId id="350" r:id="rId17"/>
    <p:sldId id="316" r:id="rId18"/>
    <p:sldId id="351" r:id="rId19"/>
    <p:sldId id="352" r:id="rId20"/>
    <p:sldId id="317" r:id="rId21"/>
    <p:sldId id="318" r:id="rId22"/>
    <p:sldId id="353" r:id="rId23"/>
    <p:sldId id="360" r:id="rId24"/>
    <p:sldId id="379" r:id="rId25"/>
    <p:sldId id="356" r:id="rId26"/>
    <p:sldId id="321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24" r:id="rId35"/>
    <p:sldId id="373" r:id="rId36"/>
    <p:sldId id="326" r:id="rId37"/>
    <p:sldId id="327" r:id="rId38"/>
    <p:sldId id="328" r:id="rId39"/>
    <p:sldId id="374" r:id="rId40"/>
    <p:sldId id="329" r:id="rId41"/>
    <p:sldId id="330" r:id="rId42"/>
    <p:sldId id="334" r:id="rId43"/>
    <p:sldId id="375" r:id="rId44"/>
    <p:sldId id="331" r:id="rId45"/>
    <p:sldId id="332" r:id="rId46"/>
    <p:sldId id="333" r:id="rId47"/>
    <p:sldId id="335" r:id="rId48"/>
    <p:sldId id="376" r:id="rId49"/>
    <p:sldId id="377" r:id="rId50"/>
    <p:sldId id="378" r:id="rId51"/>
  </p:sldIdLst>
  <p:sldSz cx="12192000" cy="6858000"/>
  <p:notesSz cx="67691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גושים מוסדרים ולא מוסדרים – סכמה חדשה" id="{E920B5EC-0596-4AB7-8125-115857604FF3}">
          <p14:sldIdLst>
            <p14:sldId id="256"/>
            <p14:sldId id="342"/>
            <p14:sldId id="354"/>
          </p14:sldIdLst>
        </p14:section>
        <p14:section name="הסבת נתוני הבנק&quot;ל גושים מוסדרים" id="{D870277C-31F0-48CF-B6A0-31966C0A3421}">
          <p14:sldIdLst>
            <p14:sldId id="380"/>
            <p14:sldId id="308"/>
            <p14:sldId id="344"/>
            <p14:sldId id="345"/>
            <p14:sldId id="346"/>
            <p14:sldId id="347"/>
            <p14:sldId id="343"/>
            <p14:sldId id="348"/>
            <p14:sldId id="304"/>
            <p14:sldId id="349"/>
            <p14:sldId id="310"/>
            <p14:sldId id="313"/>
            <p14:sldId id="350"/>
            <p14:sldId id="316"/>
            <p14:sldId id="351"/>
            <p14:sldId id="352"/>
            <p14:sldId id="317"/>
            <p14:sldId id="318"/>
            <p14:sldId id="353"/>
            <p14:sldId id="360"/>
            <p14:sldId id="379"/>
            <p14:sldId id="356"/>
          </p14:sldIdLst>
        </p14:section>
        <p14:section name="הסבת נתוני הבנק&quot;ל גושים לא מוסדרים" id="{5C921064-8783-49C4-A516-D58818B00E60}">
          <p14:sldIdLst>
            <p14:sldId id="321"/>
            <p14:sldId id="366"/>
            <p14:sldId id="367"/>
            <p14:sldId id="368"/>
            <p14:sldId id="369"/>
            <p14:sldId id="370"/>
            <p14:sldId id="371"/>
            <p14:sldId id="372"/>
            <p14:sldId id="324"/>
            <p14:sldId id="373"/>
            <p14:sldId id="326"/>
            <p14:sldId id="327"/>
            <p14:sldId id="328"/>
            <p14:sldId id="374"/>
            <p14:sldId id="329"/>
            <p14:sldId id="330"/>
            <p14:sldId id="334"/>
            <p14:sldId id="375"/>
            <p14:sldId id="331"/>
            <p14:sldId id="332"/>
            <p14:sldId id="333"/>
            <p14:sldId id="335"/>
            <p14:sldId id="376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011"/>
    <a:srgbClr val="23E148"/>
    <a:srgbClr val="33D2C5"/>
    <a:srgbClr val="4472C4"/>
    <a:srgbClr val="FFC000"/>
    <a:srgbClr val="B4C7E7"/>
    <a:srgbClr val="E2F0D9"/>
    <a:srgbClr val="FF9966"/>
    <a:srgbClr val="0066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29" autoAdjust="0"/>
    <p:restoredTop sz="94639" autoAdjust="0"/>
  </p:normalViewPr>
  <p:slideViewPr>
    <p:cSldViewPr snapToGrid="0">
      <p:cViewPr varScale="1">
        <p:scale>
          <a:sx n="107" d="100"/>
          <a:sy n="107" d="100"/>
        </p:scale>
        <p:origin x="114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/>
      <dgm:t>
        <a:bodyPr/>
        <a:lstStyle/>
        <a:p>
          <a:pPr rtl="1"/>
          <a:r>
            <a:rPr lang="he-IL" dirty="0" smtClean="0"/>
            <a:t>סינון טבלאי של גושים מוסדרים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/>
      <dgm:t>
        <a:bodyPr/>
        <a:lstStyle/>
        <a:p>
          <a:pPr rtl="1"/>
          <a:r>
            <a:rPr lang="he-IL" dirty="0" smtClean="0"/>
            <a:t>מיזוג טבלאות של גושים מוסדרים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/>
      <dgm:t>
        <a:bodyPr/>
        <a:lstStyle/>
        <a:p>
          <a:pPr rtl="1"/>
          <a:r>
            <a:rPr lang="he-IL" dirty="0" smtClean="0"/>
            <a:t>סינון של גושים מוסדרים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/>
      <dgm:t>
        <a:bodyPr/>
        <a:lstStyle/>
        <a:p>
          <a:pPr rtl="1"/>
          <a:r>
            <a:rPr lang="he-IL" dirty="0" smtClean="0"/>
            <a:t>מיזוג מרחבי וטבלאי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/>
      <dgm:t>
        <a:bodyPr/>
        <a:lstStyle/>
        <a:p>
          <a:pPr rtl="1"/>
          <a:r>
            <a:rPr lang="he-IL" dirty="0" smtClean="0"/>
            <a:t>הסבה</a:t>
          </a:r>
          <a:endParaRPr lang="he-IL" dirty="0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סינון טבלאי של גושים לא מוסדרים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מיזוג טבלאות של לא גושים מוסדרים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/>
      <dgm:t>
        <a:bodyPr/>
        <a:lstStyle/>
        <a:p>
          <a:pPr rtl="1"/>
          <a:r>
            <a:rPr lang="he-IL" dirty="0" smtClean="0"/>
            <a:t>סינון של גושים לא מוסדרים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מיזוג מרחבי וטבלאי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הסבה</a:t>
          </a:r>
          <a:endParaRPr lang="he-IL" dirty="0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סינון טבלאי של גושים לא מוסדרים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מיזוג טבלאות של לא גושים מוסדרים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סינון של גושים לא מוסדרים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/>
      <dgm:t>
        <a:bodyPr/>
        <a:lstStyle/>
        <a:p>
          <a:pPr rtl="1"/>
          <a:r>
            <a:rPr lang="he-IL" dirty="0" smtClean="0"/>
            <a:t>מיזוג מרחבי וטבלאי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הסבה</a:t>
          </a:r>
          <a:endParaRPr lang="he-IL" dirty="0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/>
      <dgm:t>
        <a:bodyPr/>
        <a:lstStyle/>
        <a:p>
          <a:pPr rtl="1"/>
          <a:r>
            <a:rPr lang="he-IL" dirty="0" smtClean="0"/>
            <a:t>סינון טבלאי של גושים לא מוסדרים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/>
      <dgm:t>
        <a:bodyPr/>
        <a:lstStyle/>
        <a:p>
          <a:pPr rtl="1"/>
          <a:r>
            <a:rPr lang="he-IL" dirty="0" smtClean="0"/>
            <a:t>מיזוג טבלאות של לא גושים מוסדרים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/>
      <dgm:t>
        <a:bodyPr/>
        <a:lstStyle/>
        <a:p>
          <a:pPr rtl="1"/>
          <a:r>
            <a:rPr lang="he-IL" dirty="0" smtClean="0"/>
            <a:t>סינון של גושים לא מוסדרים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/>
      <dgm:t>
        <a:bodyPr/>
        <a:lstStyle/>
        <a:p>
          <a:pPr rtl="1"/>
          <a:r>
            <a:rPr lang="he-IL" dirty="0" smtClean="0"/>
            <a:t>מיזוג מרחבי וטבלאי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/>
      <dgm:t>
        <a:bodyPr/>
        <a:lstStyle/>
        <a:p>
          <a:pPr rtl="1"/>
          <a:r>
            <a:rPr lang="he-IL" dirty="0" smtClean="0"/>
            <a:t>הסבה</a:t>
          </a:r>
          <a:endParaRPr lang="he-IL" dirty="0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/>
      <dgm:t>
        <a:bodyPr/>
        <a:lstStyle/>
        <a:p>
          <a:pPr rtl="1"/>
          <a:r>
            <a:rPr lang="he-IL" dirty="0" smtClean="0"/>
            <a:t>סינון טבלאי של גושים מוסדרים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accent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מיזוג טבלאות של גושים מוסדרים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accent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סינון של גושים מוסדרים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accent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מיזוג מרחבי וטבלאי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accent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הסבה</a:t>
          </a:r>
          <a:endParaRPr lang="he-IL" dirty="0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סינון טבלאי של גושים מוסדרים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/>
      <dgm:t>
        <a:bodyPr/>
        <a:lstStyle/>
        <a:p>
          <a:pPr rtl="1"/>
          <a:r>
            <a:rPr lang="he-IL" dirty="0" smtClean="0"/>
            <a:t>מיזוג טבלאות של גושים מוסדרים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סינון של גושים מוסדרים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מיזוג מרחבי וטבלאי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הסבה</a:t>
          </a:r>
          <a:endParaRPr lang="he-IL" dirty="0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 custLinFactNeighborX="21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 custLinFactNeighborX="21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 custLinFactNeighborX="21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סינון טבלאי של גושים מוסדרים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מיזוג טבלאות של גושים מוסדרים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/>
      <dgm:t>
        <a:bodyPr/>
        <a:lstStyle/>
        <a:p>
          <a:pPr rtl="1"/>
          <a:r>
            <a:rPr lang="he-IL" dirty="0" smtClean="0"/>
            <a:t>סינון של גושים מוסדרים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מיזוג מרחבי וטבלאי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הסבה</a:t>
          </a:r>
          <a:endParaRPr lang="he-IL" dirty="0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סינון טבלאי של גושים מוסדרים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מיזוג טבלאות של גושים מוסדרים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סינון של גושים מוסדרים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/>
      <dgm:t>
        <a:bodyPr/>
        <a:lstStyle/>
        <a:p>
          <a:pPr rtl="1"/>
          <a:r>
            <a:rPr lang="he-IL" dirty="0" smtClean="0"/>
            <a:t>מיזוג מרחבי וטבלאי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הסבה</a:t>
          </a:r>
          <a:endParaRPr lang="he-IL" dirty="0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bg1"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סינון טבלאי של גושים מוסדרים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bg1"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מיזוג טבלאות של גושים מוסדרים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bg1"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סינון של גושים מוסדרים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bg1"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מיזוג מרחבי וטבלאי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/>
      <dgm:t>
        <a:bodyPr/>
        <a:lstStyle/>
        <a:p>
          <a:pPr rtl="1"/>
          <a:r>
            <a:rPr lang="he-IL" dirty="0" smtClean="0"/>
            <a:t>הסבה</a:t>
          </a:r>
          <a:endParaRPr lang="he-IL" dirty="0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 custScaleX="117647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/>
      <dgm:t>
        <a:bodyPr/>
        <a:lstStyle/>
        <a:p>
          <a:pPr rtl="1"/>
          <a:r>
            <a:rPr lang="he-IL" dirty="0" smtClean="0"/>
            <a:t>סינון טבלאי של גושים לא מוסדרים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/>
      <dgm:t>
        <a:bodyPr/>
        <a:lstStyle/>
        <a:p>
          <a:pPr rtl="1"/>
          <a:r>
            <a:rPr lang="he-IL" dirty="0" smtClean="0"/>
            <a:t>מיזוג טבלאות של לא גושים מוסדרים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/>
      <dgm:t>
        <a:bodyPr/>
        <a:lstStyle/>
        <a:p>
          <a:pPr rtl="1"/>
          <a:r>
            <a:rPr lang="he-IL" dirty="0" smtClean="0"/>
            <a:t>סינון של גושים לא מוסדרים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/>
      <dgm:t>
        <a:bodyPr/>
        <a:lstStyle/>
        <a:p>
          <a:pPr rtl="1"/>
          <a:r>
            <a:rPr lang="he-IL" dirty="0" smtClean="0"/>
            <a:t>מיזוג מרחבי וטבלאי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/>
      <dgm:t>
        <a:bodyPr/>
        <a:lstStyle/>
        <a:p>
          <a:pPr rtl="1"/>
          <a:r>
            <a:rPr lang="he-IL" dirty="0" smtClean="0"/>
            <a:t>הסבה</a:t>
          </a:r>
          <a:endParaRPr lang="he-IL" dirty="0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/>
      <dgm:t>
        <a:bodyPr/>
        <a:lstStyle/>
        <a:p>
          <a:pPr rtl="1"/>
          <a:r>
            <a:rPr lang="he-IL" dirty="0" smtClean="0"/>
            <a:t>סינון טבלאי של גושים לא מוסדרים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מיזוג טבלאות של לא גושים מוסדרים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סינון של גושים לא מוסדרים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מיזוג מרחבי וטבלאי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 smtClean="0"/>
            <a:t>הסבה</a:t>
          </a:r>
          <a:endParaRPr lang="he-IL" dirty="0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 custLinFactNeighborX="-299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 custLinFactNeighborX="-299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 custLinFactNeighborX="-299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accent5">
            <a:lumMod val="20000"/>
            <a:lumOff val="8000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סינון טבלאי של גושים לא מוסדרים</a:t>
          </a:r>
          <a:endParaRPr lang="he-IL" dirty="0"/>
        </a:p>
      </dgm:t>
    </dgm:pt>
    <dgm:pt modelId="{BBE05497-B26F-4A36-8D55-46BD73FFEFF6}" type="par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B50B3449-3BC8-47AE-9D34-F8429A15483D}" type="sibTrans" cxnId="{5C67A1F7-B76C-4062-A44A-74B40395642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/>
      <dgm:t>
        <a:bodyPr/>
        <a:lstStyle/>
        <a:p>
          <a:pPr rtl="1"/>
          <a:r>
            <a:rPr lang="he-IL" dirty="0" smtClean="0"/>
            <a:t>מיזוג טבלאות של לא גושים מוסדרים</a:t>
          </a:r>
          <a:endParaRPr lang="he-IL" dirty="0"/>
        </a:p>
      </dgm:t>
    </dgm:pt>
    <dgm:pt modelId="{24DBDFFA-DBC8-4BE5-BDBE-67944A63B192}" type="par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DC7F7719-20E0-440F-B2AA-576986FF60D1}" type="sibTrans" cxnId="{B8DEAF71-2613-478F-B700-0495B3C22B31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accent5">
            <a:lumMod val="20000"/>
            <a:lumOff val="8000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סינון של גושים לא מוסדרים</a:t>
          </a:r>
          <a:endParaRPr lang="he-IL" dirty="0"/>
        </a:p>
      </dgm:t>
    </dgm:pt>
    <dgm:pt modelId="{51517267-9ED1-4971-BFF4-974E3062C3E6}" type="par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2AFC7AEB-79D6-46D1-8839-0913D40E5E00}" type="sibTrans" cxnId="{9DA668C2-3227-4B06-A417-6124726ACFF3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accent5">
            <a:lumMod val="20000"/>
            <a:lumOff val="8000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מיזוג מרחבי וטבלאי</a:t>
          </a:r>
          <a:endParaRPr lang="he-IL" dirty="0"/>
        </a:p>
      </dgm:t>
    </dgm:pt>
    <dgm:pt modelId="{45F849A7-AD17-4EE8-A139-C0499F12D445}" type="par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25D4DFB9-6FFE-4095-90FE-345F5B108DB6}" type="sibTrans" cxnId="{91F8712F-DC29-4901-B1AE-A2C0C9F441B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accent5">
            <a:lumMod val="20000"/>
            <a:lumOff val="80000"/>
            <a:alpha val="40000"/>
          </a:schemeClr>
        </a:solidFill>
      </dgm:spPr>
      <dgm:t>
        <a:bodyPr/>
        <a:lstStyle/>
        <a:p>
          <a:pPr rtl="1"/>
          <a:r>
            <a:rPr lang="he-IL" dirty="0" smtClean="0"/>
            <a:t>הסבה</a:t>
          </a:r>
          <a:endParaRPr lang="he-IL" dirty="0"/>
        </a:p>
      </dgm:t>
    </dgm:pt>
    <dgm:pt modelId="{8B0F46D3-34EC-4EB4-96A3-444AF719363E}" type="par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D499A5CC-DAAC-4DA4-8350-19F43B135005}" type="sibTrans" cxnId="{068981CA-E046-48DE-A9D4-3A0EFC79D560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91B6F85-1E73-4955-AB89-EB0E8E1B6FED}" type="presOf" srcId="{46CC43BD-ABAA-4CB0-8124-01AA41ACD064}" destId="{E05812DD-5601-42C5-957E-AA87EB8DA79F}" srcOrd="0" destOrd="0" presId="urn:microsoft.com/office/officeart/2005/8/layout/hProcess9"/>
    <dgm:cxn modelId="{8A25C1B9-143D-4332-B10C-C8102CDB458C}" type="presOf" srcId="{DAF21678-808D-4F4F-A57B-F4315B8CEADF}" destId="{7DEBDA32-2599-459E-9096-F371C8A98ED4}" srcOrd="0" destOrd="0" presId="urn:microsoft.com/office/officeart/2005/8/layout/hProcess9"/>
    <dgm:cxn modelId="{068981CA-E046-48DE-A9D4-3A0EFC79D560}" srcId="{3E3F9B5B-962D-4F46-8F87-C8A78A4FA3E7}" destId="{C3D03BB7-1375-411D-A097-03D05C7A5935}" srcOrd="4" destOrd="0" parTransId="{8B0F46D3-34EC-4EB4-96A3-444AF719363E}" sibTransId="{D499A5CC-DAAC-4DA4-8350-19F43B135005}"/>
    <dgm:cxn modelId="{24183E50-FC97-4705-B1FD-5C1681C240C1}" type="presOf" srcId="{C3D03BB7-1375-411D-A097-03D05C7A5935}" destId="{A712EF95-1D70-45D0-B0B7-8FB9BB4EEF86}" srcOrd="0" destOrd="0" presId="urn:microsoft.com/office/officeart/2005/8/layout/hProcess9"/>
    <dgm:cxn modelId="{5C67A1F7-B76C-4062-A44A-74B403956421}" srcId="{3E3F9B5B-962D-4F46-8F87-C8A78A4FA3E7}" destId="{DAF21678-808D-4F4F-A57B-F4315B8CEADF}" srcOrd="0" destOrd="0" parTransId="{BBE05497-B26F-4A36-8D55-46BD73FFEFF6}" sibTransId="{B50B3449-3BC8-47AE-9D34-F8429A15483D}"/>
    <dgm:cxn modelId="{E5AA2D74-906B-4B2B-B2A3-1C227CF4886D}" type="presOf" srcId="{FBF37678-EBFB-4B17-B38B-2BA36BC64C0D}" destId="{53B10913-7091-47F0-B91C-45B14227BD81}" srcOrd="0" destOrd="0" presId="urn:microsoft.com/office/officeart/2005/8/layout/hProcess9"/>
    <dgm:cxn modelId="{13C105F2-BD03-4EB1-97D3-0698A4177037}" type="presOf" srcId="{3E3F9B5B-962D-4F46-8F87-C8A78A4FA3E7}" destId="{525F5CE1-C5AF-4F3E-BC96-B9452EFF742F}" srcOrd="0" destOrd="0" presId="urn:microsoft.com/office/officeart/2005/8/layout/hProcess9"/>
    <dgm:cxn modelId="{B8DEAF71-2613-478F-B700-0495B3C22B31}" srcId="{3E3F9B5B-962D-4F46-8F87-C8A78A4FA3E7}" destId="{9985F45D-1753-4AF3-999A-0F926EEB0507}" srcOrd="1" destOrd="0" parTransId="{24DBDFFA-DBC8-4BE5-BDBE-67944A63B192}" sibTransId="{DC7F7719-20E0-440F-B2AA-576986FF60D1}"/>
    <dgm:cxn modelId="{9DA668C2-3227-4B06-A417-6124726ACFF3}" srcId="{3E3F9B5B-962D-4F46-8F87-C8A78A4FA3E7}" destId="{46CC43BD-ABAA-4CB0-8124-01AA41ACD064}" srcOrd="2" destOrd="0" parTransId="{51517267-9ED1-4971-BFF4-974E3062C3E6}" sibTransId="{2AFC7AEB-79D6-46D1-8839-0913D40E5E00}"/>
    <dgm:cxn modelId="{91F8712F-DC29-4901-B1AE-A2C0C9F441B2}" srcId="{3E3F9B5B-962D-4F46-8F87-C8A78A4FA3E7}" destId="{FBF37678-EBFB-4B17-B38B-2BA36BC64C0D}" srcOrd="3" destOrd="0" parTransId="{45F849A7-AD17-4EE8-A139-C0499F12D445}" sibTransId="{25D4DFB9-6FFE-4095-90FE-345F5B108DB6}"/>
    <dgm:cxn modelId="{6FEE2D44-DE30-439B-B5EA-DCB68FC0D309}" type="presOf" srcId="{9985F45D-1753-4AF3-999A-0F926EEB0507}" destId="{1CCA5AC3-5CA0-496B-8014-0805BE6845D3}" srcOrd="0" destOrd="0" presId="urn:microsoft.com/office/officeart/2005/8/layout/hProcess9"/>
    <dgm:cxn modelId="{7E43B74C-57BE-4A78-B183-CB00722FFC2E}" type="presParOf" srcId="{525F5CE1-C5AF-4F3E-BC96-B9452EFF742F}" destId="{9E55470F-7B78-4290-97B6-1F878ABAF8F4}" srcOrd="0" destOrd="0" presId="urn:microsoft.com/office/officeart/2005/8/layout/hProcess9"/>
    <dgm:cxn modelId="{0ECE90AD-B4A4-489C-BFD1-4C9F92AFD820}" type="presParOf" srcId="{525F5CE1-C5AF-4F3E-BC96-B9452EFF742F}" destId="{74D93E0F-CA3A-43E5-BB87-951AD58693B7}" srcOrd="1" destOrd="0" presId="urn:microsoft.com/office/officeart/2005/8/layout/hProcess9"/>
    <dgm:cxn modelId="{D96B5FD4-A588-432C-95E7-0DC624C1410C}" type="presParOf" srcId="{74D93E0F-CA3A-43E5-BB87-951AD58693B7}" destId="{7DEBDA32-2599-459E-9096-F371C8A98ED4}" srcOrd="0" destOrd="0" presId="urn:microsoft.com/office/officeart/2005/8/layout/hProcess9"/>
    <dgm:cxn modelId="{6F0B867D-665B-41CB-826F-1516D4309A6F}" type="presParOf" srcId="{74D93E0F-CA3A-43E5-BB87-951AD58693B7}" destId="{E01960FF-0F85-4D93-910B-B9508C5C3B89}" srcOrd="1" destOrd="0" presId="urn:microsoft.com/office/officeart/2005/8/layout/hProcess9"/>
    <dgm:cxn modelId="{2BFB0A63-B828-4A19-9CE3-5EA152D8A3EF}" type="presParOf" srcId="{74D93E0F-CA3A-43E5-BB87-951AD58693B7}" destId="{1CCA5AC3-5CA0-496B-8014-0805BE6845D3}" srcOrd="2" destOrd="0" presId="urn:microsoft.com/office/officeart/2005/8/layout/hProcess9"/>
    <dgm:cxn modelId="{492342AC-BCBF-4060-946C-A9B0DD6D1A30}" type="presParOf" srcId="{74D93E0F-CA3A-43E5-BB87-951AD58693B7}" destId="{107EEB29-1B73-4F6B-AC9B-587E2A57B933}" srcOrd="3" destOrd="0" presId="urn:microsoft.com/office/officeart/2005/8/layout/hProcess9"/>
    <dgm:cxn modelId="{1B5D08B9-F42A-4748-910A-DA60A715EB62}" type="presParOf" srcId="{74D93E0F-CA3A-43E5-BB87-951AD58693B7}" destId="{E05812DD-5601-42C5-957E-AA87EB8DA79F}" srcOrd="4" destOrd="0" presId="urn:microsoft.com/office/officeart/2005/8/layout/hProcess9"/>
    <dgm:cxn modelId="{E7053E83-AEB1-4EFF-BA3D-6A81D8E39A8C}" type="presParOf" srcId="{74D93E0F-CA3A-43E5-BB87-951AD58693B7}" destId="{EB944E88-E684-44DC-8E91-FC853FADB3E0}" srcOrd="5" destOrd="0" presId="urn:microsoft.com/office/officeart/2005/8/layout/hProcess9"/>
    <dgm:cxn modelId="{1C2B3287-4675-48F7-A234-882FEFA33470}" type="presParOf" srcId="{74D93E0F-CA3A-43E5-BB87-951AD58693B7}" destId="{53B10913-7091-47F0-B91C-45B14227BD81}" srcOrd="6" destOrd="0" presId="urn:microsoft.com/office/officeart/2005/8/layout/hProcess9"/>
    <dgm:cxn modelId="{351BA488-2D38-4D4A-9C2C-FDB40168DB5B}" type="presParOf" srcId="{74D93E0F-CA3A-43E5-BB87-951AD58693B7}" destId="{85CF450D-FB1F-43F6-9FB2-59A069D73A06}" srcOrd="7" destOrd="0" presId="urn:microsoft.com/office/officeart/2005/8/layout/hProcess9"/>
    <dgm:cxn modelId="{B49B02B2-526F-4CFE-8A19-6208495FCDAE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22015" y="891078"/>
          <a:ext cx="2119218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גושים מוסדרים</a:t>
          </a:r>
          <a:endParaRPr lang="he-IL" sz="2200" kern="1200" dirty="0"/>
        </a:p>
      </dsp:txBody>
      <dsp:txXfrm>
        <a:off x="8980013" y="949076"/>
        <a:ext cx="2003222" cy="1072108"/>
      </dsp:txXfrm>
    </dsp:sp>
    <dsp:sp modelId="{1CCA5AC3-5CA0-496B-8014-0805BE6845D3}">
      <dsp:nvSpPr>
        <dsp:cNvPr id="0" name=""/>
        <dsp:cNvSpPr/>
      </dsp:nvSpPr>
      <dsp:spPr>
        <a:xfrm>
          <a:off x="6691987" y="891078"/>
          <a:ext cx="2119218" cy="1188104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טבלאות של גושים מוסדרים</a:t>
          </a:r>
          <a:endParaRPr lang="he-IL" sz="2200" kern="1200" dirty="0"/>
        </a:p>
      </dsp:txBody>
      <dsp:txXfrm>
        <a:off x="6749985" y="949076"/>
        <a:ext cx="2003222" cy="1072108"/>
      </dsp:txXfrm>
    </dsp:sp>
    <dsp:sp modelId="{E05812DD-5601-42C5-957E-AA87EB8DA79F}">
      <dsp:nvSpPr>
        <dsp:cNvPr id="0" name=""/>
        <dsp:cNvSpPr/>
      </dsp:nvSpPr>
      <dsp:spPr>
        <a:xfrm>
          <a:off x="4461959" y="891078"/>
          <a:ext cx="2119218" cy="1188104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של גושים מוסדרים</a:t>
          </a:r>
          <a:endParaRPr lang="he-IL" sz="2200" kern="1200" dirty="0"/>
        </a:p>
      </dsp:txBody>
      <dsp:txXfrm>
        <a:off x="4519957" y="949076"/>
        <a:ext cx="2003222" cy="1072108"/>
      </dsp:txXfrm>
    </dsp:sp>
    <dsp:sp modelId="{53B10913-7091-47F0-B91C-45B14227BD81}">
      <dsp:nvSpPr>
        <dsp:cNvPr id="0" name=""/>
        <dsp:cNvSpPr/>
      </dsp:nvSpPr>
      <dsp:spPr>
        <a:xfrm>
          <a:off x="2231931" y="891078"/>
          <a:ext cx="2119218" cy="1188104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מרחבי וטבלאי</a:t>
          </a:r>
          <a:endParaRPr lang="he-IL" sz="2200" kern="1200" dirty="0"/>
        </a:p>
      </dsp:txBody>
      <dsp:txXfrm>
        <a:off x="2289929" y="949076"/>
        <a:ext cx="2003222" cy="1072108"/>
      </dsp:txXfrm>
    </dsp:sp>
    <dsp:sp modelId="{A712EF95-1D70-45D0-B0B7-8FB9BB4EEF86}">
      <dsp:nvSpPr>
        <dsp:cNvPr id="0" name=""/>
        <dsp:cNvSpPr/>
      </dsp:nvSpPr>
      <dsp:spPr>
        <a:xfrm>
          <a:off x="1904" y="891078"/>
          <a:ext cx="2119218" cy="11881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הסבה</a:t>
          </a:r>
          <a:endParaRPr lang="he-IL" sz="2200" kern="1200" dirty="0"/>
        </a:p>
      </dsp:txBody>
      <dsp:txXfrm>
        <a:off x="59902" y="949076"/>
        <a:ext cx="2003222" cy="10721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16471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גושים לא מוסדרים</a:t>
          </a:r>
          <a:endParaRPr lang="he-IL" sz="2200" kern="1200" dirty="0"/>
        </a:p>
      </dsp:txBody>
      <dsp:txXfrm>
        <a:off x="8974469" y="949076"/>
        <a:ext cx="2005817" cy="1072108"/>
      </dsp:txXfrm>
    </dsp:sp>
    <dsp:sp modelId="{1CCA5AC3-5CA0-496B-8014-0805BE6845D3}">
      <dsp:nvSpPr>
        <dsp:cNvPr id="0" name=""/>
        <dsp:cNvSpPr/>
      </dsp:nvSpPr>
      <dsp:spPr>
        <a:xfrm>
          <a:off x="6688566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טבלאות של לא גושים מוסדרים</a:t>
          </a:r>
          <a:endParaRPr lang="he-IL" sz="2200" kern="1200" dirty="0"/>
        </a:p>
      </dsp:txBody>
      <dsp:txXfrm>
        <a:off x="6746564" y="949076"/>
        <a:ext cx="2005817" cy="1072108"/>
      </dsp:txXfrm>
    </dsp:sp>
    <dsp:sp modelId="{E05812DD-5601-42C5-957E-AA87EB8DA79F}">
      <dsp:nvSpPr>
        <dsp:cNvPr id="0" name=""/>
        <dsp:cNvSpPr/>
      </dsp:nvSpPr>
      <dsp:spPr>
        <a:xfrm>
          <a:off x="4460662" y="891078"/>
          <a:ext cx="2121813" cy="1188104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של גושים לא מוסדרים</a:t>
          </a:r>
          <a:endParaRPr lang="he-IL" sz="2200" kern="1200" dirty="0"/>
        </a:p>
      </dsp:txBody>
      <dsp:txXfrm>
        <a:off x="4518660" y="949076"/>
        <a:ext cx="2005817" cy="1072108"/>
      </dsp:txXfrm>
    </dsp:sp>
    <dsp:sp modelId="{53B10913-7091-47F0-B91C-45B14227BD81}">
      <dsp:nvSpPr>
        <dsp:cNvPr id="0" name=""/>
        <dsp:cNvSpPr/>
      </dsp:nvSpPr>
      <dsp:spPr>
        <a:xfrm>
          <a:off x="2232757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מרחבי וטבלאי</a:t>
          </a:r>
          <a:endParaRPr lang="he-IL" sz="2200" kern="1200" dirty="0"/>
        </a:p>
      </dsp:txBody>
      <dsp:txXfrm>
        <a:off x="2290755" y="949076"/>
        <a:ext cx="2005817" cy="1072108"/>
      </dsp:txXfrm>
    </dsp:sp>
    <dsp:sp modelId="{A712EF95-1D70-45D0-B0B7-8FB9BB4EEF86}">
      <dsp:nvSpPr>
        <dsp:cNvPr id="0" name=""/>
        <dsp:cNvSpPr/>
      </dsp:nvSpPr>
      <dsp:spPr>
        <a:xfrm>
          <a:off x="4852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הסבה</a:t>
          </a:r>
          <a:endParaRPr lang="he-IL" sz="2200" kern="1200" dirty="0"/>
        </a:p>
      </dsp:txBody>
      <dsp:txXfrm>
        <a:off x="62850" y="949076"/>
        <a:ext cx="2005817" cy="10721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16471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גושים לא מוסדרים</a:t>
          </a:r>
          <a:endParaRPr lang="he-IL" sz="2200" kern="1200" dirty="0"/>
        </a:p>
      </dsp:txBody>
      <dsp:txXfrm>
        <a:off x="8974469" y="949076"/>
        <a:ext cx="2005817" cy="1072108"/>
      </dsp:txXfrm>
    </dsp:sp>
    <dsp:sp modelId="{1CCA5AC3-5CA0-496B-8014-0805BE6845D3}">
      <dsp:nvSpPr>
        <dsp:cNvPr id="0" name=""/>
        <dsp:cNvSpPr/>
      </dsp:nvSpPr>
      <dsp:spPr>
        <a:xfrm>
          <a:off x="6688566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טבלאות של לא גושים מוסדרים</a:t>
          </a:r>
          <a:endParaRPr lang="he-IL" sz="2200" kern="1200" dirty="0"/>
        </a:p>
      </dsp:txBody>
      <dsp:txXfrm>
        <a:off x="6746564" y="949076"/>
        <a:ext cx="2005817" cy="1072108"/>
      </dsp:txXfrm>
    </dsp:sp>
    <dsp:sp modelId="{E05812DD-5601-42C5-957E-AA87EB8DA79F}">
      <dsp:nvSpPr>
        <dsp:cNvPr id="0" name=""/>
        <dsp:cNvSpPr/>
      </dsp:nvSpPr>
      <dsp:spPr>
        <a:xfrm>
          <a:off x="4460662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של גושים לא מוסדרים</a:t>
          </a:r>
          <a:endParaRPr lang="he-IL" sz="2200" kern="1200" dirty="0"/>
        </a:p>
      </dsp:txBody>
      <dsp:txXfrm>
        <a:off x="4518660" y="949076"/>
        <a:ext cx="2005817" cy="1072108"/>
      </dsp:txXfrm>
    </dsp:sp>
    <dsp:sp modelId="{53B10913-7091-47F0-B91C-45B14227BD81}">
      <dsp:nvSpPr>
        <dsp:cNvPr id="0" name=""/>
        <dsp:cNvSpPr/>
      </dsp:nvSpPr>
      <dsp:spPr>
        <a:xfrm>
          <a:off x="2232757" y="891078"/>
          <a:ext cx="2121813" cy="1188104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מרחבי וטבלאי</a:t>
          </a:r>
          <a:endParaRPr lang="he-IL" sz="2200" kern="1200" dirty="0"/>
        </a:p>
      </dsp:txBody>
      <dsp:txXfrm>
        <a:off x="2290755" y="949076"/>
        <a:ext cx="2005817" cy="1072108"/>
      </dsp:txXfrm>
    </dsp:sp>
    <dsp:sp modelId="{A712EF95-1D70-45D0-B0B7-8FB9BB4EEF86}">
      <dsp:nvSpPr>
        <dsp:cNvPr id="0" name=""/>
        <dsp:cNvSpPr/>
      </dsp:nvSpPr>
      <dsp:spPr>
        <a:xfrm>
          <a:off x="4852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הסבה</a:t>
          </a:r>
          <a:endParaRPr lang="he-IL" sz="2200" kern="1200" dirty="0"/>
        </a:p>
      </dsp:txBody>
      <dsp:txXfrm>
        <a:off x="62850" y="949076"/>
        <a:ext cx="2005817" cy="10721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16471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גושים לא מוסדרים</a:t>
          </a:r>
          <a:endParaRPr lang="he-IL" sz="2200" kern="1200" dirty="0"/>
        </a:p>
      </dsp:txBody>
      <dsp:txXfrm>
        <a:off x="8974469" y="949076"/>
        <a:ext cx="2005817" cy="1072108"/>
      </dsp:txXfrm>
    </dsp:sp>
    <dsp:sp modelId="{1CCA5AC3-5CA0-496B-8014-0805BE6845D3}">
      <dsp:nvSpPr>
        <dsp:cNvPr id="0" name=""/>
        <dsp:cNvSpPr/>
      </dsp:nvSpPr>
      <dsp:spPr>
        <a:xfrm>
          <a:off x="6688566" y="891078"/>
          <a:ext cx="2121813" cy="1188104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טבלאות של לא גושים מוסדרים</a:t>
          </a:r>
          <a:endParaRPr lang="he-IL" sz="2200" kern="1200" dirty="0"/>
        </a:p>
      </dsp:txBody>
      <dsp:txXfrm>
        <a:off x="6746564" y="949076"/>
        <a:ext cx="2005817" cy="1072108"/>
      </dsp:txXfrm>
    </dsp:sp>
    <dsp:sp modelId="{E05812DD-5601-42C5-957E-AA87EB8DA79F}">
      <dsp:nvSpPr>
        <dsp:cNvPr id="0" name=""/>
        <dsp:cNvSpPr/>
      </dsp:nvSpPr>
      <dsp:spPr>
        <a:xfrm>
          <a:off x="4460662" y="891078"/>
          <a:ext cx="2121813" cy="1188104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של גושים לא מוסדרים</a:t>
          </a:r>
          <a:endParaRPr lang="he-IL" sz="2200" kern="1200" dirty="0"/>
        </a:p>
      </dsp:txBody>
      <dsp:txXfrm>
        <a:off x="4518660" y="949076"/>
        <a:ext cx="2005817" cy="1072108"/>
      </dsp:txXfrm>
    </dsp:sp>
    <dsp:sp modelId="{53B10913-7091-47F0-B91C-45B14227BD81}">
      <dsp:nvSpPr>
        <dsp:cNvPr id="0" name=""/>
        <dsp:cNvSpPr/>
      </dsp:nvSpPr>
      <dsp:spPr>
        <a:xfrm>
          <a:off x="2232757" y="891078"/>
          <a:ext cx="2121813" cy="1188104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מרחבי וטבלאי</a:t>
          </a:r>
          <a:endParaRPr lang="he-IL" sz="2200" kern="1200" dirty="0"/>
        </a:p>
      </dsp:txBody>
      <dsp:txXfrm>
        <a:off x="2290755" y="949076"/>
        <a:ext cx="2005817" cy="1072108"/>
      </dsp:txXfrm>
    </dsp:sp>
    <dsp:sp modelId="{A712EF95-1D70-45D0-B0B7-8FB9BB4EEF86}">
      <dsp:nvSpPr>
        <dsp:cNvPr id="0" name=""/>
        <dsp:cNvSpPr/>
      </dsp:nvSpPr>
      <dsp:spPr>
        <a:xfrm>
          <a:off x="4852" y="891078"/>
          <a:ext cx="2121813" cy="11881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הסבה</a:t>
          </a:r>
          <a:endParaRPr lang="he-IL" sz="2200" kern="1200" dirty="0"/>
        </a:p>
      </dsp:txBody>
      <dsp:txXfrm>
        <a:off x="62850" y="949076"/>
        <a:ext cx="2005817" cy="1072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22015" y="891078"/>
          <a:ext cx="2119218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גושים מוסדרים</a:t>
          </a:r>
          <a:endParaRPr lang="he-IL" sz="2200" kern="1200" dirty="0"/>
        </a:p>
      </dsp:txBody>
      <dsp:txXfrm>
        <a:off x="8980013" y="949076"/>
        <a:ext cx="2003222" cy="1072108"/>
      </dsp:txXfrm>
    </dsp:sp>
    <dsp:sp modelId="{1CCA5AC3-5CA0-496B-8014-0805BE6845D3}">
      <dsp:nvSpPr>
        <dsp:cNvPr id="0" name=""/>
        <dsp:cNvSpPr/>
      </dsp:nvSpPr>
      <dsp:spPr>
        <a:xfrm>
          <a:off x="6691987" y="891078"/>
          <a:ext cx="2119218" cy="1188104"/>
        </a:xfrm>
        <a:prstGeom prst="roundRect">
          <a:avLst/>
        </a:prstGeom>
        <a:solidFill>
          <a:schemeClr val="accent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טבלאות של גושים מוסדרים</a:t>
          </a:r>
          <a:endParaRPr lang="he-IL" sz="2200" kern="1200" dirty="0"/>
        </a:p>
      </dsp:txBody>
      <dsp:txXfrm>
        <a:off x="6749985" y="949076"/>
        <a:ext cx="2003222" cy="1072108"/>
      </dsp:txXfrm>
    </dsp:sp>
    <dsp:sp modelId="{E05812DD-5601-42C5-957E-AA87EB8DA79F}">
      <dsp:nvSpPr>
        <dsp:cNvPr id="0" name=""/>
        <dsp:cNvSpPr/>
      </dsp:nvSpPr>
      <dsp:spPr>
        <a:xfrm>
          <a:off x="4461959" y="891078"/>
          <a:ext cx="2119218" cy="1188104"/>
        </a:xfrm>
        <a:prstGeom prst="roundRect">
          <a:avLst/>
        </a:prstGeom>
        <a:solidFill>
          <a:schemeClr val="accent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של גושים מוסדרים</a:t>
          </a:r>
          <a:endParaRPr lang="he-IL" sz="2200" kern="1200" dirty="0"/>
        </a:p>
      </dsp:txBody>
      <dsp:txXfrm>
        <a:off x="4519957" y="949076"/>
        <a:ext cx="2003222" cy="1072108"/>
      </dsp:txXfrm>
    </dsp:sp>
    <dsp:sp modelId="{53B10913-7091-47F0-B91C-45B14227BD81}">
      <dsp:nvSpPr>
        <dsp:cNvPr id="0" name=""/>
        <dsp:cNvSpPr/>
      </dsp:nvSpPr>
      <dsp:spPr>
        <a:xfrm>
          <a:off x="2231931" y="891078"/>
          <a:ext cx="2119218" cy="1188104"/>
        </a:xfrm>
        <a:prstGeom prst="roundRect">
          <a:avLst/>
        </a:prstGeom>
        <a:solidFill>
          <a:schemeClr val="accent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מרחבי וטבלאי</a:t>
          </a:r>
          <a:endParaRPr lang="he-IL" sz="2200" kern="1200" dirty="0"/>
        </a:p>
      </dsp:txBody>
      <dsp:txXfrm>
        <a:off x="2289929" y="949076"/>
        <a:ext cx="2003222" cy="1072108"/>
      </dsp:txXfrm>
    </dsp:sp>
    <dsp:sp modelId="{A712EF95-1D70-45D0-B0B7-8FB9BB4EEF86}">
      <dsp:nvSpPr>
        <dsp:cNvPr id="0" name=""/>
        <dsp:cNvSpPr/>
      </dsp:nvSpPr>
      <dsp:spPr>
        <a:xfrm>
          <a:off x="1904" y="891078"/>
          <a:ext cx="2119218" cy="1188104"/>
        </a:xfrm>
        <a:prstGeom prst="roundRect">
          <a:avLst/>
        </a:prstGeom>
        <a:solidFill>
          <a:schemeClr val="accent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הסבה</a:t>
          </a:r>
          <a:endParaRPr lang="he-IL" sz="2200" kern="1200" dirty="0"/>
        </a:p>
      </dsp:txBody>
      <dsp:txXfrm>
        <a:off x="59902" y="949076"/>
        <a:ext cx="2003222" cy="1072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22257" y="891078"/>
          <a:ext cx="2119218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גושים מוסדרים</a:t>
          </a:r>
          <a:endParaRPr lang="he-IL" sz="2200" kern="1200" dirty="0"/>
        </a:p>
      </dsp:txBody>
      <dsp:txXfrm>
        <a:off x="8980255" y="949076"/>
        <a:ext cx="2003222" cy="1072108"/>
      </dsp:txXfrm>
    </dsp:sp>
    <dsp:sp modelId="{1CCA5AC3-5CA0-496B-8014-0805BE6845D3}">
      <dsp:nvSpPr>
        <dsp:cNvPr id="0" name=""/>
        <dsp:cNvSpPr/>
      </dsp:nvSpPr>
      <dsp:spPr>
        <a:xfrm>
          <a:off x="6691987" y="891078"/>
          <a:ext cx="2119218" cy="1188104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טבלאות של גושים מוסדרים</a:t>
          </a:r>
          <a:endParaRPr lang="he-IL" sz="2200" kern="1200" dirty="0"/>
        </a:p>
      </dsp:txBody>
      <dsp:txXfrm>
        <a:off x="6749985" y="949076"/>
        <a:ext cx="2003222" cy="1072108"/>
      </dsp:txXfrm>
    </dsp:sp>
    <dsp:sp modelId="{E05812DD-5601-42C5-957E-AA87EB8DA79F}">
      <dsp:nvSpPr>
        <dsp:cNvPr id="0" name=""/>
        <dsp:cNvSpPr/>
      </dsp:nvSpPr>
      <dsp:spPr>
        <a:xfrm>
          <a:off x="4462202" y="891078"/>
          <a:ext cx="2119218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של גושים מוסדרים</a:t>
          </a:r>
          <a:endParaRPr lang="he-IL" sz="2200" kern="1200" dirty="0"/>
        </a:p>
      </dsp:txBody>
      <dsp:txXfrm>
        <a:off x="4520200" y="949076"/>
        <a:ext cx="2003222" cy="1072108"/>
      </dsp:txXfrm>
    </dsp:sp>
    <dsp:sp modelId="{53B10913-7091-47F0-B91C-45B14227BD81}">
      <dsp:nvSpPr>
        <dsp:cNvPr id="0" name=""/>
        <dsp:cNvSpPr/>
      </dsp:nvSpPr>
      <dsp:spPr>
        <a:xfrm>
          <a:off x="2232174" y="891078"/>
          <a:ext cx="2119218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מרחבי וטבלאי</a:t>
          </a:r>
          <a:endParaRPr lang="he-IL" sz="2200" kern="1200" dirty="0"/>
        </a:p>
      </dsp:txBody>
      <dsp:txXfrm>
        <a:off x="2290172" y="949076"/>
        <a:ext cx="2003222" cy="1072108"/>
      </dsp:txXfrm>
    </dsp:sp>
    <dsp:sp modelId="{A712EF95-1D70-45D0-B0B7-8FB9BB4EEF86}">
      <dsp:nvSpPr>
        <dsp:cNvPr id="0" name=""/>
        <dsp:cNvSpPr/>
      </dsp:nvSpPr>
      <dsp:spPr>
        <a:xfrm>
          <a:off x="1904" y="891078"/>
          <a:ext cx="2119218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הסבה</a:t>
          </a:r>
          <a:endParaRPr lang="he-IL" sz="2200" kern="1200" dirty="0"/>
        </a:p>
      </dsp:txBody>
      <dsp:txXfrm>
        <a:off x="59902" y="949076"/>
        <a:ext cx="2003222" cy="1072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22015" y="891078"/>
          <a:ext cx="2119218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גושים מוסדרים</a:t>
          </a:r>
          <a:endParaRPr lang="he-IL" sz="2200" kern="1200" dirty="0"/>
        </a:p>
      </dsp:txBody>
      <dsp:txXfrm>
        <a:off x="8980013" y="949076"/>
        <a:ext cx="2003222" cy="1072108"/>
      </dsp:txXfrm>
    </dsp:sp>
    <dsp:sp modelId="{1CCA5AC3-5CA0-496B-8014-0805BE6845D3}">
      <dsp:nvSpPr>
        <dsp:cNvPr id="0" name=""/>
        <dsp:cNvSpPr/>
      </dsp:nvSpPr>
      <dsp:spPr>
        <a:xfrm>
          <a:off x="6691987" y="891078"/>
          <a:ext cx="2119218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טבלאות של גושים מוסדרים</a:t>
          </a:r>
          <a:endParaRPr lang="he-IL" sz="2200" kern="1200" dirty="0"/>
        </a:p>
      </dsp:txBody>
      <dsp:txXfrm>
        <a:off x="6749985" y="949076"/>
        <a:ext cx="2003222" cy="1072108"/>
      </dsp:txXfrm>
    </dsp:sp>
    <dsp:sp modelId="{E05812DD-5601-42C5-957E-AA87EB8DA79F}">
      <dsp:nvSpPr>
        <dsp:cNvPr id="0" name=""/>
        <dsp:cNvSpPr/>
      </dsp:nvSpPr>
      <dsp:spPr>
        <a:xfrm>
          <a:off x="4461959" y="891078"/>
          <a:ext cx="2119218" cy="1188104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של גושים מוסדרים</a:t>
          </a:r>
          <a:endParaRPr lang="he-IL" sz="2200" kern="1200" dirty="0"/>
        </a:p>
      </dsp:txBody>
      <dsp:txXfrm>
        <a:off x="4519957" y="949076"/>
        <a:ext cx="2003222" cy="1072108"/>
      </dsp:txXfrm>
    </dsp:sp>
    <dsp:sp modelId="{53B10913-7091-47F0-B91C-45B14227BD81}">
      <dsp:nvSpPr>
        <dsp:cNvPr id="0" name=""/>
        <dsp:cNvSpPr/>
      </dsp:nvSpPr>
      <dsp:spPr>
        <a:xfrm>
          <a:off x="2231931" y="891078"/>
          <a:ext cx="2119218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מרחבי וטבלאי</a:t>
          </a:r>
          <a:endParaRPr lang="he-IL" sz="2200" kern="1200" dirty="0"/>
        </a:p>
      </dsp:txBody>
      <dsp:txXfrm>
        <a:off x="2289929" y="949076"/>
        <a:ext cx="2003222" cy="1072108"/>
      </dsp:txXfrm>
    </dsp:sp>
    <dsp:sp modelId="{A712EF95-1D70-45D0-B0B7-8FB9BB4EEF86}">
      <dsp:nvSpPr>
        <dsp:cNvPr id="0" name=""/>
        <dsp:cNvSpPr/>
      </dsp:nvSpPr>
      <dsp:spPr>
        <a:xfrm>
          <a:off x="1904" y="891078"/>
          <a:ext cx="2119218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הסבה</a:t>
          </a:r>
          <a:endParaRPr lang="he-IL" sz="2200" kern="1200" dirty="0"/>
        </a:p>
      </dsp:txBody>
      <dsp:txXfrm>
        <a:off x="59902" y="949076"/>
        <a:ext cx="2003222" cy="10721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22015" y="891078"/>
          <a:ext cx="2119218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גושים מוסדרים</a:t>
          </a:r>
          <a:endParaRPr lang="he-IL" sz="2200" kern="1200" dirty="0"/>
        </a:p>
      </dsp:txBody>
      <dsp:txXfrm>
        <a:off x="8980013" y="949076"/>
        <a:ext cx="2003222" cy="1072108"/>
      </dsp:txXfrm>
    </dsp:sp>
    <dsp:sp modelId="{1CCA5AC3-5CA0-496B-8014-0805BE6845D3}">
      <dsp:nvSpPr>
        <dsp:cNvPr id="0" name=""/>
        <dsp:cNvSpPr/>
      </dsp:nvSpPr>
      <dsp:spPr>
        <a:xfrm>
          <a:off x="6691987" y="891078"/>
          <a:ext cx="2119218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טבלאות של גושים מוסדרים</a:t>
          </a:r>
          <a:endParaRPr lang="he-IL" sz="2200" kern="1200" dirty="0"/>
        </a:p>
      </dsp:txBody>
      <dsp:txXfrm>
        <a:off x="6749985" y="949076"/>
        <a:ext cx="2003222" cy="1072108"/>
      </dsp:txXfrm>
    </dsp:sp>
    <dsp:sp modelId="{E05812DD-5601-42C5-957E-AA87EB8DA79F}">
      <dsp:nvSpPr>
        <dsp:cNvPr id="0" name=""/>
        <dsp:cNvSpPr/>
      </dsp:nvSpPr>
      <dsp:spPr>
        <a:xfrm>
          <a:off x="4461959" y="891078"/>
          <a:ext cx="2119218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של גושים מוסדרים</a:t>
          </a:r>
          <a:endParaRPr lang="he-IL" sz="2200" kern="1200" dirty="0"/>
        </a:p>
      </dsp:txBody>
      <dsp:txXfrm>
        <a:off x="4519957" y="949076"/>
        <a:ext cx="2003222" cy="1072108"/>
      </dsp:txXfrm>
    </dsp:sp>
    <dsp:sp modelId="{53B10913-7091-47F0-B91C-45B14227BD81}">
      <dsp:nvSpPr>
        <dsp:cNvPr id="0" name=""/>
        <dsp:cNvSpPr/>
      </dsp:nvSpPr>
      <dsp:spPr>
        <a:xfrm>
          <a:off x="2231931" y="891078"/>
          <a:ext cx="2119218" cy="1188104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מרחבי וטבלאי</a:t>
          </a:r>
          <a:endParaRPr lang="he-IL" sz="2200" kern="1200" dirty="0"/>
        </a:p>
      </dsp:txBody>
      <dsp:txXfrm>
        <a:off x="2289929" y="949076"/>
        <a:ext cx="2003222" cy="1072108"/>
      </dsp:txXfrm>
    </dsp:sp>
    <dsp:sp modelId="{A712EF95-1D70-45D0-B0B7-8FB9BB4EEF86}">
      <dsp:nvSpPr>
        <dsp:cNvPr id="0" name=""/>
        <dsp:cNvSpPr/>
      </dsp:nvSpPr>
      <dsp:spPr>
        <a:xfrm>
          <a:off x="1904" y="891078"/>
          <a:ext cx="2119218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הסבה</a:t>
          </a:r>
          <a:endParaRPr lang="he-IL" sz="2200" kern="1200" dirty="0"/>
        </a:p>
      </dsp:txBody>
      <dsp:txXfrm>
        <a:off x="59902" y="949076"/>
        <a:ext cx="2003222" cy="10721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2" y="0"/>
          <a:ext cx="11043132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22015" y="891078"/>
          <a:ext cx="2119218" cy="1188104"/>
        </a:xfrm>
        <a:prstGeom prst="roundRect">
          <a:avLst/>
        </a:prstGeom>
        <a:solidFill>
          <a:schemeClr val="bg1"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גושים מוסדרים</a:t>
          </a:r>
          <a:endParaRPr lang="he-IL" sz="2200" kern="1200" dirty="0"/>
        </a:p>
      </dsp:txBody>
      <dsp:txXfrm>
        <a:off x="8980013" y="949076"/>
        <a:ext cx="2003222" cy="1072108"/>
      </dsp:txXfrm>
    </dsp:sp>
    <dsp:sp modelId="{1CCA5AC3-5CA0-496B-8014-0805BE6845D3}">
      <dsp:nvSpPr>
        <dsp:cNvPr id="0" name=""/>
        <dsp:cNvSpPr/>
      </dsp:nvSpPr>
      <dsp:spPr>
        <a:xfrm>
          <a:off x="6691987" y="891078"/>
          <a:ext cx="2119218" cy="1188104"/>
        </a:xfrm>
        <a:prstGeom prst="roundRect">
          <a:avLst/>
        </a:prstGeom>
        <a:solidFill>
          <a:schemeClr val="bg1"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טבלאות של גושים מוסדרים</a:t>
          </a:r>
          <a:endParaRPr lang="he-IL" sz="2200" kern="1200" dirty="0"/>
        </a:p>
      </dsp:txBody>
      <dsp:txXfrm>
        <a:off x="6749985" y="949076"/>
        <a:ext cx="2003222" cy="1072108"/>
      </dsp:txXfrm>
    </dsp:sp>
    <dsp:sp modelId="{E05812DD-5601-42C5-957E-AA87EB8DA79F}">
      <dsp:nvSpPr>
        <dsp:cNvPr id="0" name=""/>
        <dsp:cNvSpPr/>
      </dsp:nvSpPr>
      <dsp:spPr>
        <a:xfrm>
          <a:off x="4461959" y="891078"/>
          <a:ext cx="2119218" cy="1188104"/>
        </a:xfrm>
        <a:prstGeom prst="roundRect">
          <a:avLst/>
        </a:prstGeom>
        <a:solidFill>
          <a:schemeClr val="bg1"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של גושים מוסדרים</a:t>
          </a:r>
          <a:endParaRPr lang="he-IL" sz="2200" kern="1200" dirty="0"/>
        </a:p>
      </dsp:txBody>
      <dsp:txXfrm>
        <a:off x="4519957" y="949076"/>
        <a:ext cx="2003222" cy="1072108"/>
      </dsp:txXfrm>
    </dsp:sp>
    <dsp:sp modelId="{53B10913-7091-47F0-B91C-45B14227BD81}">
      <dsp:nvSpPr>
        <dsp:cNvPr id="0" name=""/>
        <dsp:cNvSpPr/>
      </dsp:nvSpPr>
      <dsp:spPr>
        <a:xfrm>
          <a:off x="2231931" y="891078"/>
          <a:ext cx="2119218" cy="1188104"/>
        </a:xfrm>
        <a:prstGeom prst="roundRect">
          <a:avLst/>
        </a:prstGeom>
        <a:solidFill>
          <a:schemeClr val="bg1"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מרחבי וטבלאי</a:t>
          </a:r>
          <a:endParaRPr lang="he-IL" sz="2200" kern="1200" dirty="0"/>
        </a:p>
      </dsp:txBody>
      <dsp:txXfrm>
        <a:off x="2289929" y="949076"/>
        <a:ext cx="2003222" cy="1072108"/>
      </dsp:txXfrm>
    </dsp:sp>
    <dsp:sp modelId="{A712EF95-1D70-45D0-B0B7-8FB9BB4EEF86}">
      <dsp:nvSpPr>
        <dsp:cNvPr id="0" name=""/>
        <dsp:cNvSpPr/>
      </dsp:nvSpPr>
      <dsp:spPr>
        <a:xfrm>
          <a:off x="1904" y="891078"/>
          <a:ext cx="2119218" cy="11881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הסבה</a:t>
          </a:r>
          <a:endParaRPr lang="he-IL" sz="2200" kern="1200" dirty="0"/>
        </a:p>
      </dsp:txBody>
      <dsp:txXfrm>
        <a:off x="59902" y="949076"/>
        <a:ext cx="2003222" cy="10721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16471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גושים לא מוסדרים</a:t>
          </a:r>
          <a:endParaRPr lang="he-IL" sz="2200" kern="1200" dirty="0"/>
        </a:p>
      </dsp:txBody>
      <dsp:txXfrm>
        <a:off x="8974469" y="949076"/>
        <a:ext cx="2005817" cy="1072108"/>
      </dsp:txXfrm>
    </dsp:sp>
    <dsp:sp modelId="{1CCA5AC3-5CA0-496B-8014-0805BE6845D3}">
      <dsp:nvSpPr>
        <dsp:cNvPr id="0" name=""/>
        <dsp:cNvSpPr/>
      </dsp:nvSpPr>
      <dsp:spPr>
        <a:xfrm>
          <a:off x="6688566" y="891078"/>
          <a:ext cx="2121813" cy="1188104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טבלאות של לא גושים מוסדרים</a:t>
          </a:r>
          <a:endParaRPr lang="he-IL" sz="2200" kern="1200" dirty="0"/>
        </a:p>
      </dsp:txBody>
      <dsp:txXfrm>
        <a:off x="6746564" y="949076"/>
        <a:ext cx="2005817" cy="1072108"/>
      </dsp:txXfrm>
    </dsp:sp>
    <dsp:sp modelId="{E05812DD-5601-42C5-957E-AA87EB8DA79F}">
      <dsp:nvSpPr>
        <dsp:cNvPr id="0" name=""/>
        <dsp:cNvSpPr/>
      </dsp:nvSpPr>
      <dsp:spPr>
        <a:xfrm>
          <a:off x="4460662" y="891078"/>
          <a:ext cx="2121813" cy="1188104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של גושים לא מוסדרים</a:t>
          </a:r>
          <a:endParaRPr lang="he-IL" sz="2200" kern="1200" dirty="0"/>
        </a:p>
      </dsp:txBody>
      <dsp:txXfrm>
        <a:off x="4518660" y="949076"/>
        <a:ext cx="2005817" cy="1072108"/>
      </dsp:txXfrm>
    </dsp:sp>
    <dsp:sp modelId="{53B10913-7091-47F0-B91C-45B14227BD81}">
      <dsp:nvSpPr>
        <dsp:cNvPr id="0" name=""/>
        <dsp:cNvSpPr/>
      </dsp:nvSpPr>
      <dsp:spPr>
        <a:xfrm>
          <a:off x="2232757" y="891078"/>
          <a:ext cx="2121813" cy="1188104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מרחבי וטבלאי</a:t>
          </a:r>
          <a:endParaRPr lang="he-IL" sz="2200" kern="1200" dirty="0"/>
        </a:p>
      </dsp:txBody>
      <dsp:txXfrm>
        <a:off x="2290755" y="949076"/>
        <a:ext cx="2005817" cy="1072108"/>
      </dsp:txXfrm>
    </dsp:sp>
    <dsp:sp modelId="{A712EF95-1D70-45D0-B0B7-8FB9BB4EEF86}">
      <dsp:nvSpPr>
        <dsp:cNvPr id="0" name=""/>
        <dsp:cNvSpPr/>
      </dsp:nvSpPr>
      <dsp:spPr>
        <a:xfrm>
          <a:off x="4852" y="891078"/>
          <a:ext cx="2121813" cy="11881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הסבה</a:t>
          </a:r>
          <a:endParaRPr lang="he-IL" sz="2200" kern="1200" dirty="0"/>
        </a:p>
      </dsp:txBody>
      <dsp:txXfrm>
        <a:off x="62850" y="949076"/>
        <a:ext cx="2005817" cy="10721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16471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גושים לא מוסדרים</a:t>
          </a:r>
          <a:endParaRPr lang="he-IL" sz="2200" kern="1200" dirty="0"/>
        </a:p>
      </dsp:txBody>
      <dsp:txXfrm>
        <a:off x="8974469" y="949076"/>
        <a:ext cx="2005817" cy="1072108"/>
      </dsp:txXfrm>
    </dsp:sp>
    <dsp:sp modelId="{1CCA5AC3-5CA0-496B-8014-0805BE6845D3}">
      <dsp:nvSpPr>
        <dsp:cNvPr id="0" name=""/>
        <dsp:cNvSpPr/>
      </dsp:nvSpPr>
      <dsp:spPr>
        <a:xfrm>
          <a:off x="6685388" y="891078"/>
          <a:ext cx="2121813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טבלאות של לא גושים מוסדרים</a:t>
          </a:r>
          <a:endParaRPr lang="he-IL" sz="2200" kern="1200" dirty="0"/>
        </a:p>
      </dsp:txBody>
      <dsp:txXfrm>
        <a:off x="6743386" y="949076"/>
        <a:ext cx="2005817" cy="1072108"/>
      </dsp:txXfrm>
    </dsp:sp>
    <dsp:sp modelId="{E05812DD-5601-42C5-957E-AA87EB8DA79F}">
      <dsp:nvSpPr>
        <dsp:cNvPr id="0" name=""/>
        <dsp:cNvSpPr/>
      </dsp:nvSpPr>
      <dsp:spPr>
        <a:xfrm>
          <a:off x="4457483" y="891078"/>
          <a:ext cx="2121813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של גושים לא מוסדרים</a:t>
          </a:r>
          <a:endParaRPr lang="he-IL" sz="2200" kern="1200" dirty="0"/>
        </a:p>
      </dsp:txBody>
      <dsp:txXfrm>
        <a:off x="4515481" y="949076"/>
        <a:ext cx="2005817" cy="1072108"/>
      </dsp:txXfrm>
    </dsp:sp>
    <dsp:sp modelId="{53B10913-7091-47F0-B91C-45B14227BD81}">
      <dsp:nvSpPr>
        <dsp:cNvPr id="0" name=""/>
        <dsp:cNvSpPr/>
      </dsp:nvSpPr>
      <dsp:spPr>
        <a:xfrm>
          <a:off x="2229579" y="891078"/>
          <a:ext cx="2121813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מרחבי וטבלאי</a:t>
          </a:r>
          <a:endParaRPr lang="he-IL" sz="2200" kern="1200" dirty="0"/>
        </a:p>
      </dsp:txBody>
      <dsp:txXfrm>
        <a:off x="2287577" y="949076"/>
        <a:ext cx="2005817" cy="1072108"/>
      </dsp:txXfrm>
    </dsp:sp>
    <dsp:sp modelId="{A712EF95-1D70-45D0-B0B7-8FB9BB4EEF86}">
      <dsp:nvSpPr>
        <dsp:cNvPr id="0" name=""/>
        <dsp:cNvSpPr/>
      </dsp:nvSpPr>
      <dsp:spPr>
        <a:xfrm>
          <a:off x="4852" y="891078"/>
          <a:ext cx="2121813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הסבה</a:t>
          </a:r>
          <a:endParaRPr lang="he-IL" sz="2200" kern="1200" dirty="0"/>
        </a:p>
      </dsp:txBody>
      <dsp:txXfrm>
        <a:off x="62850" y="949076"/>
        <a:ext cx="2005817" cy="10721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16471" y="891078"/>
          <a:ext cx="2121813" cy="1188104"/>
        </a:xfrm>
        <a:prstGeom prst="round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גושים לא מוסדרים</a:t>
          </a:r>
          <a:endParaRPr lang="he-IL" sz="2200" kern="1200" dirty="0"/>
        </a:p>
      </dsp:txBody>
      <dsp:txXfrm>
        <a:off x="8974469" y="949076"/>
        <a:ext cx="2005817" cy="1072108"/>
      </dsp:txXfrm>
    </dsp:sp>
    <dsp:sp modelId="{1CCA5AC3-5CA0-496B-8014-0805BE6845D3}">
      <dsp:nvSpPr>
        <dsp:cNvPr id="0" name=""/>
        <dsp:cNvSpPr/>
      </dsp:nvSpPr>
      <dsp:spPr>
        <a:xfrm>
          <a:off x="6688566" y="891078"/>
          <a:ext cx="2121813" cy="1188104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טבלאות של לא גושים מוסדרים</a:t>
          </a:r>
          <a:endParaRPr lang="he-IL" sz="2200" kern="1200" dirty="0"/>
        </a:p>
      </dsp:txBody>
      <dsp:txXfrm>
        <a:off x="6746564" y="949076"/>
        <a:ext cx="2005817" cy="1072108"/>
      </dsp:txXfrm>
    </dsp:sp>
    <dsp:sp modelId="{E05812DD-5601-42C5-957E-AA87EB8DA79F}">
      <dsp:nvSpPr>
        <dsp:cNvPr id="0" name=""/>
        <dsp:cNvSpPr/>
      </dsp:nvSpPr>
      <dsp:spPr>
        <a:xfrm>
          <a:off x="4460662" y="891078"/>
          <a:ext cx="2121813" cy="1188104"/>
        </a:xfrm>
        <a:prstGeom prst="round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של גושים לא מוסדרים</a:t>
          </a:r>
          <a:endParaRPr lang="he-IL" sz="2200" kern="1200" dirty="0"/>
        </a:p>
      </dsp:txBody>
      <dsp:txXfrm>
        <a:off x="4518660" y="949076"/>
        <a:ext cx="2005817" cy="1072108"/>
      </dsp:txXfrm>
    </dsp:sp>
    <dsp:sp modelId="{53B10913-7091-47F0-B91C-45B14227BD81}">
      <dsp:nvSpPr>
        <dsp:cNvPr id="0" name=""/>
        <dsp:cNvSpPr/>
      </dsp:nvSpPr>
      <dsp:spPr>
        <a:xfrm>
          <a:off x="2232757" y="891078"/>
          <a:ext cx="2121813" cy="1188104"/>
        </a:xfrm>
        <a:prstGeom prst="round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מרחבי וטבלאי</a:t>
          </a:r>
          <a:endParaRPr lang="he-IL" sz="2200" kern="1200" dirty="0"/>
        </a:p>
      </dsp:txBody>
      <dsp:txXfrm>
        <a:off x="2290755" y="949076"/>
        <a:ext cx="2005817" cy="1072108"/>
      </dsp:txXfrm>
    </dsp:sp>
    <dsp:sp modelId="{A712EF95-1D70-45D0-B0B7-8FB9BB4EEF86}">
      <dsp:nvSpPr>
        <dsp:cNvPr id="0" name=""/>
        <dsp:cNvSpPr/>
      </dsp:nvSpPr>
      <dsp:spPr>
        <a:xfrm>
          <a:off x="4852" y="891078"/>
          <a:ext cx="2121813" cy="1188104"/>
        </a:xfrm>
        <a:prstGeom prst="round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הסבה</a:t>
          </a:r>
          <a:endParaRPr lang="he-IL" sz="2200" kern="1200" dirty="0"/>
        </a:p>
      </dsp:txBody>
      <dsp:txXfrm>
        <a:off x="62850" y="949076"/>
        <a:ext cx="2005817" cy="1072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63791"/>
            <a:ext cx="9529167" cy="916276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גושים מוסדרים ולא מוסדרים – סכמה חדשה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3689094774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C000"/>
                </a:solidFill>
              </a:rPr>
              <a:t>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86F011"/>
                </a:solidFill>
              </a:rPr>
              <a:t>2</a:t>
            </a:r>
            <a:endParaRPr lang="en-US" b="1" dirty="0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23E148"/>
                </a:solidFill>
              </a:rPr>
              <a:t>3</a:t>
            </a:r>
            <a:endParaRPr lang="en-US" b="1" dirty="0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33D2C5"/>
                </a:solidFill>
              </a:rPr>
              <a:t>4</a:t>
            </a:r>
            <a:endParaRPr lang="en-US" b="1" dirty="0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4472C4"/>
                </a:solidFill>
              </a:rPr>
              <a:t>5</a:t>
            </a:r>
            <a:endParaRPr lang="en-US" b="1" dirty="0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תאור התהליך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3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2307565731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C000"/>
                </a:solidFill>
              </a:rPr>
              <a:t>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86F011"/>
                </a:solidFill>
              </a:rPr>
              <a:t>2</a:t>
            </a:r>
            <a:endParaRPr lang="en-US" b="1" dirty="0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23E148"/>
                </a:solidFill>
              </a:rPr>
              <a:t>3</a:t>
            </a:r>
            <a:endParaRPr lang="en-US" b="1" dirty="0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33D2C5"/>
                </a:solidFill>
              </a:rPr>
              <a:t>4</a:t>
            </a:r>
            <a:endParaRPr lang="en-US" b="1" dirty="0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4472C4"/>
                </a:solidFill>
              </a:rPr>
              <a:t>5</a:t>
            </a:r>
            <a:endParaRPr lang="en-US" b="1" dirty="0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– סינון טבלאי של גושים מוסדרים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4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2920" y="1126521"/>
            <a:ext cx="21532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LID8192" dirty="0" smtClean="0"/>
              <a:t>elect from </a:t>
            </a:r>
            <a:r>
              <a:rPr lang="LID8192" b="1" dirty="0" smtClean="0"/>
              <a:t>sub_gush</a:t>
            </a:r>
            <a:r>
              <a:rPr lang="LID8192" dirty="0" smtClean="0"/>
              <a:t> where status in (1,</a:t>
            </a:r>
            <a:r>
              <a:rPr lang="he-IL" dirty="0" smtClean="0"/>
              <a:t>3</a:t>
            </a:r>
            <a:r>
              <a:rPr lang="LID8192" dirty="0" smtClean="0"/>
              <a:t>, </a:t>
            </a:r>
            <a:r>
              <a:rPr lang="LID8192" dirty="0"/>
              <a:t>6,</a:t>
            </a:r>
            <a:r>
              <a:rPr lang="LID8192" dirty="0" smtClean="0"/>
              <a:t>16)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7661857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ID8192" b="1" dirty="0" smtClean="0"/>
              <a:t>sub_gush_reg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ID8192" b="1" dirty="0"/>
              <a:t>sub_gush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>
            <a:off x="4569362" y="1588186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stCxn id="2" idx="3"/>
            <a:endCxn id="3" idx="1"/>
          </p:cNvCxnSpPr>
          <p:nvPr/>
        </p:nvCxnSpPr>
        <p:spPr>
          <a:xfrm>
            <a:off x="7126147" y="1588186"/>
            <a:ext cx="53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8192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63773" y="1832950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8192" dirty="0" smtClean="0"/>
              <a:t>output</a:t>
            </a:r>
            <a:endParaRPr lang="en-US" dirty="0"/>
          </a:p>
        </p:txBody>
      </p:sp>
      <p:pic>
        <p:nvPicPr>
          <p:cNvPr id="33" name="תמונה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848" y="2691810"/>
            <a:ext cx="5277849" cy="3575514"/>
          </a:xfrm>
          <a:prstGeom prst="rect">
            <a:avLst/>
          </a:prstGeom>
        </p:spPr>
      </p:pic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– סינון טבלאי של גושים מוסדרים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טבלה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77620"/>
              </p:ext>
            </p:extLst>
          </p:nvPr>
        </p:nvGraphicFramePr>
        <p:xfrm>
          <a:off x="1278911" y="2691810"/>
          <a:ext cx="4117723" cy="16457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30717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1393503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393503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קוד סטאטוס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חדש רשום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4,018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36125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לא רשום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1,395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539840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מוסדר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14,594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550817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ירדני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3150443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20,080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29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2631509008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C000"/>
                </a:solidFill>
              </a:rPr>
              <a:t>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86F011"/>
                </a:solidFill>
              </a:rPr>
              <a:t>2</a:t>
            </a:r>
            <a:endParaRPr lang="en-US" b="1" dirty="0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23E148"/>
                </a:solidFill>
              </a:rPr>
              <a:t>3</a:t>
            </a:r>
            <a:endParaRPr lang="en-US" b="1" dirty="0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33D2C5"/>
                </a:solidFill>
              </a:rPr>
              <a:t>4</a:t>
            </a:r>
            <a:endParaRPr lang="en-US" b="1" dirty="0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4472C4"/>
                </a:solidFill>
              </a:rPr>
              <a:t>5</a:t>
            </a:r>
            <a:endParaRPr lang="en-US" b="1" dirty="0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מיזוג טבלאות של גושים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מוסדרים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5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מעוגל 26"/>
          <p:cNvSpPr/>
          <p:nvPr/>
        </p:nvSpPr>
        <p:spPr>
          <a:xfrm>
            <a:off x="1202598" y="2042788"/>
            <a:ext cx="2126052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ID8192" b="1" dirty="0" smtClean="0"/>
              <a:t>sub_gush_reg</a:t>
            </a:r>
            <a:endParaRPr lang="en-US" dirty="0"/>
          </a:p>
        </p:txBody>
      </p:sp>
      <p:sp>
        <p:nvSpPr>
          <p:cNvPr id="28" name="מלבן מעוגל 27"/>
          <p:cNvSpPr/>
          <p:nvPr/>
        </p:nvSpPr>
        <p:spPr>
          <a:xfrm>
            <a:off x="1202598" y="3023283"/>
            <a:ext cx="2126052" cy="4895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ID8192" b="1" dirty="0" smtClean="0"/>
              <a:t>sub_gush_mmg</a:t>
            </a:r>
            <a:endParaRPr lang="en-US" dirty="0"/>
          </a:p>
        </p:txBody>
      </p:sp>
      <p:sp>
        <p:nvSpPr>
          <p:cNvPr id="4" name="מלבן מעוגל 3"/>
          <p:cNvSpPr/>
          <p:nvPr/>
        </p:nvSpPr>
        <p:spPr>
          <a:xfrm>
            <a:off x="3742480" y="2420394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LID8192" dirty="0" smtClean="0"/>
              <a:t>oin by field "sub_gush_id"</a:t>
            </a:r>
            <a:endParaRPr lang="en-US" dirty="0"/>
          </a:p>
        </p:txBody>
      </p:sp>
      <p:sp>
        <p:nvSpPr>
          <p:cNvPr id="29" name="מלבן מעוגל 28"/>
          <p:cNvSpPr/>
          <p:nvPr/>
        </p:nvSpPr>
        <p:spPr>
          <a:xfrm>
            <a:off x="6428456" y="2465078"/>
            <a:ext cx="4758533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ID8192" b="1" dirty="0" smtClean="0"/>
              <a:t>sub_gush_reg_join_sub_gush_mmg</a:t>
            </a:r>
            <a:endParaRPr lang="en-US" dirty="0"/>
          </a:p>
        </p:txBody>
      </p:sp>
      <p:cxnSp>
        <p:nvCxnSpPr>
          <p:cNvPr id="11" name="מחבר מרפקי 10"/>
          <p:cNvCxnSpPr>
            <a:stCxn id="27" idx="3"/>
            <a:endCxn id="4" idx="0"/>
          </p:cNvCxnSpPr>
          <p:nvPr/>
        </p:nvCxnSpPr>
        <p:spPr>
          <a:xfrm>
            <a:off x="3328650" y="2287552"/>
            <a:ext cx="1332848" cy="132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מרפקי 14"/>
          <p:cNvCxnSpPr>
            <a:stCxn id="28" idx="3"/>
            <a:endCxn id="4" idx="1"/>
          </p:cNvCxnSpPr>
          <p:nvPr/>
        </p:nvCxnSpPr>
        <p:spPr>
          <a:xfrm flipV="1">
            <a:off x="3328650" y="2844221"/>
            <a:ext cx="413830" cy="42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6292" y="1688457"/>
            <a:ext cx="133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he-IL" dirty="0" smtClean="0"/>
              <a:t>פלט שלב 1</a:t>
            </a:r>
            <a:endParaRPr lang="en-US" dirty="0"/>
          </a:p>
        </p:txBody>
      </p:sp>
      <p:sp>
        <p:nvSpPr>
          <p:cNvPr id="17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מיזוג טבלאות של גושים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מוסדרים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מחבר חץ ישר 7"/>
          <p:cNvCxnSpPr>
            <a:stCxn id="4" idx="3"/>
            <a:endCxn id="29" idx="1"/>
          </p:cNvCxnSpPr>
          <p:nvPr/>
        </p:nvCxnSpPr>
        <p:spPr>
          <a:xfrm flipV="1">
            <a:off x="5580516" y="2844220"/>
            <a:ext cx="847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8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46" y="1115905"/>
            <a:ext cx="7241159" cy="5212177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מיזוג טבלאות של גושים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מוסדרים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89784"/>
              </p:ext>
            </p:extLst>
          </p:nvPr>
        </p:nvGraphicFramePr>
        <p:xfrm>
          <a:off x="397575" y="1115905"/>
          <a:ext cx="4117723" cy="16457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30717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1393503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393503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קוד סטאטוס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חדש רשום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4,018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36125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לא רשום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1,395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539840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מוסדר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14,594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550817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ירדני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3150443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20,080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94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144735338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C000"/>
                </a:solidFill>
              </a:rPr>
              <a:t>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86F011"/>
                </a:solidFill>
              </a:rPr>
              <a:t>2</a:t>
            </a:r>
            <a:endParaRPr lang="en-US" b="1" dirty="0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23E148"/>
                </a:solidFill>
              </a:rPr>
              <a:t>3</a:t>
            </a:r>
            <a:endParaRPr lang="en-US" b="1" dirty="0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33D2C5"/>
                </a:solidFill>
              </a:rPr>
              <a:t>4</a:t>
            </a:r>
            <a:endParaRPr lang="en-US" b="1" dirty="0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4472C4"/>
                </a:solidFill>
              </a:rPr>
              <a:t>5</a:t>
            </a:r>
            <a:endParaRPr lang="en-US" b="1" dirty="0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3 - סינון של גושים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מוסדרים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משכבת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cadsde.sub_gush_all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9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13796" y="919771"/>
            <a:ext cx="21532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LID8192" dirty="0" smtClean="0"/>
              <a:t>elect from </a:t>
            </a:r>
            <a:r>
              <a:rPr lang="LID8192" b="1" dirty="0" smtClean="0"/>
              <a:t>sub_gush</a:t>
            </a:r>
            <a:r>
              <a:rPr lang="LID8192" dirty="0" smtClean="0"/>
              <a:t> where status in (1,</a:t>
            </a:r>
            <a:r>
              <a:rPr lang="he-IL" dirty="0" smtClean="0"/>
              <a:t>3</a:t>
            </a:r>
            <a:r>
              <a:rPr lang="LID8192" dirty="0" smtClean="0"/>
              <a:t>, </a:t>
            </a:r>
            <a:r>
              <a:rPr lang="LID8192" dirty="0"/>
              <a:t>6,</a:t>
            </a:r>
            <a:r>
              <a:rPr lang="LID8192" dirty="0" smtClean="0"/>
              <a:t>16)</a:t>
            </a:r>
            <a:endParaRPr lang="en-US" dirty="0"/>
          </a:p>
        </p:txBody>
      </p:sp>
      <p:sp>
        <p:nvSpPr>
          <p:cNvPr id="14" name="מלבן מעוגל 13"/>
          <p:cNvSpPr/>
          <p:nvPr/>
        </p:nvSpPr>
        <p:spPr>
          <a:xfrm>
            <a:off x="7702733" y="1136672"/>
            <a:ext cx="347521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LID8192" b="1" dirty="0" smtClean="0"/>
              <a:t>adsde.sub_gush_all</a:t>
            </a:r>
            <a:r>
              <a:rPr lang="en-US" b="1" dirty="0" smtClean="0"/>
              <a:t>_</a:t>
            </a:r>
            <a:r>
              <a:rPr lang="LID8192" b="1" dirty="0" smtClean="0"/>
              <a:t>reg</a:t>
            </a:r>
            <a:endParaRPr lang="en-US" dirty="0"/>
          </a:p>
        </p:txBody>
      </p:sp>
      <p:sp>
        <p:nvSpPr>
          <p:cNvPr id="16" name="מלבן מעוגל 15"/>
          <p:cNvSpPr/>
          <p:nvPr/>
        </p:nvSpPr>
        <p:spPr>
          <a:xfrm>
            <a:off x="830175" y="1136672"/>
            <a:ext cx="3780063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LID8192" b="1" dirty="0"/>
              <a:t>adsde.sub_gush_all</a:t>
            </a:r>
            <a:endParaRPr lang="en-US" dirty="0"/>
          </a:p>
        </p:txBody>
      </p:sp>
      <p:cxnSp>
        <p:nvCxnSpPr>
          <p:cNvPr id="17" name="מחבר חץ ישר 16"/>
          <p:cNvCxnSpPr>
            <a:stCxn id="16" idx="3"/>
            <a:endCxn id="13" idx="1"/>
          </p:cNvCxnSpPr>
          <p:nvPr/>
        </p:nvCxnSpPr>
        <p:spPr>
          <a:xfrm>
            <a:off x="4610238" y="1381436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>
            <a:stCxn id="13" idx="3"/>
            <a:endCxn id="14" idx="1"/>
          </p:cNvCxnSpPr>
          <p:nvPr/>
        </p:nvCxnSpPr>
        <p:spPr>
          <a:xfrm>
            <a:off x="7167023" y="1381436"/>
            <a:ext cx="53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3994" y="163238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8192" dirty="0" smtClean="0"/>
              <a:t>input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04649" y="1626200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8192" dirty="0" smtClean="0"/>
              <a:t>output</a:t>
            </a:r>
            <a:endParaRPr lang="en-US" dirty="0"/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04" y="2242308"/>
            <a:ext cx="6403634" cy="4338184"/>
          </a:xfrm>
          <a:prstGeom prst="rect">
            <a:avLst/>
          </a:prstGeom>
        </p:spPr>
      </p:pic>
      <p:sp>
        <p:nvSpPr>
          <p:cNvPr id="12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3 - סינון של גושים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מוסדרים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משכבת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cadsde.sub_gush_all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טבלה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38945"/>
              </p:ext>
            </p:extLst>
          </p:nvPr>
        </p:nvGraphicFramePr>
        <p:xfrm>
          <a:off x="896073" y="2242308"/>
          <a:ext cx="4117723" cy="16457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30717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1393503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393503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סטאטוס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חדש רשום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3,989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36125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לא רשום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539840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מוסדר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13,763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550817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ירדני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3150443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17,795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3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השוואת ביניים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40901"/>
              </p:ext>
            </p:extLst>
          </p:nvPr>
        </p:nvGraphicFramePr>
        <p:xfrm>
          <a:off x="3058923" y="1494666"/>
          <a:ext cx="6068291" cy="192004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169515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1224694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224694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  <a:gridCol w="1224694">
                  <a:extLst>
                    <a:ext uri="{9D8B030D-6E8A-4147-A177-3AD203B41FA5}">
                      <a16:colId xmlns:a16="http://schemas.microsoft.com/office/drawing/2014/main" val="2607110789"/>
                    </a:ext>
                  </a:extLst>
                </a:gridCol>
                <a:gridCol w="1224694">
                  <a:extLst>
                    <a:ext uri="{9D8B030D-6E8A-4147-A177-3AD203B41FA5}">
                      <a16:colId xmlns:a16="http://schemas.microsoft.com/office/drawing/2014/main" val="3773170124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9128081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קוד סטאטוס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שכבה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איחוד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TBL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הפרש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חדש רשום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3,989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4,018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36125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לא רשום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1,395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1,394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539840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מוסדר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13,763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14,594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550817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ירדני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3150443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17,795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20,080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2,285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  <p:sp>
        <p:nvSpPr>
          <p:cNvPr id="2" name="מלבן מעוגל 1"/>
          <p:cNvSpPr/>
          <p:nvPr/>
        </p:nvSpPr>
        <p:spPr>
          <a:xfrm>
            <a:off x="3058923" y="4802909"/>
            <a:ext cx="6068292" cy="1293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בטבלת הגושים קיימים 20,080 גושים מוסדרים כאשר:</a:t>
            </a:r>
          </a:p>
          <a:p>
            <a:pPr algn="ctr"/>
            <a:r>
              <a:rPr lang="he-IL" dirty="0" smtClean="0"/>
              <a:t>עבור 17,795 ישנו ייצוג גאוגרפי וטבלאי</a:t>
            </a:r>
          </a:p>
          <a:p>
            <a:pPr algn="ctr"/>
            <a:r>
              <a:rPr lang="he-IL" dirty="0" smtClean="0"/>
              <a:t>עבור 2,285 קיים ייצוג טבלאי בלבד</a:t>
            </a:r>
            <a:endParaRPr lang="en-US" dirty="0"/>
          </a:p>
        </p:txBody>
      </p:sp>
      <p:sp>
        <p:nvSpPr>
          <p:cNvPr id="4" name="חץ למטה 3"/>
          <p:cNvSpPr/>
          <p:nvPr/>
        </p:nvSpPr>
        <p:spPr>
          <a:xfrm>
            <a:off x="5850752" y="3734737"/>
            <a:ext cx="484632" cy="74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9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3857282517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C000"/>
                </a:solidFill>
              </a:rPr>
              <a:t>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86F011"/>
                </a:solidFill>
              </a:rPr>
              <a:t>2</a:t>
            </a:r>
            <a:endParaRPr lang="en-US" b="1" dirty="0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23E148"/>
                </a:solidFill>
              </a:rPr>
              <a:t>3</a:t>
            </a:r>
            <a:endParaRPr lang="en-US" b="1" dirty="0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33D2C5"/>
                </a:solidFill>
              </a:rPr>
              <a:t>4</a:t>
            </a:r>
            <a:endParaRPr lang="en-US" b="1" dirty="0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4472C4"/>
                </a:solidFill>
              </a:rPr>
              <a:t>5</a:t>
            </a:r>
            <a:endParaRPr lang="en-US" b="1" dirty="0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– מיזוג מרחבי וטבלאי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5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הגושים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(blockTbl)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44089"/>
              </p:ext>
            </p:extLst>
          </p:nvPr>
        </p:nvGraphicFramePr>
        <p:xfrm>
          <a:off x="2927926" y="1780039"/>
          <a:ext cx="6724073" cy="393165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801091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20072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309091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סוג משתנה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כינוי </a:t>
                      </a:r>
                      <a:r>
                        <a:rPr lang="en-US" sz="1600" b="1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b="1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האם קיים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LUT</a:t>
                      </a:r>
                      <a:r>
                        <a:rPr lang="he-IL" sz="1600" b="1" u="none" strike="noStrike" dirty="0" smtClean="0">
                          <a:effectLst/>
                        </a:rPr>
                        <a:t> 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מספר מזהה גוש ייחודי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blockNumber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מספר גוש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subBlockNumber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מספר תת גוש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 err="1">
                          <a:effectLst/>
                        </a:rPr>
                        <a:t>landType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סוג המקרעין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כן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 err="1">
                          <a:effectLst/>
                        </a:rPr>
                        <a:t>blockStatus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סטטוס הגוש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כן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isJordanian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bool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האם ירדני?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setteledDate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תאריך הסדר המקרקעין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updateDate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תאריך עדכון הגוש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lastRegisteredParcel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מס' חלקה אחרונה שנרשמה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last parcel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מס' חלקה אחרונה בבנק"ל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lastCourtParcel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מס' חלקה אחרונה בפסק דין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lastSetteledPArcel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מס' חלקה אחרונה בהסדר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2036" y="988291"/>
            <a:ext cx="1093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he-IL" dirty="0" smtClean="0"/>
              <a:t>הערה כללית: טבלה ושכבה זו תתעדכן אוטומטית באמצעות פעולת </a:t>
            </a:r>
            <a:r>
              <a:rPr lang="en-US" dirty="0" smtClean="0"/>
              <a:t>DISSOLVE</a:t>
            </a:r>
            <a:r>
              <a:rPr lang="he-IL" dirty="0" smtClean="0"/>
              <a:t> על שכבת החלקות. המידע ה-</a:t>
            </a:r>
            <a:r>
              <a:rPr lang="en-US" dirty="0" smtClean="0"/>
              <a:t>AN</a:t>
            </a:r>
            <a:r>
              <a:rPr lang="he-IL" dirty="0" smtClean="0"/>
              <a:t> יישמר\יתעדכן בהתאם.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306954" y="1909306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r>
              <a:rPr lang="LID8192" b="1" dirty="0" smtClean="0"/>
              <a:t>adsde.sub_gush_all_reg</a:t>
            </a:r>
            <a:endParaRPr lang="en-US" dirty="0"/>
          </a:p>
        </p:txBody>
      </p:sp>
      <p:sp>
        <p:nvSpPr>
          <p:cNvPr id="4" name="מלבן מעוגל 3"/>
          <p:cNvSpPr/>
          <p:nvPr/>
        </p:nvSpPr>
        <p:spPr>
          <a:xfrm>
            <a:off x="5057319" y="3062420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LID8192" dirty="0" smtClean="0"/>
              <a:t>oin by field "sub_gush_id"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6739373" y="1874585"/>
            <a:ext cx="4758533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ID8192" b="1" dirty="0" smtClean="0"/>
              <a:t>sub_gush_reg_join_sub_gush_mmg</a:t>
            </a:r>
            <a:endParaRPr lang="en-US" dirty="0"/>
          </a:p>
        </p:txBody>
      </p:sp>
      <p:sp>
        <p:nvSpPr>
          <p:cNvPr id="2" name="מלבן מעוגל 1"/>
          <p:cNvSpPr/>
          <p:nvPr/>
        </p:nvSpPr>
        <p:spPr>
          <a:xfrm>
            <a:off x="3742423" y="4726905"/>
            <a:ext cx="446782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cadsde.sub_gush_all_reg_Join_data_tables</a:t>
            </a: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632903" y="2061831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stCxn id="12" idx="2"/>
            <a:endCxn id="4" idx="3"/>
          </p:cNvCxnSpPr>
          <p:nvPr/>
        </p:nvCxnSpPr>
        <p:spPr>
          <a:xfrm rot="5400000">
            <a:off x="7580309" y="1947916"/>
            <a:ext cx="853378" cy="222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38650" y="1539974"/>
            <a:ext cx="133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he-IL" dirty="0" smtClean="0"/>
              <a:t>פלט שלב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99879" y="1535515"/>
            <a:ext cx="133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he-IL" dirty="0" smtClean="0"/>
              <a:t>פלט שלב 3</a:t>
            </a:r>
            <a:endParaRPr lang="en-US" dirty="0"/>
          </a:p>
        </p:txBody>
      </p:sp>
      <p:cxnSp>
        <p:nvCxnSpPr>
          <p:cNvPr id="6" name="מחבר חץ ישר 5"/>
          <p:cNvCxnSpPr>
            <a:stCxn id="4" idx="2"/>
            <a:endCxn id="2" idx="0"/>
          </p:cNvCxnSpPr>
          <p:nvPr/>
        </p:nvCxnSpPr>
        <p:spPr>
          <a:xfrm>
            <a:off x="5976337" y="3910073"/>
            <a:ext cx="0" cy="81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– מיזוג מרחבי וטבלאי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9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80" y="870369"/>
            <a:ext cx="8574178" cy="5598664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– מיזוג מרחבי וטבלאי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95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– מיזוג מרחבי וטבלאי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34895"/>
              </p:ext>
            </p:extLst>
          </p:nvPr>
        </p:nvGraphicFramePr>
        <p:xfrm>
          <a:off x="2518296" y="1622182"/>
          <a:ext cx="7149545" cy="192007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77901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1442911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442911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  <a:gridCol w="1520010">
                  <a:extLst>
                    <a:ext uri="{9D8B030D-6E8A-4147-A177-3AD203B41FA5}">
                      <a16:colId xmlns:a16="http://schemas.microsoft.com/office/drawing/2014/main" val="2607110789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3773170124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9128081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קוד סטאטוס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ייצוג</a:t>
                      </a:r>
                      <a:r>
                        <a:rPr lang="he-IL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he-IL" sz="16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ג"ג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ייצוג טבלאי</a:t>
                      </a:r>
                      <a:r>
                        <a:rPr lang="he-IL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בלבד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סה"כ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חדש רשום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3,989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4,018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36125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לא רשום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1,394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1,395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539840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מוסדר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13,763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14,594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550817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ירדני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3150443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17,795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2,285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20,080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97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2219768829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C000"/>
                </a:solidFill>
              </a:rPr>
              <a:t>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86F011"/>
                </a:solidFill>
              </a:rPr>
              <a:t>2</a:t>
            </a:r>
            <a:endParaRPr lang="en-US" b="1" dirty="0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23E148"/>
                </a:solidFill>
              </a:rPr>
              <a:t>3</a:t>
            </a:r>
            <a:endParaRPr lang="en-US" b="1" dirty="0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33D2C5"/>
                </a:solidFill>
              </a:rPr>
              <a:t>4</a:t>
            </a:r>
            <a:endParaRPr lang="en-US" b="1" dirty="0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4472C4"/>
                </a:solidFill>
              </a:rPr>
              <a:t>5</a:t>
            </a:r>
            <a:endParaRPr lang="en-US" b="1" dirty="0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5 - הסבה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41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5 - הסבה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81136"/>
              </p:ext>
            </p:extLst>
          </p:nvPr>
        </p:nvGraphicFramePr>
        <p:xfrm>
          <a:off x="465532" y="1161045"/>
          <a:ext cx="11436699" cy="423409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053029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506857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  <a:gridCol w="1620813">
                  <a:extLst>
                    <a:ext uri="{9D8B030D-6E8A-4147-A177-3AD203B41FA5}">
                      <a16:colId xmlns:a16="http://schemas.microsoft.com/office/drawing/2014/main" val="421890189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353722922"/>
                    </a:ext>
                  </a:extLst>
                </a:gridCol>
              </a:tblGrid>
              <a:tr h="302435"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סוג משתנה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כינוי </a:t>
                      </a:r>
                      <a:r>
                        <a:rPr lang="en-US" sz="1600" b="1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b="1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האם קיים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LUT</a:t>
                      </a:r>
                      <a:r>
                        <a:rPr lang="he-IL" sz="1600" b="1" u="none" strike="noStrike" dirty="0" smtClean="0">
                          <a:effectLst/>
                        </a:rPr>
                        <a:t> 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מקור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534"/>
                  </a:ext>
                </a:extLst>
              </a:tr>
              <a:tr h="302435">
                <a:tc vMerge="1"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טבלה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משתנה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מספר מזהה גוש ייחודי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sub_gush</a:t>
                      </a:r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u="none" strike="noStrike" dirty="0">
                          <a:effectLst/>
                        </a:rPr>
                        <a:t>SUB_GUSH_ID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blockNumber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מספר גוש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LID8192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sub_gush</a:t>
                      </a:r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u="none" strike="noStrike" dirty="0">
                          <a:effectLst/>
                        </a:rPr>
                        <a:t>GUSH_NUM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subBlockNumber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מספר תת גוש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LID8192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sub_gush</a:t>
                      </a:r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u="none" strike="noStrike" dirty="0">
                          <a:effectLst/>
                        </a:rPr>
                        <a:t>GUSH_SUFFIX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 err="1">
                          <a:effectLst/>
                        </a:rPr>
                        <a:t>landType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סוג </a:t>
                      </a:r>
                      <a:r>
                        <a:rPr lang="he-IL" sz="1600" u="none" strike="noStrike" dirty="0" smtClean="0">
                          <a:effectLst/>
                        </a:rPr>
                        <a:t>המקרקעין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921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 err="1">
                          <a:effectLst/>
                        </a:rPr>
                        <a:t>blockStatus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סטטוס הגוש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LID8192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sub_gush</a:t>
                      </a:r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306797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isJordanian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bool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האם ירדני?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ID8192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sub_gush</a:t>
                      </a:r>
                      <a:endParaRPr lang="he-IL" sz="16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he-IL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setteledDate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תאריך הסדר המקרקעין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LID8192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sub_gush</a:t>
                      </a:r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STATUS_DATE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updateDate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תאריך עדכון הגוש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ID8192" sz="160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sub_gush_mmg</a:t>
                      </a:r>
                      <a:endParaRPr lang="he-IL" sz="160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FINAL_CONFIRMATION_DATE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lastRegisteredParcel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מס' חלקה אחרונה שנרשמה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ID8192" sz="160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sub_gush_mmg</a:t>
                      </a:r>
                      <a:endParaRPr lang="he-IL" sz="160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LAST_PARCEL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last parcel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מס' חלקה אחרונה בבנק"ל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ID8192" sz="160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sub_gush_mmg</a:t>
                      </a:r>
                      <a:endParaRPr lang="he-IL" sz="160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MMG_LAST_PARCEL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lastCourtParcel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מס' חלקה אחרונה בפסק דין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ID8192" sz="160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sub_gush_mmg</a:t>
                      </a:r>
                      <a:endParaRPr lang="he-IL" sz="160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COURT_LAST_PARCEL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lastSetteledPArcel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מס' חלקה אחרונה בהסדר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LID8192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sub_gush</a:t>
                      </a:r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dirty="0" smtClean="0">
                          <a:effectLst/>
                        </a:rPr>
                        <a:t>HESDER_LAST_PARCEL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7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/>
          </p:nvPr>
        </p:nvGraphicFramePr>
        <p:xfrm>
          <a:off x="7628331" y="1315495"/>
          <a:ext cx="3513341" cy="1620000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281341">
                  <a:extLst>
                    <a:ext uri="{9D8B030D-6E8A-4147-A177-3AD203B41FA5}">
                      <a16:colId xmlns:a16="http://schemas.microsoft.com/office/drawing/2014/main" val="3880601734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752711127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בנק"ל קיים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064369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קוד סטאטוס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סטטוס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20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400" b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חדש רשום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5079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400" b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לא רשום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6661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400" b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מוסדר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0978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400" b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16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ירדני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987044"/>
                  </a:ext>
                </a:extLst>
              </a:tr>
            </a:tbl>
          </a:graphicData>
        </a:graphic>
      </p:graphicFrame>
      <p:graphicFrame>
        <p:nvGraphicFramePr>
          <p:cNvPr id="4" name="טבלה 3"/>
          <p:cNvGraphicFramePr>
            <a:graphicFrameLocks noGrp="1"/>
          </p:cNvGraphicFramePr>
          <p:nvPr>
            <p:extLst/>
          </p:nvPr>
        </p:nvGraphicFramePr>
        <p:xfrm>
          <a:off x="1159799" y="1315495"/>
          <a:ext cx="5554132" cy="1620000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4621784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55263981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167609383"/>
                    </a:ext>
                  </a:extLst>
                </a:gridCol>
                <a:gridCol w="1990132">
                  <a:extLst>
                    <a:ext uri="{9D8B030D-6E8A-4147-A177-3AD203B41FA5}">
                      <a16:colId xmlns:a16="http://schemas.microsoft.com/office/drawing/2014/main" val="1819933577"/>
                    </a:ext>
                  </a:extLst>
                </a:gridCol>
              </a:tblGrid>
              <a:tr h="270000">
                <a:tc gridSpan="4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בנק"ל מודרני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064369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קוד סוג מקרקעין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סוג מקרקעין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קוד סטטוס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סטטוס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20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מוסדר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12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נוצר בתצ"ר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5079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מוסדר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13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בתהליך הכנה</a:t>
                      </a:r>
                      <a:r>
                        <a:rPr lang="he-IL" sz="14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*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6661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מוסדר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נוצר בהסדר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0978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מוסדר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נוצר בהסדר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987044"/>
                  </a:ext>
                </a:extLst>
              </a:tr>
            </a:tbl>
          </a:graphicData>
        </a:graphic>
      </p:graphicFrame>
      <p:cxnSp>
        <p:nvCxnSpPr>
          <p:cNvPr id="16" name="מחבר חץ ישר 15"/>
          <p:cNvCxnSpPr/>
          <p:nvPr/>
        </p:nvCxnSpPr>
        <p:spPr>
          <a:xfrm flipH="1">
            <a:off x="6713931" y="199136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/>
          <p:nvPr/>
        </p:nvCxnSpPr>
        <p:spPr>
          <a:xfrm flipH="1">
            <a:off x="6713931" y="227076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H="1">
            <a:off x="6713931" y="253492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/>
          <p:nvPr/>
        </p:nvCxnSpPr>
        <p:spPr>
          <a:xfrm flipH="1">
            <a:off x="6713931" y="281432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5 - הסבה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0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152434"/>
            <a:ext cx="9529167" cy="193899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הסבת </a:t>
            </a:r>
            <a:r>
              <a:rPr lang="he-IL" sz="4000" b="1" dirty="0">
                <a:solidFill>
                  <a:srgbClr val="002060"/>
                </a:solidFill>
              </a:rPr>
              <a:t>נתוני הבנק"ל אל מול סכמה </a:t>
            </a:r>
            <a:r>
              <a:rPr lang="he-IL" sz="4000" b="1" dirty="0" smtClean="0">
                <a:solidFill>
                  <a:srgbClr val="002060"/>
                </a:solidFill>
              </a:rPr>
              <a:t>עתידית</a:t>
            </a:r>
          </a:p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גושים לא מוסדרים (ללא שומה)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3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71501" y="1561767"/>
          <a:ext cx="110431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62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5214498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סכמה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סוג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26,448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mapip2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ספר גושים </a:t>
                      </a:r>
                      <a:r>
                        <a:rPr lang="he-IL" dirty="0" smtClean="0"/>
                        <a:t>ארגוני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he-IL" baseline="0" dirty="0" smtClean="0"/>
                        <a:t>(כיום באחריות </a:t>
                      </a:r>
                      <a:r>
                        <a:rPr lang="he-IL" baseline="0" dirty="0" err="1" smtClean="0"/>
                        <a:t>ה"ק</a:t>
                      </a:r>
                      <a:r>
                        <a:rPr lang="he-IL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Sub gush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27,328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mapip2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טבלת </a:t>
                      </a:r>
                      <a:r>
                        <a:rPr lang="he-IL" dirty="0" smtClean="0"/>
                        <a:t>ניהול הקשורה לספר הגושים הארגוני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Sub gush </a:t>
                      </a:r>
                      <a:r>
                        <a:rPr lang="en-US" dirty="0" err="1"/>
                        <a:t>mmg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05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517485"/>
              </p:ext>
            </p:extLst>
          </p:nvPr>
        </p:nvGraphicFramePr>
        <p:xfrm>
          <a:off x="571501" y="3039921"/>
          <a:ext cx="1104313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8763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617512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5189145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סכמה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סוג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1,929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Prod05/</a:t>
                      </a:r>
                      <a:r>
                        <a:rPr lang="en-US" dirty="0" err="1" smtClean="0"/>
                        <a:t>cadsde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שכבת גושים </a:t>
                      </a:r>
                      <a:r>
                        <a:rPr lang="he-IL" dirty="0" smtClean="0"/>
                        <a:t>לא מוסדרים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Sheet_key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96315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342839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ספר הגושים הארגונית –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sub_gush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/>
        </p:nvGraphicFramePr>
        <p:xfrm>
          <a:off x="1179068" y="971969"/>
          <a:ext cx="9828001" cy="544383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7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8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8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8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סוג משתנה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כינוי </a:t>
                      </a:r>
                      <a:r>
                        <a:rPr lang="en-US" sz="1600" b="1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b="1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האם קיים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LUT</a:t>
                      </a:r>
                      <a:r>
                        <a:rPr lang="he-IL" sz="1600" b="1" u="none" strike="noStrike" dirty="0" smtClean="0">
                          <a:effectLst/>
                        </a:rPr>
                        <a:t> 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SUB_GUSH_ID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>
                          <a:effectLst/>
                        </a:rPr>
                        <a:t>integer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>
                          <a:effectLst/>
                        </a:rPr>
                        <a:t>מספר מזהה גוש ייחודי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GUSH_NUM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>
                          <a:effectLst/>
                        </a:rPr>
                        <a:t>מספר גוש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GUSH_SUFFIX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>
                          <a:effectLst/>
                        </a:rPr>
                        <a:t>מספר תת גוש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STATUS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סטטוס הגוש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כן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STATUS_DATE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תאריך סטטוס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COMMENT_STATUS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הערות הסדר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LOCALITY_ID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קוד ישוב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REG_MUN_ID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קוד מחוז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LEGAL_AREA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שטח הגוש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HESDER_LAST_PARCEL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מס' חלקה אחרונה בהסדר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ASSIGN_TO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 רלוונטי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SYS_DATE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MIN_EW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39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MIN_NS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5946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MAX_EW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8024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MAX_NS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 רלוונטי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 רלוונטי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643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PROJ_NO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5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640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ספר הגושים ממ"ג –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sub_gush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mmg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/>
        </p:nvGraphicFramePr>
        <p:xfrm>
          <a:off x="1179069" y="990442"/>
          <a:ext cx="9827999" cy="544383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סוג משתנה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כינוי </a:t>
                      </a:r>
                      <a:r>
                        <a:rPr lang="en-US" sz="1600" b="1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b="1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האם קיים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LUT</a:t>
                      </a:r>
                      <a:r>
                        <a:rPr lang="he-IL" sz="1600" b="1" u="none" strike="noStrike" dirty="0" smtClean="0">
                          <a:effectLst/>
                        </a:rPr>
                        <a:t> 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SUB_GUSH_ID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מספר מזהה גוש ייחודי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CODE_HEARA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GUSH_MMG_COMMENT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TALAR_NUM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מס' תצ"ר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TALAR_YEAR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שנת תצ"ר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LAST_PARCEL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מס' חלקה אחרונה שנרשמה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MMG_LAST_PARCEL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מס' חלקה אחרונה בבנק"ל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COURT_LAST_PARCEL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מס' חלקה אחרונה בפסק דין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SRIKA_DATE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TO_K_KLITA_DATE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FROM_K_KLITA_DATE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TO_K_BIKORET_DATE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39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FROM_K_BIKORET_DATE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5946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TO_TIKUN_DATE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8024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FROM_TIKUN_DATE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643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ISHUR_GUSH_BODED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5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0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40142"/>
              </p:ext>
            </p:extLst>
          </p:nvPr>
        </p:nvGraphicFramePr>
        <p:xfrm>
          <a:off x="4219415" y="1578497"/>
          <a:ext cx="3807402" cy="822876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903701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1903701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קוד סוג מקרקעין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סוג מקרקעין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מוסדר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לא מוסדר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0093"/>
              </p:ext>
            </p:extLst>
          </p:nvPr>
        </p:nvGraphicFramePr>
        <p:xfrm>
          <a:off x="6209910" y="4118272"/>
          <a:ext cx="3167770" cy="1097168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2015770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קוד 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נוצר</a:t>
                      </a:r>
                      <a:r>
                        <a:rPr lang="he-IL" sz="16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בהסדר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נוצר בתצ"ר</a:t>
                      </a:r>
                      <a:endParaRPr lang="en-US" sz="1600" dirty="0" smtClean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בתהליך הכנה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92666"/>
                  </a:ext>
                </a:extLst>
              </a:tr>
            </a:tbl>
          </a:graphicData>
        </a:graphic>
      </p:graphicFrame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18145"/>
              </p:ext>
            </p:extLst>
          </p:nvPr>
        </p:nvGraphicFramePr>
        <p:xfrm>
          <a:off x="2903980" y="4118271"/>
          <a:ext cx="3159000" cy="2468628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קוד 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לא מוסדר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בהסדר חלוקה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בהסדר מוקדמת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2734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24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בהסדר ארעית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69686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25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בהסדר סופית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5863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26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הסדר בהקפאה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92666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27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רישום ראשון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7986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28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רישום בשטח 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100250"/>
                  </a:ext>
                </a:extLst>
              </a:tr>
            </a:tbl>
          </a:graphicData>
        </a:graphic>
      </p:graphicFrame>
      <p:graphicFrame>
        <p:nvGraphicFramePr>
          <p:cNvPr id="13" name="טבלה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24327"/>
              </p:ext>
            </p:extLst>
          </p:nvPr>
        </p:nvGraphicFramePr>
        <p:xfrm>
          <a:off x="6209910" y="2986308"/>
          <a:ext cx="3167770" cy="761972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178034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1989736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קוד סוג מקרקעין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סוג מקרקעין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מוסדר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</a:tbl>
          </a:graphicData>
        </a:graphic>
      </p:graphicFrame>
      <p:graphicFrame>
        <p:nvGraphicFramePr>
          <p:cNvPr id="14" name="טבלה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40731"/>
              </p:ext>
            </p:extLst>
          </p:nvPr>
        </p:nvGraphicFramePr>
        <p:xfrm>
          <a:off x="2903980" y="2986308"/>
          <a:ext cx="3167770" cy="761972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178034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1989736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קוד סוג מקרקעין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סוג מקרקעין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לא מוסדר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</a:tbl>
          </a:graphicData>
        </a:graphic>
      </p:graphicFrame>
      <p:sp>
        <p:nvSpPr>
          <p:cNvPr id="17" name="סוגר מסולסל ימני 16"/>
          <p:cNvSpPr/>
          <p:nvPr/>
        </p:nvSpPr>
        <p:spPr>
          <a:xfrm rot="16200000">
            <a:off x="5939368" y="779050"/>
            <a:ext cx="307440" cy="37370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סוג המקרקעין והסטטוסים בסכמה החדשה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6635126" y="1209165"/>
            <a:ext cx="103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landType</a:t>
            </a:r>
            <a:endParaRPr lang="en-US" dirty="0"/>
          </a:p>
        </p:txBody>
      </p:sp>
      <p:sp>
        <p:nvSpPr>
          <p:cNvPr id="3" name="מלבן 2"/>
          <p:cNvSpPr/>
          <p:nvPr/>
        </p:nvSpPr>
        <p:spPr>
          <a:xfrm>
            <a:off x="1585017" y="4118271"/>
            <a:ext cx="126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blockStatus</a:t>
            </a:r>
            <a:endParaRPr lang="en-US" dirty="0"/>
          </a:p>
        </p:txBody>
      </p:sp>
      <p:sp>
        <p:nvSpPr>
          <p:cNvPr id="24" name="מלבן 23"/>
          <p:cNvSpPr/>
          <p:nvPr/>
        </p:nvSpPr>
        <p:spPr>
          <a:xfrm>
            <a:off x="9524610" y="4118271"/>
            <a:ext cx="126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blockStatus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63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המשך - טבלת ספר הגושים ממ"ג –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sub_gush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mmg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/>
        </p:nvGraphicFramePr>
        <p:xfrm>
          <a:off x="1179069" y="1045859"/>
          <a:ext cx="9828000" cy="332678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33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1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35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1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סוג משתנה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כינוי </a:t>
                      </a:r>
                      <a:r>
                        <a:rPr lang="en-US" sz="1600" b="1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b="1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האם קיים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LUT</a:t>
                      </a:r>
                      <a:r>
                        <a:rPr lang="he-IL" sz="1600" b="1" u="none" strike="noStrike" dirty="0" smtClean="0">
                          <a:effectLst/>
                        </a:rPr>
                        <a:t> 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TO_K_JOIN_DATE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FROM_K_JOIN_DATE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TO_K_BIKORET_JOIN_DATE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FROM_K_BIKORET_JOIN_DATE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TO_K_TIKUN_JOIN_DATE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FROM_K_TIKUN_JOIN_DATE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FINAL_CONFIRMATION_DATE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תאריך עדכון הגוש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LOAD_DATE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TO_UPDATE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778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230908" y="589543"/>
            <a:ext cx="11748655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מאפיינים של שכבת גושים מוסדרים –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cadsde.sheet_key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28854"/>
              </p:ext>
            </p:extLst>
          </p:nvPr>
        </p:nvGraphicFramePr>
        <p:xfrm>
          <a:off x="1191236" y="1489205"/>
          <a:ext cx="9828000" cy="2117045"/>
        </p:xfrm>
        <a:graphic>
          <a:graphicData uri="http://schemas.openxmlformats.org/drawingml/2006/table">
            <a:tbl>
              <a:tblPr rtl="1">
                <a:tableStyleId>{E8B1032C-EA38-4F05-BA0D-38AFFFC7BED3}</a:tableStyleId>
              </a:tblPr>
              <a:tblGrid>
                <a:gridCol w="2586333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1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35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1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סוג משתנה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כינוי </a:t>
                      </a:r>
                      <a:r>
                        <a:rPr lang="en-US" sz="1600" b="1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b="1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האם קיים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LUT</a:t>
                      </a:r>
                      <a:r>
                        <a:rPr lang="he-IL" sz="1600" b="1" u="none" strike="noStrike" dirty="0" smtClean="0">
                          <a:effectLst/>
                        </a:rPr>
                        <a:t> 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fid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מספר סידורי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status_text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 smtClean="0">
                          <a:effectLst/>
                        </a:rPr>
                        <a:t>סטטוס הגוש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status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>
                          <a:effectLst/>
                        </a:rPr>
                        <a:t>סטטוס הגוש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כן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 err="1" smtClean="0">
                          <a:effectLst/>
                        </a:rPr>
                        <a:t>sheet_key_id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מספר מזהה גוש ייחודי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>
                          <a:effectLst/>
                        </a:rPr>
                        <a:t>gush_suffix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מספר תת גוש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 err="1">
                          <a:effectLst/>
                        </a:rPr>
                        <a:t>gush_num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מספר גוש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874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1255538557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C000"/>
                </a:solidFill>
              </a:rPr>
              <a:t>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86F011"/>
                </a:solidFill>
              </a:rPr>
              <a:t>2</a:t>
            </a:r>
            <a:endParaRPr lang="en-US" b="1" dirty="0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23E148"/>
                </a:solidFill>
              </a:rPr>
              <a:t>3</a:t>
            </a:r>
            <a:endParaRPr lang="en-US" b="1" dirty="0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33D2C5"/>
                </a:solidFill>
              </a:rPr>
              <a:t>4</a:t>
            </a:r>
            <a:endParaRPr lang="en-US" b="1" dirty="0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4472C4"/>
                </a:solidFill>
              </a:rPr>
              <a:t>5</a:t>
            </a:r>
            <a:endParaRPr lang="en-US" b="1" dirty="0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תאור התהליך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94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1580053494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C000"/>
                </a:solidFill>
              </a:rPr>
              <a:t>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86F011"/>
                </a:solidFill>
              </a:rPr>
              <a:t>2</a:t>
            </a:r>
            <a:endParaRPr lang="en-US" b="1" dirty="0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23E148"/>
                </a:solidFill>
              </a:rPr>
              <a:t>3</a:t>
            </a:r>
            <a:endParaRPr lang="en-US" b="1" dirty="0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33D2C5"/>
                </a:solidFill>
              </a:rPr>
              <a:t>4</a:t>
            </a:r>
            <a:endParaRPr lang="en-US" b="1" dirty="0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4472C4"/>
                </a:solidFill>
              </a:rPr>
              <a:t>5</a:t>
            </a:r>
            <a:endParaRPr lang="en-US" b="1" dirty="0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1 - סינון טבלאי של גושים לא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מוסדרים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68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3582" y="1166717"/>
            <a:ext cx="29533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LID8192" dirty="0" smtClean="0"/>
              <a:t>elect from </a:t>
            </a:r>
            <a:r>
              <a:rPr lang="LID8192" b="1" dirty="0" smtClean="0"/>
              <a:t>sub_gush</a:t>
            </a:r>
            <a:r>
              <a:rPr lang="LID8192" dirty="0" smtClean="0"/>
              <a:t> where status in</a:t>
            </a:r>
            <a:r>
              <a:rPr lang="en-US" dirty="0" smtClean="0"/>
              <a:t> </a:t>
            </a:r>
            <a:r>
              <a:rPr lang="LID8192" dirty="0" smtClean="0"/>
              <a:t>(</a:t>
            </a:r>
            <a:r>
              <a:rPr lang="he-IL" dirty="0" smtClean="0"/>
              <a:t>4,9,10,11,13,15,17,18</a:t>
            </a:r>
            <a:r>
              <a:rPr lang="LID8192" dirty="0" smtClean="0"/>
              <a:t>)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8367492" y="1378566"/>
            <a:ext cx="2239524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ID8192" b="1" dirty="0" smtClean="0"/>
              <a:t>sub_gush_</a:t>
            </a:r>
            <a:r>
              <a:rPr lang="en-US" b="1" dirty="0" smtClean="0"/>
              <a:t>no_</a:t>
            </a:r>
            <a:r>
              <a:rPr lang="LID8192" b="1" dirty="0" smtClean="0"/>
              <a:t>reg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4897" y="1378566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ID8192" b="1" dirty="0"/>
              <a:t>sub_gush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>
            <a:off x="4573057" y="1623330"/>
            <a:ext cx="420525" cy="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stCxn id="2" idx="3"/>
            <a:endCxn id="3" idx="1"/>
          </p:cNvCxnSpPr>
          <p:nvPr/>
        </p:nvCxnSpPr>
        <p:spPr>
          <a:xfrm flipV="1">
            <a:off x="7946967" y="1623330"/>
            <a:ext cx="420525" cy="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6813" y="1874275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8192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59948" y="1874275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8192" dirty="0" smtClean="0"/>
              <a:t>output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233" y="2652909"/>
            <a:ext cx="5520719" cy="3740048"/>
          </a:xfrm>
          <a:prstGeom prst="rect">
            <a:avLst/>
          </a:prstGeom>
        </p:spPr>
      </p:pic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1 - סינון טבלאי של גושים לא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מוסדרים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טבלה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05585"/>
              </p:ext>
            </p:extLst>
          </p:nvPr>
        </p:nvGraphicFramePr>
        <p:xfrm>
          <a:off x="388055" y="2652909"/>
          <a:ext cx="5337178" cy="274292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30717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2066824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סטאטוס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680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660794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ראשון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570368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חלוקה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709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26386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מוקדמת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305928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ארעית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590436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סופית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855609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ירדני בהסדר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96317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בשטח 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7544135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2,864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37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2694630418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C000"/>
                </a:solidFill>
              </a:rPr>
              <a:t>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86F011"/>
                </a:solidFill>
              </a:rPr>
              <a:t>2</a:t>
            </a:r>
            <a:endParaRPr lang="en-US" b="1" dirty="0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23E148"/>
                </a:solidFill>
              </a:rPr>
              <a:t>3</a:t>
            </a:r>
            <a:endParaRPr lang="en-US" b="1" dirty="0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33D2C5"/>
                </a:solidFill>
              </a:rPr>
              <a:t>4</a:t>
            </a:r>
            <a:endParaRPr lang="en-US" b="1" dirty="0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4472C4"/>
                </a:solidFill>
              </a:rPr>
              <a:t>5</a:t>
            </a:r>
            <a:endParaRPr lang="en-US" b="1" dirty="0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מיזוג טבלאות של לא גושים מוסדרים</a:t>
            </a:r>
          </a:p>
        </p:txBody>
      </p:sp>
    </p:spTree>
    <p:extLst>
      <p:ext uri="{BB962C8B-B14F-4D97-AF65-F5344CB8AC3E}">
        <p14:creationId xmlns:p14="http://schemas.microsoft.com/office/powerpoint/2010/main" val="1663840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מעוגל 26"/>
          <p:cNvSpPr/>
          <p:nvPr/>
        </p:nvSpPr>
        <p:spPr>
          <a:xfrm>
            <a:off x="1043709" y="2042788"/>
            <a:ext cx="2284941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ID8192" b="1" dirty="0" smtClean="0"/>
              <a:t>sub_gush_no_reg</a:t>
            </a:r>
            <a:endParaRPr lang="en-US" dirty="0"/>
          </a:p>
        </p:txBody>
      </p:sp>
      <p:sp>
        <p:nvSpPr>
          <p:cNvPr id="28" name="מלבן מעוגל 27"/>
          <p:cNvSpPr/>
          <p:nvPr/>
        </p:nvSpPr>
        <p:spPr>
          <a:xfrm>
            <a:off x="1202598" y="3023283"/>
            <a:ext cx="2126052" cy="4895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ID8192" b="1" dirty="0" smtClean="0"/>
              <a:t>sub_gush_mmg</a:t>
            </a:r>
            <a:endParaRPr lang="en-US" dirty="0"/>
          </a:p>
        </p:txBody>
      </p:sp>
      <p:sp>
        <p:nvSpPr>
          <p:cNvPr id="4" name="מלבן מעוגל 3"/>
          <p:cNvSpPr/>
          <p:nvPr/>
        </p:nvSpPr>
        <p:spPr>
          <a:xfrm>
            <a:off x="3742480" y="2420394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LID8192" dirty="0" smtClean="0"/>
              <a:t>oin by field "sub_gush_id"</a:t>
            </a:r>
            <a:endParaRPr lang="en-US" dirty="0"/>
          </a:p>
        </p:txBody>
      </p:sp>
      <p:sp>
        <p:nvSpPr>
          <p:cNvPr id="29" name="מלבן מעוגל 28"/>
          <p:cNvSpPr/>
          <p:nvPr/>
        </p:nvSpPr>
        <p:spPr>
          <a:xfrm>
            <a:off x="6093069" y="2465078"/>
            <a:ext cx="5135471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ID8192" b="1" dirty="0" smtClean="0"/>
              <a:t>sub_gush_no_reg_join_sub_gush_mmg</a:t>
            </a:r>
            <a:endParaRPr lang="en-US" dirty="0"/>
          </a:p>
        </p:txBody>
      </p:sp>
      <p:cxnSp>
        <p:nvCxnSpPr>
          <p:cNvPr id="11" name="מחבר מרפקי 10"/>
          <p:cNvCxnSpPr>
            <a:stCxn id="27" idx="3"/>
            <a:endCxn id="4" idx="0"/>
          </p:cNvCxnSpPr>
          <p:nvPr/>
        </p:nvCxnSpPr>
        <p:spPr>
          <a:xfrm>
            <a:off x="3328650" y="2287552"/>
            <a:ext cx="1332848" cy="132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מרפקי 14"/>
          <p:cNvCxnSpPr>
            <a:stCxn id="28" idx="3"/>
            <a:endCxn id="4" idx="1"/>
          </p:cNvCxnSpPr>
          <p:nvPr/>
        </p:nvCxnSpPr>
        <p:spPr>
          <a:xfrm flipV="1">
            <a:off x="3328650" y="2844221"/>
            <a:ext cx="413830" cy="42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חץ ישר 4"/>
          <p:cNvCxnSpPr>
            <a:stCxn id="4" idx="3"/>
            <a:endCxn id="29" idx="1"/>
          </p:cNvCxnSpPr>
          <p:nvPr/>
        </p:nvCxnSpPr>
        <p:spPr>
          <a:xfrm flipV="1">
            <a:off x="5580516" y="2844220"/>
            <a:ext cx="5125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מיזוג טבלאות של לא גושים מוסדרים</a:t>
            </a:r>
          </a:p>
        </p:txBody>
      </p:sp>
    </p:spTree>
    <p:extLst>
      <p:ext uri="{BB962C8B-B14F-4D97-AF65-F5344CB8AC3E}">
        <p14:creationId xmlns:p14="http://schemas.microsoft.com/office/powerpoint/2010/main" val="1771945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57" y="870369"/>
            <a:ext cx="8830223" cy="5765853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מיזוג טבלאות של לא גושים מוסדרים</a:t>
            </a:r>
          </a:p>
        </p:txBody>
      </p:sp>
    </p:spTree>
    <p:extLst>
      <p:ext uri="{BB962C8B-B14F-4D97-AF65-F5344CB8AC3E}">
        <p14:creationId xmlns:p14="http://schemas.microsoft.com/office/powerpoint/2010/main" val="3040798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80796"/>
              </p:ext>
            </p:extLst>
          </p:nvPr>
        </p:nvGraphicFramePr>
        <p:xfrm>
          <a:off x="3424480" y="1710385"/>
          <a:ext cx="5337178" cy="274292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30717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2066824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סטאטוס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680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660794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ראשון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570368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חלוקה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709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26386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מוקדמת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305928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ארעית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590436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סופית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855609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ירדני בהסדר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96317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בשטח 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7544135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2,864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מיזוג טבלאות של לא גושים מוסדרים</a:t>
            </a:r>
          </a:p>
        </p:txBody>
      </p:sp>
    </p:spTree>
    <p:extLst>
      <p:ext uri="{BB962C8B-B14F-4D97-AF65-F5344CB8AC3E}">
        <p14:creationId xmlns:p14="http://schemas.microsoft.com/office/powerpoint/2010/main" val="1266451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4040881311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C000"/>
                </a:solidFill>
              </a:rPr>
              <a:t>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86F011"/>
                </a:solidFill>
              </a:rPr>
              <a:t>2</a:t>
            </a:r>
            <a:endParaRPr lang="en-US" b="1" dirty="0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23E148"/>
                </a:solidFill>
              </a:rPr>
              <a:t>3</a:t>
            </a:r>
            <a:endParaRPr lang="en-US" b="1" dirty="0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33D2C5"/>
                </a:solidFill>
              </a:rPr>
              <a:t>4</a:t>
            </a:r>
            <a:endParaRPr lang="en-US" b="1" dirty="0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4472C4"/>
                </a:solidFill>
              </a:rPr>
              <a:t>5</a:t>
            </a:r>
            <a:endParaRPr lang="en-US" b="1" dirty="0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סינון של גושים לא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מוסדרים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משכבת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cadsde.s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heet_key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6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209468"/>
            <a:ext cx="9529167" cy="182492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הסבת </a:t>
            </a:r>
            <a:r>
              <a:rPr lang="he-IL" sz="4000" b="1" dirty="0">
                <a:solidFill>
                  <a:srgbClr val="002060"/>
                </a:solidFill>
              </a:rPr>
              <a:t>נתוני הבנק"ל אל מול סכמה </a:t>
            </a:r>
            <a:r>
              <a:rPr lang="he-IL" sz="4000" b="1" dirty="0" smtClean="0">
                <a:solidFill>
                  <a:srgbClr val="002060"/>
                </a:solidFill>
              </a:rPr>
              <a:t>עתידית</a:t>
            </a:r>
          </a:p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גושים מוסדרים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829374" y="1019425"/>
            <a:ext cx="26889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LID8192" dirty="0" smtClean="0"/>
              <a:t>elect from </a:t>
            </a:r>
            <a:r>
              <a:rPr lang="LID8192" b="1" dirty="0" smtClean="0"/>
              <a:t>sheet_key</a:t>
            </a:r>
            <a:r>
              <a:rPr lang="LID8192" dirty="0" smtClean="0"/>
              <a:t> where </a:t>
            </a:r>
            <a:r>
              <a:rPr lang="LID8192" dirty="0" smtClean="0"/>
              <a:t>status</a:t>
            </a:r>
            <a:r>
              <a:rPr lang="en-US" smtClean="0"/>
              <a:t> </a:t>
            </a:r>
            <a:r>
              <a:rPr lang="LID8192" smtClean="0"/>
              <a:t>in </a:t>
            </a:r>
            <a:r>
              <a:rPr lang="LID8192" dirty="0" smtClean="0"/>
              <a:t>(</a:t>
            </a:r>
            <a:r>
              <a:rPr lang="he-IL" dirty="0"/>
              <a:t>4,9,10,11,13,15,17,18</a:t>
            </a:r>
            <a:r>
              <a:rPr lang="LID8192" dirty="0" smtClean="0"/>
              <a:t>)</a:t>
            </a:r>
            <a:endParaRPr lang="en-US" dirty="0"/>
          </a:p>
        </p:txBody>
      </p:sp>
      <p:sp>
        <p:nvSpPr>
          <p:cNvPr id="14" name="מלבן מעוגל 13"/>
          <p:cNvSpPr/>
          <p:nvPr/>
        </p:nvSpPr>
        <p:spPr>
          <a:xfrm>
            <a:off x="8139428" y="1236326"/>
            <a:ext cx="347521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LID8192" b="1" dirty="0" smtClean="0"/>
              <a:t>adsde.</a:t>
            </a:r>
            <a:r>
              <a:rPr lang="en-US" b="1" dirty="0" err="1" smtClean="0"/>
              <a:t>sheet_key_no</a:t>
            </a:r>
            <a:r>
              <a:rPr lang="en-US" b="1" dirty="0" smtClean="0"/>
              <a:t>_</a:t>
            </a:r>
            <a:r>
              <a:rPr lang="LID8192" b="1" dirty="0" smtClean="0"/>
              <a:t>reg</a:t>
            </a:r>
            <a:endParaRPr lang="en-US" dirty="0"/>
          </a:p>
        </p:txBody>
      </p:sp>
      <p:sp>
        <p:nvSpPr>
          <p:cNvPr id="16" name="מלבן מעוגל 15"/>
          <p:cNvSpPr/>
          <p:nvPr/>
        </p:nvSpPr>
        <p:spPr>
          <a:xfrm>
            <a:off x="645753" y="1236326"/>
            <a:ext cx="3780063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LID8192" b="1" dirty="0" smtClean="0"/>
              <a:t>adsde.s</a:t>
            </a:r>
            <a:r>
              <a:rPr lang="en-US" b="1" dirty="0" err="1" smtClean="0"/>
              <a:t>heet_key</a:t>
            </a:r>
            <a:endParaRPr lang="en-US" dirty="0"/>
          </a:p>
        </p:txBody>
      </p:sp>
      <p:cxnSp>
        <p:nvCxnSpPr>
          <p:cNvPr id="17" name="מחבר חץ ישר 16"/>
          <p:cNvCxnSpPr>
            <a:stCxn id="16" idx="3"/>
            <a:endCxn id="13" idx="1"/>
          </p:cNvCxnSpPr>
          <p:nvPr/>
        </p:nvCxnSpPr>
        <p:spPr>
          <a:xfrm>
            <a:off x="4425816" y="1481090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>
            <a:stCxn id="13" idx="3"/>
            <a:endCxn id="14" idx="1"/>
          </p:cNvCxnSpPr>
          <p:nvPr/>
        </p:nvCxnSpPr>
        <p:spPr>
          <a:xfrm>
            <a:off x="7518310" y="1481090"/>
            <a:ext cx="62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9572" y="1732035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8192" dirty="0" smtClean="0"/>
              <a:t>input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20227" y="1725854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8192" dirty="0" smtClean="0"/>
              <a:t>output</a:t>
            </a:r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71" y="2180038"/>
            <a:ext cx="6241588" cy="4228405"/>
          </a:xfrm>
          <a:prstGeom prst="rect">
            <a:avLst/>
          </a:prstGeom>
        </p:spPr>
      </p:pic>
      <p:sp>
        <p:nvSpPr>
          <p:cNvPr id="11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סינון של גושים לא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מוסדרים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משכבת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cadsde.s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heet_key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37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92920" y="1525414"/>
            <a:ext cx="270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תוצאת מידע משכבה </a:t>
            </a:r>
            <a:r>
              <a:rPr lang="he-IL" dirty="0" err="1" smtClean="0"/>
              <a:t>ג"ג</a:t>
            </a:r>
            <a:r>
              <a:rPr lang="he-IL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6239" y="1525414"/>
            <a:ext cx="411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תוצאת מידע מאיחוד טבלאות (שלב 2):</a:t>
            </a:r>
            <a:endParaRPr lang="en-US" dirty="0"/>
          </a:p>
        </p:txBody>
      </p:sp>
      <p:graphicFrame>
        <p:nvGraphicFramePr>
          <p:cNvPr id="11" name="טבלה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62706"/>
              </p:ext>
            </p:extLst>
          </p:nvPr>
        </p:nvGraphicFramePr>
        <p:xfrm>
          <a:off x="571500" y="1927141"/>
          <a:ext cx="5337178" cy="274292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30717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2066824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סטאטוס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680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660794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ראשון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570368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חלוקה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709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26386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מוקדמת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305928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ארעית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590436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סופית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855609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ירדני בהסדר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96317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בשטח 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7544135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2864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5808"/>
              </p:ext>
            </p:extLst>
          </p:nvPr>
        </p:nvGraphicFramePr>
        <p:xfrm>
          <a:off x="6277458" y="1927141"/>
          <a:ext cx="5337178" cy="274292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30717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2066824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סטאטוס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260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660794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ראשון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162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570368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חלוקה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536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26386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מוקדמת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521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305928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ארעית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284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590436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סופית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143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855609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ירדני בהסדר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96317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בשטח 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7544135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1929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90473" y="5056909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ישנו פער של 935 גושים לא מוסדרים.</a:t>
            </a:r>
            <a:endParaRPr lang="en-US" dirty="0"/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סינון של גושים לא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מוסדרים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משכבת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cadsde.s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heet_key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33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35224"/>
              </p:ext>
            </p:extLst>
          </p:nvPr>
        </p:nvGraphicFramePr>
        <p:xfrm>
          <a:off x="1951569" y="1372935"/>
          <a:ext cx="8817282" cy="301721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642210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719691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  <a:gridCol w="1811578">
                  <a:extLst>
                    <a:ext uri="{9D8B030D-6E8A-4147-A177-3AD203B41FA5}">
                      <a16:colId xmlns:a16="http://schemas.microsoft.com/office/drawing/2014/main" val="2607110789"/>
                    </a:ext>
                  </a:extLst>
                </a:gridCol>
                <a:gridCol w="1627803">
                  <a:extLst>
                    <a:ext uri="{9D8B030D-6E8A-4147-A177-3AD203B41FA5}">
                      <a16:colId xmlns:a16="http://schemas.microsoft.com/office/drawing/2014/main" val="3773170124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9128081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  <a:cs typeface="+mn-cs"/>
                        </a:rPr>
                        <a:t>קוד סטאטוס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cs typeface="+mn-cs"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ייצוג</a:t>
                      </a:r>
                      <a:r>
                        <a:rPr lang="he-IL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</a:t>
                      </a:r>
                      <a:r>
                        <a:rPr lang="he-IL" sz="16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ג"ג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ייצוג טבלאי</a:t>
                      </a:r>
                      <a:r>
                        <a:rPr lang="he-IL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בלבד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dirty="0" smtClean="0">
                          <a:cs typeface="+mn-cs"/>
                        </a:rPr>
                        <a:t>סה"כ</a:t>
                      </a:r>
                      <a:endParaRPr lang="en-US" sz="1600" dirty="0"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260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420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680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550817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ראשון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162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2686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חלוקה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536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173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709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625706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מוקדמת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521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6769016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ארעית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284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111988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סופית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143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9134530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ירדני בהסדר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561206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בשטח 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7439859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260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935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2864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  <p:sp>
        <p:nvSpPr>
          <p:cNvPr id="10" name="מלבן 9"/>
          <p:cNvSpPr/>
          <p:nvPr/>
        </p:nvSpPr>
        <p:spPr>
          <a:xfrm>
            <a:off x="1951569" y="4930372"/>
            <a:ext cx="8817282" cy="729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</a:rPr>
              <a:t>935 גושים לא מוסדרים פעילים בעלי ייצוג טבלאי בלבד.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סינון של גושים לא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מוסדרים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משכבת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cadsde.s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heet_key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99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628541662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C000"/>
                </a:solidFill>
              </a:rPr>
              <a:t>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86F011"/>
                </a:solidFill>
              </a:rPr>
              <a:t>2</a:t>
            </a:r>
            <a:endParaRPr lang="en-US" b="1" dirty="0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23E148"/>
                </a:solidFill>
              </a:rPr>
              <a:t>3</a:t>
            </a:r>
            <a:endParaRPr lang="en-US" b="1" dirty="0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33D2C5"/>
                </a:solidFill>
              </a:rPr>
              <a:t>4</a:t>
            </a:r>
            <a:endParaRPr lang="en-US" b="1" dirty="0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4472C4"/>
                </a:solidFill>
              </a:rPr>
              <a:t>5</a:t>
            </a:r>
            <a:endParaRPr lang="en-US" b="1" dirty="0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מיזוג מרחבי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וטבלאי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71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r>
              <a:rPr lang="LID8192" b="1" dirty="0" smtClean="0"/>
              <a:t>adsde.sheet_key_no_reg</a:t>
            </a:r>
            <a:endParaRPr lang="en-US" dirty="0"/>
          </a:p>
        </p:txBody>
      </p:sp>
      <p:sp>
        <p:nvSpPr>
          <p:cNvPr id="4" name="מלבן מעוגל 3"/>
          <p:cNvSpPr/>
          <p:nvPr/>
        </p:nvSpPr>
        <p:spPr>
          <a:xfrm>
            <a:off x="5174051" y="2420394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LID8192" dirty="0" smtClean="0"/>
              <a:t>oin by field "BlockName"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6856105" y="1232559"/>
            <a:ext cx="4758533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ID8192" b="1" dirty="0" smtClean="0"/>
              <a:t>sub_gush_no_reg_join_sub_gush_mmg</a:t>
            </a:r>
            <a:endParaRPr lang="en-US" dirty="0"/>
          </a:p>
        </p:txBody>
      </p:sp>
      <p:sp>
        <p:nvSpPr>
          <p:cNvPr id="2" name="מלבן מעוגל 1"/>
          <p:cNvSpPr/>
          <p:nvPr/>
        </p:nvSpPr>
        <p:spPr>
          <a:xfrm>
            <a:off x="3859155" y="4045565"/>
            <a:ext cx="446782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cadsde</a:t>
            </a:r>
            <a:r>
              <a:rPr lang="en-US" dirty="0"/>
              <a:t>. </a:t>
            </a:r>
            <a:r>
              <a:rPr lang="en-US" dirty="0" err="1"/>
              <a:t>sheet_key_no_reg_Join_data_tables</a:t>
            </a:r>
            <a:endParaRPr lang="en-US" dirty="0"/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749635" y="1419805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stCxn id="12" idx="2"/>
            <a:endCxn id="4" idx="3"/>
          </p:cNvCxnSpPr>
          <p:nvPr/>
        </p:nvCxnSpPr>
        <p:spPr>
          <a:xfrm rot="5400000">
            <a:off x="7697041" y="1305890"/>
            <a:ext cx="853378" cy="222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808631" y="5390242"/>
            <a:ext cx="9216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ID8192" dirty="0" smtClean="0"/>
              <a:t>BlockName = if(gush_suffix&gt;0, concat(gush_number,'/',gush_suffix),gush_number)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מיזוג מרחבי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וטבלאי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מחבר חץ ישר 9"/>
          <p:cNvCxnSpPr>
            <a:stCxn id="4" idx="2"/>
            <a:endCxn id="2" idx="0"/>
          </p:cNvCxnSpPr>
          <p:nvPr/>
        </p:nvCxnSpPr>
        <p:spPr>
          <a:xfrm>
            <a:off x="6093069" y="3268047"/>
            <a:ext cx="0" cy="7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9234" y="1986402"/>
            <a:ext cx="243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he-IL" dirty="0" smtClean="0"/>
              <a:t>בשכבה אין ייצוג של השדה </a:t>
            </a:r>
            <a:r>
              <a:rPr lang="LID8192" dirty="0" smtClean="0"/>
              <a:t>sub_gush_id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56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39" y="870369"/>
            <a:ext cx="5861260" cy="5488805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מיזוג מרחבי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וטבלאי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85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277459" y="865014"/>
            <a:ext cx="534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תוצאת מידע משכבה </a:t>
            </a:r>
            <a:r>
              <a:rPr lang="he-IL" dirty="0" err="1" smtClean="0"/>
              <a:t>ג"ג</a:t>
            </a:r>
            <a:r>
              <a:rPr lang="he-IL" dirty="0"/>
              <a:t> </a:t>
            </a:r>
            <a:r>
              <a:rPr lang="he-IL" dirty="0" smtClean="0"/>
              <a:t>שפעולת </a:t>
            </a:r>
            <a:r>
              <a:rPr lang="en-US" dirty="0" smtClean="0"/>
              <a:t>JOIN</a:t>
            </a:r>
            <a:r>
              <a:rPr lang="he-IL" dirty="0" smtClean="0"/>
              <a:t> צלחה: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76239" y="865014"/>
            <a:ext cx="411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תוצאת מידע מאיחוד טבלאות (שלב 2):</a:t>
            </a:r>
            <a:endParaRPr lang="en-US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83456"/>
              </p:ext>
            </p:extLst>
          </p:nvPr>
        </p:nvGraphicFramePr>
        <p:xfrm>
          <a:off x="571500" y="1266741"/>
          <a:ext cx="5337178" cy="274292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30717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2066824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סטאטוס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680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660794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ראשון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570368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חלוקה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709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26386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מוקדמת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305928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ארעית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590436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סופית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855609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ירדני בהסדר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96317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בשטח 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7544135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2864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36016"/>
              </p:ext>
            </p:extLst>
          </p:nvPr>
        </p:nvGraphicFramePr>
        <p:xfrm>
          <a:off x="6289034" y="1266741"/>
          <a:ext cx="5337178" cy="274292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30717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2066824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סטאטוס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260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660794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ראשון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162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570368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חלוקה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536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26386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מוקדמת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521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305928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ארעית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284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590436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סופית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143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855609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ירדני בהסדר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96317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בשטח 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7544135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1929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  <p:sp>
        <p:nvSpPr>
          <p:cNvPr id="11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מיזוג מרחבי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וטבלאי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27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6517"/>
              </p:ext>
            </p:extLst>
          </p:nvPr>
        </p:nvGraphicFramePr>
        <p:xfrm>
          <a:off x="1961729" y="834455"/>
          <a:ext cx="8817282" cy="301721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642210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719691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  <a:gridCol w="1811578">
                  <a:extLst>
                    <a:ext uri="{9D8B030D-6E8A-4147-A177-3AD203B41FA5}">
                      <a16:colId xmlns:a16="http://schemas.microsoft.com/office/drawing/2014/main" val="2607110789"/>
                    </a:ext>
                  </a:extLst>
                </a:gridCol>
                <a:gridCol w="1627803">
                  <a:extLst>
                    <a:ext uri="{9D8B030D-6E8A-4147-A177-3AD203B41FA5}">
                      <a16:colId xmlns:a16="http://schemas.microsoft.com/office/drawing/2014/main" val="3773170124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כמות גושים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9128081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  <a:cs typeface="+mn-cs"/>
                        </a:rPr>
                        <a:t>קוד סטאטוס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cs typeface="+mn-cs"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ייצוג</a:t>
                      </a:r>
                      <a:r>
                        <a:rPr lang="he-IL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</a:t>
                      </a:r>
                      <a:r>
                        <a:rPr lang="he-IL" sz="16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ג"ג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ייצוג טבלאי</a:t>
                      </a:r>
                      <a:r>
                        <a:rPr lang="he-IL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בלבד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>
                          <a:cs typeface="+mn-cs"/>
                        </a:rPr>
                        <a:t>סה"כ</a:t>
                      </a:r>
                      <a:endParaRPr lang="en-US" sz="1600" dirty="0"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260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420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680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550817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ראשון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162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2686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חלוקה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536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173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709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6257068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מוקדמת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521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583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6769016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ארעית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284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111988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סופית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143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9134530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ירדני בהסדר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561206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  <a:cs typeface="+mn-cs"/>
                        </a:rPr>
                        <a:t>רישום בשטח לא מוסדר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7439859"/>
                  </a:ext>
                </a:extLst>
              </a:tr>
              <a:tr h="274292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סה"כ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1929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935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2864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5993988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1961729" y="4364008"/>
            <a:ext cx="8817282" cy="729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</a:rPr>
              <a:t>935 גושים לא מוסדרים פעילים בעלי ייצוג טבלאי בלבד.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מיזוג מרחבי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וטבלאי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2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/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rgbClr val="FFC000"/>
                </a:solidFill>
              </a:rPr>
              <a:t>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86F011"/>
                </a:solidFill>
              </a:rPr>
              <a:t>2</a:t>
            </a:r>
            <a:endParaRPr lang="en-US" b="1" dirty="0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23E148"/>
                </a:solidFill>
              </a:rPr>
              <a:t>3</a:t>
            </a:r>
            <a:endParaRPr lang="en-US" b="1" dirty="0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33D2C5"/>
                </a:solidFill>
              </a:rPr>
              <a:t>4</a:t>
            </a:r>
            <a:endParaRPr lang="en-US" b="1" dirty="0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4472C4"/>
                </a:solidFill>
              </a:rPr>
              <a:t>5</a:t>
            </a:r>
            <a:endParaRPr lang="en-US" b="1" dirty="0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5 - הסבה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5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5 - הסבה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טבלה 8"/>
          <p:cNvGraphicFramePr>
            <a:graphicFrameLocks noGrp="1"/>
          </p:cNvGraphicFramePr>
          <p:nvPr/>
        </p:nvGraphicFramePr>
        <p:xfrm>
          <a:off x="465532" y="1161045"/>
          <a:ext cx="11436699" cy="423409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053029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506857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  <a:gridCol w="1620813">
                  <a:extLst>
                    <a:ext uri="{9D8B030D-6E8A-4147-A177-3AD203B41FA5}">
                      <a16:colId xmlns:a16="http://schemas.microsoft.com/office/drawing/2014/main" val="421890189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353722922"/>
                    </a:ext>
                  </a:extLst>
                </a:gridCol>
              </a:tblGrid>
              <a:tr h="302435"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סוג משתנה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כינוי </a:t>
                      </a:r>
                      <a:r>
                        <a:rPr lang="en-US" sz="1600" b="1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b="1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האם קיים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LUT</a:t>
                      </a:r>
                      <a:r>
                        <a:rPr lang="he-IL" sz="1600" b="1" u="none" strike="noStrike" dirty="0" smtClean="0">
                          <a:effectLst/>
                        </a:rPr>
                        <a:t> 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מקור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534"/>
                  </a:ext>
                </a:extLst>
              </a:tr>
              <a:tr h="302435">
                <a:tc vMerge="1"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טבלה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משתנה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מספר מזהה גוש ייחודי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sub_gush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u="none" strike="noStrike" dirty="0">
                          <a:effectLst/>
                        </a:rPr>
                        <a:t>SUB_GUSH_ID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blockNumber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מספר גוש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LID8192" sz="1600" dirty="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sub_gush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u="none" strike="noStrike" dirty="0">
                          <a:effectLst/>
                        </a:rPr>
                        <a:t>GUSH_NUM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subBlockNumber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מספר תת גוש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LID8192" sz="1600" dirty="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sub_gush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u="none" strike="noStrike" dirty="0">
                          <a:effectLst/>
                        </a:rPr>
                        <a:t>GUSH_SUFFIX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 err="1">
                          <a:effectLst/>
                        </a:rPr>
                        <a:t>landType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סוג </a:t>
                      </a:r>
                      <a:r>
                        <a:rPr lang="he-IL" sz="1600" u="none" strike="noStrike" dirty="0" smtClean="0">
                          <a:effectLst/>
                        </a:rPr>
                        <a:t>המקרקעין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921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 err="1">
                          <a:effectLst/>
                        </a:rPr>
                        <a:t>blockStatus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סטטוס הגוש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LID8192" sz="1600" dirty="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sub_gush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306797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isJordanian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bool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האם ירדני?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ID8192" sz="1600" dirty="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sub_gush</a:t>
                      </a:r>
                      <a:endParaRPr lang="he-IL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he-IL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setteledDate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תאריך הסדר המקרקעין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LID8192" sz="1600" dirty="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sub_gush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STATUS_DATE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updateDate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תאריך עדכון הגוש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LID8192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sub_gush</a:t>
                      </a:r>
                      <a:r>
                        <a:rPr kumimoji="0" lang="LID8192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_mmg</a:t>
                      </a:r>
                      <a:endParaRPr kumimoji="0" lang="he-IL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FINAL_CONFIRMATION_DATE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lastRegisteredParcel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מס' חלקה אחרונה שנרשמה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LID8192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sub_gush</a:t>
                      </a:r>
                      <a:r>
                        <a:rPr kumimoji="0" lang="LID8192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_mmg</a:t>
                      </a:r>
                      <a:endParaRPr kumimoji="0" lang="he-IL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LAST_PARCEL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last parcel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מס' חלקה אחרונה בבנק"ל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LID8192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sub_gush</a:t>
                      </a:r>
                      <a:r>
                        <a:rPr kumimoji="0" lang="LID8192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_mmg</a:t>
                      </a:r>
                      <a:endParaRPr kumimoji="0" lang="he-IL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MMG_LAST_PARCEL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lastCourtParcel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מס' חלקה אחרונה בפסק דין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LID8192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sub_gush</a:t>
                      </a:r>
                      <a:r>
                        <a:rPr kumimoji="0" lang="LID8192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_mmg</a:t>
                      </a:r>
                      <a:endParaRPr kumimoji="0" lang="he-IL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COURT_LAST_PARCEL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lastSetteledPArcel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מס' חלקה אחרונה בהסדר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LID8192" sz="1600" dirty="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sub_gush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dirty="0" smtClean="0">
                          <a:effectLst/>
                        </a:rPr>
                        <a:t>HESDER_LAST_PARCEL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85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507195"/>
              </p:ext>
            </p:extLst>
          </p:nvPr>
        </p:nvGraphicFramePr>
        <p:xfrm>
          <a:off x="571501" y="1561767"/>
          <a:ext cx="110431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62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5214498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סכמה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סוג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26,448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mapip2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ספר גושים </a:t>
                      </a:r>
                      <a:r>
                        <a:rPr lang="he-IL" dirty="0" smtClean="0"/>
                        <a:t>ארגוני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he-IL" baseline="0" dirty="0" smtClean="0"/>
                        <a:t>(כיום באחריות </a:t>
                      </a:r>
                      <a:r>
                        <a:rPr lang="he-IL" baseline="0" dirty="0" err="1" smtClean="0"/>
                        <a:t>ה"ק</a:t>
                      </a:r>
                      <a:r>
                        <a:rPr lang="he-IL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Sub gush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27,328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mapip2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טבלת </a:t>
                      </a:r>
                      <a:r>
                        <a:rPr lang="he-IL" dirty="0" smtClean="0"/>
                        <a:t>ניהול הקשורה לספר הגושים הארגוני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Sub gush </a:t>
                      </a:r>
                      <a:r>
                        <a:rPr lang="en-US" dirty="0" err="1"/>
                        <a:t>mmg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05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193257"/>
              </p:ext>
            </p:extLst>
          </p:nvPr>
        </p:nvGraphicFramePr>
        <p:xfrm>
          <a:off x="571501" y="3039921"/>
          <a:ext cx="1104313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8763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617512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5189145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סכמה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סוג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17,939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Prod05/</a:t>
                      </a:r>
                      <a:r>
                        <a:rPr lang="en-US" dirty="0" err="1" smtClean="0"/>
                        <a:t>cadsde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שכבת גושים פעילים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Sub gush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96315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5 - הסבה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711214"/>
              </p:ext>
            </p:extLst>
          </p:nvPr>
        </p:nvGraphicFramePr>
        <p:xfrm>
          <a:off x="7628331" y="1320538"/>
          <a:ext cx="3513341" cy="2700000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281341">
                  <a:extLst>
                    <a:ext uri="{9D8B030D-6E8A-4147-A177-3AD203B41FA5}">
                      <a16:colId xmlns:a16="http://schemas.microsoft.com/office/drawing/2014/main" val="3880601734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752711127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בנק"ל קיים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064369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קוד סטאטוס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סטטוס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20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he-IL" sz="1400" b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לא מוסדר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51162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רישום ראשון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065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חלוקה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579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מוקדמת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7775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ארעית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7215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סופית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9998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ירדני בהסדר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8769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רישום בשטח לא מוסדר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40073"/>
                  </a:ext>
                </a:extLst>
              </a:tr>
            </a:tbl>
          </a:graphicData>
        </a:graphic>
      </p:graphicFrame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54014"/>
              </p:ext>
            </p:extLst>
          </p:nvPr>
        </p:nvGraphicFramePr>
        <p:xfrm>
          <a:off x="1159800" y="1320538"/>
          <a:ext cx="5554132" cy="2700000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4621784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55263981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167609383"/>
                    </a:ext>
                  </a:extLst>
                </a:gridCol>
                <a:gridCol w="1990132">
                  <a:extLst>
                    <a:ext uri="{9D8B030D-6E8A-4147-A177-3AD203B41FA5}">
                      <a16:colId xmlns:a16="http://schemas.microsoft.com/office/drawing/2014/main" val="1819933577"/>
                    </a:ext>
                  </a:extLst>
                </a:gridCol>
              </a:tblGrid>
              <a:tr h="270000">
                <a:tc gridSpan="4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בנק"ל מודרני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064369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קוד סוג מקרקעין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סוג מקרקעין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קוד סטטוס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סטטוס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20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לא מוסדר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51162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 smtClean="0">
                          <a:solidFill>
                            <a:schemeClr val="tx1"/>
                          </a:solidFill>
                          <a:cs typeface="+mn-cs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לא מוסדר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26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רישום ראשון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065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לא מוסדר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בהסדר חלוקה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579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 smtClean="0">
                          <a:solidFill>
                            <a:schemeClr val="tx1"/>
                          </a:solidFill>
                          <a:cs typeface="+mn-cs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לא מוסדר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23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בהסדר מוקדמת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7775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לא מוסדר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24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בהסדר ארעית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7215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לא מוסדר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בהסדר סופית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9998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 smtClean="0">
                          <a:solidFill>
                            <a:schemeClr val="tx1"/>
                          </a:solidFill>
                          <a:cs typeface="+mn-cs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לא מוסדר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26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הסדר בהקפאה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8769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 smtClean="0">
                          <a:solidFill>
                            <a:schemeClr val="tx1"/>
                          </a:solidFill>
                          <a:cs typeface="+mn-cs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לא מוסדר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27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רישום בשטח לא מוסדר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40073"/>
                  </a:ext>
                </a:extLst>
              </a:tr>
            </a:tbl>
          </a:graphicData>
        </a:graphic>
      </p:graphicFrame>
      <p:cxnSp>
        <p:nvCxnSpPr>
          <p:cNvPr id="11" name="מחבר חץ ישר 10"/>
          <p:cNvCxnSpPr/>
          <p:nvPr/>
        </p:nvCxnSpPr>
        <p:spPr>
          <a:xfrm flipH="1">
            <a:off x="6713931" y="202553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 flipH="1">
            <a:off x="6713931" y="227029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flipH="1">
            <a:off x="6713931" y="252891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 flipH="1">
            <a:off x="6713931" y="277368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 flipH="1">
            <a:off x="6713931" y="306924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 flipH="1">
            <a:off x="6713931" y="331400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H="1">
            <a:off x="6713931" y="360033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/>
          <p:nvPr/>
        </p:nvCxnSpPr>
        <p:spPr>
          <a:xfrm flipH="1">
            <a:off x="6713931" y="384509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4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ספר הגושים הארגונית –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sub_gush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1384"/>
              </p:ext>
            </p:extLst>
          </p:nvPr>
        </p:nvGraphicFramePr>
        <p:xfrm>
          <a:off x="1179068" y="971969"/>
          <a:ext cx="9828001" cy="544383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7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8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8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8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סוג משתנה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כינוי </a:t>
                      </a:r>
                      <a:r>
                        <a:rPr lang="en-US" sz="1600" b="1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b="1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האם קיים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LUT</a:t>
                      </a:r>
                      <a:r>
                        <a:rPr lang="he-IL" sz="1600" b="1" u="none" strike="noStrike" dirty="0" smtClean="0">
                          <a:effectLst/>
                        </a:rPr>
                        <a:t> 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SUB_GUSH_ID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>
                          <a:effectLst/>
                        </a:rPr>
                        <a:t>integer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>
                          <a:effectLst/>
                        </a:rPr>
                        <a:t>מספר מזהה גוש ייחודי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GUSH_NUM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>
                          <a:effectLst/>
                        </a:rPr>
                        <a:t>מספר גוש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GUSH_SUFFIX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>
                          <a:effectLst/>
                        </a:rPr>
                        <a:t>מספר תת גוש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STATUS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סטטוס הגוש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כן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STATUS_DATE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תאריך סטטוס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COMMENT_STATUS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הערות הסדר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LOCALITY_ID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קוד ישוב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REG_MUN_ID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קוד מחוז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LEGAL_AREA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שטח הגוש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HESDER_LAST_PARCEL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מס' חלקה אחרונה בהסדר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ASSIGN_TO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 רלוונטי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 רלוונטי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SYS_DATE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 רלוונטי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MIN_EW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39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MIN_NS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 רלוונטי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5946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MAX_EW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לא רלוונטי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 רלוונטי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8024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MAX_NS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 רלוונטי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 רלוונטי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643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PROJ_NO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5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89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ספר הגושים ממ"ג –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sub_gush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mmg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842449"/>
              </p:ext>
            </p:extLst>
          </p:nvPr>
        </p:nvGraphicFramePr>
        <p:xfrm>
          <a:off x="1179069" y="990442"/>
          <a:ext cx="9827999" cy="544383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סוג משתנה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כינוי </a:t>
                      </a:r>
                      <a:r>
                        <a:rPr lang="en-US" sz="1600" b="1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b="1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האם קיים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LUT</a:t>
                      </a:r>
                      <a:r>
                        <a:rPr lang="he-IL" sz="1600" b="1" u="none" strike="noStrike" dirty="0" smtClean="0">
                          <a:effectLst/>
                        </a:rPr>
                        <a:t> 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SUB_GUSH_ID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מספר מזהה גוש ייחודי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CODE_HEARA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GUSH_MMG_COMMENT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TALAR_NUM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מס' תצ"ר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TALAR_YEAR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שנת תצ"ר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LAST_PARCEL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מס' חלקה אחרונה שנרשמה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MMG_LAST_PARCEL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מס' חלקה אחרונה בבנק"ל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COURT_LAST_PARCEL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מס' חלקה אחרונה בפסק דין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SRIKA_DATE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TO_K_KLITA_DATE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FROM_K_KLITA_DATE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TO_K_BIKORET_DATE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39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FROM_K_BIKORET_DATE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5946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TO_TIKUN_DATE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8024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FROM_TIKUN_DATE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643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ISHUR_GUSH_BODED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5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90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המשך - טבלת ספר הגושים ממ"ג – 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sub_gush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mmg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08219"/>
              </p:ext>
            </p:extLst>
          </p:nvPr>
        </p:nvGraphicFramePr>
        <p:xfrm>
          <a:off x="1179069" y="1045859"/>
          <a:ext cx="9828000" cy="332678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33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1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35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1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סוג משתנה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כינוי </a:t>
                      </a:r>
                      <a:r>
                        <a:rPr lang="en-US" sz="1600" b="1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b="1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האם קיים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LUT</a:t>
                      </a:r>
                      <a:r>
                        <a:rPr lang="he-IL" sz="1600" b="1" u="none" strike="noStrike" dirty="0" smtClean="0">
                          <a:effectLst/>
                        </a:rPr>
                        <a:t> 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TO_K_JOIN_DATE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FROM_K_JOIN_DATE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TO_K_BIKORET_JOIN_DATE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FROM_K_BIKORET_JOIN_DATE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TO_K_TIKUN_JOIN_DATE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FROM_K_TIKUN_JOIN_DATE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FINAL_CONFIRMATION_DATE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תאריך עדכון הגוש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LOAD_DATE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TO_UPDATE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רלוונטי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9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230908" y="589543"/>
            <a:ext cx="11748655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מאפיינים של שכבת גושים מוסדרים –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cadsde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sub_gush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_all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83113"/>
              </p:ext>
            </p:extLst>
          </p:nvPr>
        </p:nvGraphicFramePr>
        <p:xfrm>
          <a:off x="1191236" y="1489205"/>
          <a:ext cx="9828000" cy="2419480"/>
        </p:xfrm>
        <a:graphic>
          <a:graphicData uri="http://schemas.openxmlformats.org/drawingml/2006/table">
            <a:tbl>
              <a:tblPr rtl="1">
                <a:tableStyleId>{E8B1032C-EA38-4F05-BA0D-38AFFFC7BED3}</a:tableStyleId>
              </a:tblPr>
              <a:tblGrid>
                <a:gridCol w="2586333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1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35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1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סוג משתנה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כינוי </a:t>
                      </a:r>
                      <a:r>
                        <a:rPr lang="en-US" sz="1600" b="1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b="1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האם קיים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LUT</a:t>
                      </a:r>
                      <a:r>
                        <a:rPr lang="he-IL" sz="1600" b="1" u="none" strike="noStrike" dirty="0" smtClean="0">
                          <a:effectLst/>
                        </a:rPr>
                        <a:t> 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fid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מספר סידורי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 err="1" smtClean="0">
                          <a:effectLst/>
                        </a:rPr>
                        <a:t>locality_id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קוד ישוב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status_tex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>
                          <a:effectLst/>
                        </a:rPr>
                        <a:t>סטטוס הגוש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u="none" strike="noStrike" dirty="0">
                          <a:effectLst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effectLst/>
                        </a:rPr>
                        <a:t>status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>
                          <a:effectLst/>
                        </a:rPr>
                        <a:t>סטטוס הגוש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כן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 err="1">
                          <a:effectLst/>
                        </a:rPr>
                        <a:t>sub_gush_id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מספר מזהה גוש ייחודי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>
                          <a:effectLst/>
                        </a:rPr>
                        <a:t>gush_suffix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מספר תת גוש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 err="1">
                          <a:effectLst/>
                        </a:rPr>
                        <a:t>gush_num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integer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מספר גוש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u="none" strike="noStrike" dirty="0">
                          <a:effectLst/>
                        </a:rPr>
                        <a:t>לא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999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12218</TotalTime>
  <Words>2658</Words>
  <Application>Microsoft Office PowerPoint</Application>
  <PresentationFormat>Widescreen</PresentationFormat>
  <Paragraphs>1432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yuri@mapi.gov.il</dc:creator>
  <cp:lastModifiedBy>medad</cp:lastModifiedBy>
  <cp:revision>429</cp:revision>
  <cp:lastPrinted>2019-06-17T11:46:22Z</cp:lastPrinted>
  <dcterms:created xsi:type="dcterms:W3CDTF">2018-03-01T06:23:08Z</dcterms:created>
  <dcterms:modified xsi:type="dcterms:W3CDTF">2021-11-30T13:29:26Z</dcterms:modified>
</cp:coreProperties>
</file>