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2" r:id="rId3"/>
    <p:sldId id="308" r:id="rId4"/>
    <p:sldId id="447" r:id="rId5"/>
    <p:sldId id="449" r:id="rId6"/>
    <p:sldId id="436" r:id="rId7"/>
    <p:sldId id="439" r:id="rId8"/>
    <p:sldId id="444" r:id="rId9"/>
    <p:sldId id="445" r:id="rId10"/>
    <p:sldId id="446" r:id="rId11"/>
    <p:sldId id="450" r:id="rId12"/>
    <p:sldId id="452" r:id="rId13"/>
    <p:sldId id="454" r:id="rId14"/>
    <p:sldId id="453" r:id="rId15"/>
    <p:sldId id="455" r:id="rId16"/>
    <p:sldId id="451" r:id="rId17"/>
    <p:sldId id="456" r:id="rId18"/>
    <p:sldId id="441" r:id="rId19"/>
    <p:sldId id="443" r:id="rId20"/>
  </p:sldIdLst>
  <p:sldSz cx="12192000" cy="6858000"/>
  <p:notesSz cx="6769100" cy="9906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FF9966"/>
    <a:srgbClr val="8FAADC"/>
    <a:srgbClr val="33D2C5"/>
    <a:srgbClr val="23E148"/>
    <a:srgbClr val="FF3300"/>
    <a:srgbClr val="E2F0D9"/>
    <a:srgbClr val="0066CC"/>
    <a:srgbClr val="B4C7E7"/>
    <a:srgbClr val="86F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1" autoAdjust="0"/>
    <p:restoredTop sz="94639" autoAdjust="0"/>
  </p:normalViewPr>
  <p:slideViewPr>
    <p:cSldViewPr snapToGrid="0">
      <p:cViewPr varScale="1">
        <p:scale>
          <a:sx n="76" d="100"/>
          <a:sy n="76" d="100"/>
        </p:scale>
        <p:origin x="10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190807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טבלת סטאטוסים של תהליכים </a:t>
            </a:r>
            <a:r>
              <a:rPr lang="he-IL" sz="4000" b="1" dirty="0" err="1" smtClean="0">
                <a:solidFill>
                  <a:srgbClr val="002060"/>
                </a:solidFill>
              </a:rPr>
              <a:t>קדסטריים</a:t>
            </a:r>
            <a:r>
              <a:rPr lang="he-IL" sz="4000" b="1" dirty="0" smtClean="0">
                <a:solidFill>
                  <a:srgbClr val="002060"/>
                </a:solidFill>
              </a:rPr>
              <a:t> - סכמה חדשה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521823" y="568177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תת"ג (1)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20" y="1979060"/>
            <a:ext cx="9281283" cy="27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5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72" y="1455576"/>
            <a:ext cx="8136940" cy="5069560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521823" y="568177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תת"ג (2)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224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6" y="1903444"/>
            <a:ext cx="11312332" cy="3524445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521823" y="568177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תת"ג (3)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75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521823" y="568177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תיקוני 97 ב (1)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2" y="2592257"/>
            <a:ext cx="11145280" cy="24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508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476667" y="278928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תיקוני 97 ב (2)</a:t>
            </a:r>
            <a:endParaRPr lang="he-IL" sz="3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84" y="1002420"/>
            <a:ext cx="7942198" cy="57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7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2108718"/>
            <a:ext cx="10970937" cy="2942642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476667" y="278928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פסקי דין (1)</a:t>
            </a:r>
            <a:endParaRPr lang="he-IL" sz="3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388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80" y="1067380"/>
            <a:ext cx="8832202" cy="5553837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476667" y="278928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פסקי דין (2)</a:t>
            </a:r>
            <a:endParaRPr lang="he-IL" sz="3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407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04" y="1938143"/>
            <a:ext cx="10125987" cy="2605865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513989" y="446879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איחוד ושמירה</a:t>
            </a:r>
            <a:endParaRPr lang="he-IL" sz="3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531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225983"/>
              </p:ext>
            </p:extLst>
          </p:nvPr>
        </p:nvGraphicFramePr>
        <p:xfrm>
          <a:off x="2170191" y="1278327"/>
          <a:ext cx="7813563" cy="413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99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754023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725841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240996">
                <a:tc>
                  <a:txBody>
                    <a:bodyPr/>
                    <a:lstStyle/>
                    <a:p>
                      <a:pPr algn="ctr"/>
                      <a:r>
                        <a:rPr lang="he-IL" sz="2000" dirty="0" smtClean="0"/>
                        <a:t>כמות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 smtClean="0"/>
                        <a:t>ערך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000" dirty="0" smtClean="0"/>
                        <a:t>שדה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18748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120,930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processName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17123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32659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57401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32251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81630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27971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761166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22345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55483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1298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853690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784932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3376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76740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dirty="0" smtClean="0"/>
                        <a:t>957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47333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72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30890"/>
                  </a:ext>
                </a:extLst>
              </a:tr>
              <a:tr h="34141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120,930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statusDate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95568"/>
                  </a:ext>
                </a:extLst>
              </a:tr>
            </a:tbl>
          </a:graphicData>
        </a:graphic>
      </p:graphicFrame>
      <p:sp>
        <p:nvSpPr>
          <p:cNvPr id="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905810" y="230694"/>
            <a:ext cx="26865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כמויות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946781" y="574152"/>
            <a:ext cx="37152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ערכים 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חסרים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85045"/>
              </p:ext>
            </p:extLst>
          </p:nvPr>
        </p:nvGraphicFramePr>
        <p:xfrm>
          <a:off x="3964533" y="2108260"/>
          <a:ext cx="4305377" cy="214361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8267">
                  <a:extLst>
                    <a:ext uri="{9D8B030D-6E8A-4147-A177-3AD203B41FA5}">
                      <a16:colId xmlns:a16="http://schemas.microsoft.com/office/drawing/2014/main" val="1843268236"/>
                    </a:ext>
                  </a:extLst>
                </a:gridCol>
                <a:gridCol w="1049952">
                  <a:extLst>
                    <a:ext uri="{9D8B030D-6E8A-4147-A177-3AD203B41FA5}">
                      <a16:colId xmlns:a16="http://schemas.microsoft.com/office/drawing/2014/main" val="75662866"/>
                    </a:ext>
                  </a:extLst>
                </a:gridCol>
                <a:gridCol w="1537158">
                  <a:extLst>
                    <a:ext uri="{9D8B030D-6E8A-4147-A177-3AD203B41FA5}">
                      <a16:colId xmlns:a16="http://schemas.microsoft.com/office/drawing/2014/main" val="1724565766"/>
                    </a:ext>
                  </a:extLst>
                </a:gridCol>
              </a:tblGrid>
              <a:tr h="564786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שדה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כמות חסרים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 smtClean="0"/>
                        <a:t>הערה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7627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cpbUniqueId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10426</a:t>
                      </a:r>
                      <a:endParaRPr lang="he-IL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 smtClean="0"/>
                        <a:t>יאוכלס</a:t>
                      </a:r>
                      <a:r>
                        <a:rPr lang="he-IL" sz="1200" baseline="0" dirty="0" smtClean="0"/>
                        <a:t> בהמשך</a:t>
                      </a:r>
                      <a:endParaRPr lang="he-IL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717228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processName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 smtClean="0">
                          <a:effectLst/>
                        </a:rPr>
                        <a:t>0</a:t>
                      </a:r>
                      <a:endParaRPr lang="he-IL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290192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status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 smtClean="0">
                          <a:effectLst/>
                        </a:rPr>
                        <a:t>0</a:t>
                      </a:r>
                      <a:endParaRPr lang="he-IL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38665"/>
                  </a:ext>
                </a:extLst>
              </a:tr>
              <a:tr h="394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statusDate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 smtClean="0">
                          <a:effectLst/>
                        </a:rPr>
                        <a:t>0</a:t>
                      </a:r>
                      <a:endParaRPr lang="he-IL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0423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סטאטוסים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69742"/>
              </p:ext>
            </p:extLst>
          </p:nvPr>
        </p:nvGraphicFramePr>
        <p:xfrm>
          <a:off x="736600" y="1873669"/>
          <a:ext cx="10878038" cy="1518738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560192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13952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03934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364545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800" b="1" u="none" strike="noStrike" dirty="0">
                          <a:effectLst/>
                        </a:rPr>
                        <a:t>שם השדה</a:t>
                      </a:r>
                      <a:endParaRPr lang="he-IL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800" b="1" u="none" strike="noStrike">
                          <a:effectLst/>
                        </a:rPr>
                        <a:t>סוג משתנה</a:t>
                      </a:r>
                      <a:endParaRPr lang="he-IL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800" b="1" u="none" strike="noStrike" dirty="0" smtClean="0">
                          <a:effectLst/>
                        </a:rPr>
                        <a:t>תיאור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800" b="1" u="none" strike="noStrike">
                          <a:effectLst/>
                        </a:rPr>
                        <a:t>האם קיים </a:t>
                      </a:r>
                      <a:r>
                        <a:rPr lang="en-US" sz="2800" b="1" u="none" strike="noStrike" smtClean="0">
                          <a:effectLst/>
                        </a:rPr>
                        <a:t>LUT</a:t>
                      </a:r>
                      <a:r>
                        <a:rPr lang="he-IL" sz="2800" b="1" u="none" strike="noStrike" smtClean="0">
                          <a:effectLst/>
                        </a:rPr>
                        <a:t> ?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קדסטרי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סטאטוס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</a:t>
                      </a:r>
                      <a:r>
                        <a:rPr lang="he-IL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סטאטוס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742710"/>
              </p:ext>
            </p:extLst>
          </p:nvPr>
        </p:nvGraphicFramePr>
        <p:xfrm>
          <a:off x="571501" y="870369"/>
          <a:ext cx="11043138" cy="142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585686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06939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466115" y="2816071"/>
            <a:ext cx="514852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ממצאים והערות לפני עיבוד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101499"/>
              </p:ext>
            </p:extLst>
          </p:nvPr>
        </p:nvGraphicFramePr>
        <p:xfrm>
          <a:off x="2396046" y="3419979"/>
          <a:ext cx="9218592" cy="178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9946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638939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08970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1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4275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48137"/>
              </p:ext>
            </p:extLst>
          </p:nvPr>
        </p:nvGraphicFramePr>
        <p:xfrm>
          <a:off x="3027873" y="2118435"/>
          <a:ext cx="2893452" cy="19050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73221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161241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dirty="0" smtClean="0"/>
                        <a:t>סטאטוסים של תיקון 97ב'</a:t>
                      </a:r>
                      <a:endParaRPr lang="en-US" sz="1800" b="1" dirty="0" smtClean="0"/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492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בטיפול האגף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בבדיקת הממונה על המרשם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מבוטל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מאושר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הוטמע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3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מוקפא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01337"/>
                  </a:ext>
                </a:extLst>
              </a:tr>
            </a:tbl>
          </a:graphicData>
        </a:graphic>
      </p:graphicFrame>
      <p:sp>
        <p:nvSpPr>
          <p:cNvPr id="7" name="מלבן 7"/>
          <p:cNvSpPr/>
          <p:nvPr/>
        </p:nvSpPr>
        <p:spPr>
          <a:xfrm>
            <a:off x="2903267" y="1003877"/>
            <a:ext cx="6926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2000" dirty="0" smtClean="0"/>
              <a:t>מכיוון שלכל תהליך קדסטרי קיימים קודי סטאטוס משל עצמו, </a:t>
            </a:r>
          </a:p>
          <a:p>
            <a:pPr algn="ctr" rtl="1"/>
            <a:r>
              <a:rPr lang="he-IL" sz="2000" dirty="0" smtClean="0"/>
              <a:t>השדה </a:t>
            </a:r>
            <a:r>
              <a:rPr lang="en-US" sz="2000" dirty="0" smtClean="0"/>
              <a:t>status</a:t>
            </a:r>
            <a:r>
              <a:rPr lang="he-IL" sz="2000" dirty="0" smtClean="0"/>
              <a:t> יאוכלס בהתאם לקוד סטאטוס המקורי של התהליך.</a:t>
            </a:r>
          </a:p>
          <a:p>
            <a:pPr algn="ctr" rtl="1"/>
            <a:r>
              <a:rPr lang="he-IL" sz="2000" dirty="0" smtClean="0"/>
              <a:t>להלן הקודים ושמות הסטאטוסים של תהליכי </a:t>
            </a:r>
            <a:r>
              <a:rPr lang="he-IL" sz="2000" dirty="0" err="1" smtClean="0"/>
              <a:t>הקדסטר</a:t>
            </a:r>
            <a:r>
              <a:rPr lang="he-IL" sz="2000" dirty="0" smtClean="0"/>
              <a:t> לפי אפיון חדש: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77628"/>
              </p:ext>
            </p:extLst>
          </p:nvPr>
        </p:nvGraphicFramePr>
        <p:xfrm>
          <a:off x="1873134" y="4391072"/>
          <a:ext cx="2893452" cy="19050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73221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161241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dirty="0" smtClean="0"/>
                        <a:t>סטאטוסים של פסק דין</a:t>
                      </a:r>
                      <a:endParaRPr lang="en-US" sz="1800" b="1" dirty="0" smtClean="0"/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492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בטיפול האגף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בבדיקת הממונה על המרשם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מבוטל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מאושר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הוטמע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3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מוקפא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013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52797"/>
              </p:ext>
            </p:extLst>
          </p:nvPr>
        </p:nvGraphicFramePr>
        <p:xfrm>
          <a:off x="7915492" y="4633242"/>
          <a:ext cx="2375970" cy="123634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0125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471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dirty="0" smtClean="0"/>
                        <a:t>סטאטוסים של תת"ג</a:t>
                      </a:r>
                      <a:endParaRPr lang="en-US" sz="1800" b="1" dirty="0" smtClean="0"/>
                    </a:p>
                  </a:txBody>
                  <a:tcPr marL="9525" marR="9525" marT="9525" marB="0" anchor="ctr"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492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הוגש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בביקורת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מאושר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45989"/>
              </p:ext>
            </p:extLst>
          </p:nvPr>
        </p:nvGraphicFramePr>
        <p:xfrm>
          <a:off x="7061977" y="2115435"/>
          <a:ext cx="2522280" cy="19050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3828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88399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dirty="0" smtClean="0"/>
                        <a:t>סטאטוסים של תצ"ר</a:t>
                      </a:r>
                      <a:endParaRPr lang="en-US" sz="1800" b="1" dirty="0" smtClean="0"/>
                    </a:p>
                  </a:txBody>
                  <a:tcPr marL="9525" marR="9525" marT="9525" marB="0" anchor="ctr">
                    <a:solidFill>
                      <a:srgbClr val="33D2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492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הוגש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בביקורת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כשרה לרישום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הארכת תוקף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רשומה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3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מבוטל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0133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915492" y="5858857"/>
            <a:ext cx="2375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1200" dirty="0"/>
              <a:t>*בנתונים הקיימים סטטוס 21 לא קיים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1059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57185" y="3600914"/>
            <a:ext cx="1474566" cy="5283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b="1" dirty="0" smtClean="0">
                <a:solidFill>
                  <a:schemeClr val="tx1"/>
                </a:solidFill>
              </a:rPr>
              <a:t>טבלת סטאטוסים</a:t>
            </a:r>
          </a:p>
          <a:p>
            <a:pPr lvl="0" algn="ctr" defTabSz="914400" rtl="1" fontAlgn="b">
              <a:defRPr/>
            </a:pPr>
            <a:r>
              <a:rPr lang="he-IL" sz="1200" b="1" dirty="0" smtClean="0">
                <a:solidFill>
                  <a:schemeClr val="tx1"/>
                </a:solidFill>
              </a:rPr>
              <a:t>של תהליך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3339" y="317267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2400" b="1" dirty="0" smtClean="0">
                <a:solidFill>
                  <a:srgbClr val="000000"/>
                </a:solidFill>
              </a:rPr>
              <a:t>תיאור כללי של תהליך ההסבה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729239" y="1162974"/>
            <a:ext cx="897601" cy="3411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טבלת גלם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35"/>
          <p:cNvCxnSpPr>
            <a:stCxn id="4" idx="2"/>
            <a:endCxn id="12" idx="0"/>
          </p:cNvCxnSpPr>
          <p:nvPr/>
        </p:nvCxnSpPr>
        <p:spPr>
          <a:xfrm flipH="1">
            <a:off x="6194467" y="4129289"/>
            <a:ext cx="1" cy="49321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80168" y="2736416"/>
            <a:ext cx="1212414" cy="4658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טבלת מוצר </a:t>
            </a:r>
          </a:p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בנק"ל </a:t>
            </a:r>
            <a:r>
              <a:rPr lang="he-IL" sz="1200" dirty="0">
                <a:solidFill>
                  <a:schemeClr val="tx1"/>
                </a:solidFill>
              </a:rPr>
              <a:t>עדכני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54276" y="4622503"/>
            <a:ext cx="1280381" cy="52094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בדיקה והסרת רשומות כפולות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73828" y="5724230"/>
            <a:ext cx="1061057" cy="4365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מיון רשומות</a:t>
            </a:r>
          </a:p>
        </p:txBody>
      </p:sp>
      <p:cxnSp>
        <p:nvCxnSpPr>
          <p:cNvPr id="14" name="Straight Arrow Connector 44"/>
          <p:cNvCxnSpPr>
            <a:stCxn id="12" idx="2"/>
            <a:endCxn id="13" idx="0"/>
          </p:cNvCxnSpPr>
          <p:nvPr/>
        </p:nvCxnSpPr>
        <p:spPr>
          <a:xfrm>
            <a:off x="6194467" y="5143451"/>
            <a:ext cx="9890" cy="5807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0025" y="1043874"/>
            <a:ext cx="3452862" cy="5502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6" name="Rounded Rectangle 55"/>
          <p:cNvSpPr/>
          <p:nvPr/>
        </p:nvSpPr>
        <p:spPr>
          <a:xfrm>
            <a:off x="9886153" y="1745266"/>
            <a:ext cx="873940" cy="436576"/>
          </a:xfrm>
          <a:prstGeom prst="roundRect">
            <a:avLst/>
          </a:prstGeom>
          <a:solidFill>
            <a:srgbClr val="33D2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err="1" smtClean="0">
                <a:solidFill>
                  <a:schemeClr val="tx1"/>
                </a:solidFill>
              </a:rPr>
              <a:t>תצ"ר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242203" y="2939505"/>
            <a:ext cx="873940" cy="436576"/>
          </a:xfrm>
          <a:prstGeom prst="roundRect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תת"ג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13023" y="4291724"/>
            <a:ext cx="944266" cy="436576"/>
          </a:xfrm>
          <a:prstGeom prst="roundRect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תיקוני 97 ב'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886153" y="5287654"/>
            <a:ext cx="873940" cy="436576"/>
          </a:xfrm>
          <a:prstGeom prst="round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פסקי דין</a:t>
            </a:r>
          </a:p>
        </p:txBody>
      </p:sp>
      <p:cxnSp>
        <p:nvCxnSpPr>
          <p:cNvPr id="60" name="Straight Arrow Connector 35"/>
          <p:cNvCxnSpPr>
            <a:stCxn id="56" idx="1"/>
            <a:endCxn id="54" idx="3"/>
          </p:cNvCxnSpPr>
          <p:nvPr/>
        </p:nvCxnSpPr>
        <p:spPr>
          <a:xfrm rot="10800000" flipV="1">
            <a:off x="8202887" y="1963554"/>
            <a:ext cx="1683266" cy="18316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5"/>
          <p:cNvCxnSpPr>
            <a:stCxn id="57" idx="1"/>
            <a:endCxn id="54" idx="3"/>
          </p:cNvCxnSpPr>
          <p:nvPr/>
        </p:nvCxnSpPr>
        <p:spPr>
          <a:xfrm rot="10800000" flipV="1">
            <a:off x="8202887" y="3157792"/>
            <a:ext cx="2039316" cy="6373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5"/>
          <p:cNvCxnSpPr>
            <a:stCxn id="58" idx="1"/>
            <a:endCxn id="54" idx="3"/>
          </p:cNvCxnSpPr>
          <p:nvPr/>
        </p:nvCxnSpPr>
        <p:spPr>
          <a:xfrm rot="10800000">
            <a:off x="8202887" y="3795166"/>
            <a:ext cx="2010136" cy="7148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5"/>
          <p:cNvCxnSpPr>
            <a:stCxn id="59" idx="1"/>
            <a:endCxn id="54" idx="3"/>
          </p:cNvCxnSpPr>
          <p:nvPr/>
        </p:nvCxnSpPr>
        <p:spPr>
          <a:xfrm rot="10800000">
            <a:off x="8202887" y="3795166"/>
            <a:ext cx="1683266" cy="1710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354862" y="1202588"/>
            <a:ext cx="873940" cy="436576"/>
          </a:xfrm>
          <a:prstGeom prst="roundRect">
            <a:avLst/>
          </a:prstGeom>
          <a:solidFill>
            <a:srgbClr val="33D2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err="1" smtClean="0">
                <a:solidFill>
                  <a:schemeClr val="tx1"/>
                </a:solidFill>
              </a:rPr>
              <a:t>תצ"ר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91832" y="2135341"/>
            <a:ext cx="873940" cy="436576"/>
          </a:xfrm>
          <a:prstGeom prst="roundRect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תת"ג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719613" y="3281518"/>
            <a:ext cx="946159" cy="436576"/>
          </a:xfrm>
          <a:prstGeom prst="roundRect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תיקוני 97 ב'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282643" y="4185927"/>
            <a:ext cx="873940" cy="436576"/>
          </a:xfrm>
          <a:prstGeom prst="round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dirty="0" smtClean="0">
                <a:solidFill>
                  <a:schemeClr val="tx1"/>
                </a:solidFill>
              </a:rPr>
              <a:t>פסקי דין</a:t>
            </a:r>
          </a:p>
        </p:txBody>
      </p:sp>
      <p:cxnSp>
        <p:nvCxnSpPr>
          <p:cNvPr id="113" name="Straight Arrow Connector 35"/>
          <p:cNvCxnSpPr>
            <a:stCxn id="54" idx="1"/>
            <a:endCxn id="112" idx="3"/>
          </p:cNvCxnSpPr>
          <p:nvPr/>
        </p:nvCxnSpPr>
        <p:spPr>
          <a:xfrm rot="10800000" flipV="1">
            <a:off x="3156583" y="3795165"/>
            <a:ext cx="1593442" cy="609049"/>
          </a:xfrm>
          <a:prstGeom prst="bentConnector3">
            <a:avLst>
              <a:gd name="adj1" fmla="val 34257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5"/>
          <p:cNvCxnSpPr>
            <a:stCxn id="54" idx="1"/>
            <a:endCxn id="109" idx="3"/>
          </p:cNvCxnSpPr>
          <p:nvPr/>
        </p:nvCxnSpPr>
        <p:spPr>
          <a:xfrm rot="10800000">
            <a:off x="3228803" y="1420876"/>
            <a:ext cx="1521223" cy="2374290"/>
          </a:xfrm>
          <a:prstGeom prst="bentConnector3">
            <a:avLst>
              <a:gd name="adj1" fmla="val 35638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35"/>
          <p:cNvCxnSpPr>
            <a:stCxn id="54" idx="1"/>
            <a:endCxn id="110" idx="3"/>
          </p:cNvCxnSpPr>
          <p:nvPr/>
        </p:nvCxnSpPr>
        <p:spPr>
          <a:xfrm rot="10800000">
            <a:off x="3665773" y="2353630"/>
            <a:ext cx="1084253" cy="14415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35"/>
          <p:cNvCxnSpPr>
            <a:stCxn id="54" idx="1"/>
            <a:endCxn id="111" idx="3"/>
          </p:cNvCxnSpPr>
          <p:nvPr/>
        </p:nvCxnSpPr>
        <p:spPr>
          <a:xfrm rot="10800000">
            <a:off x="3665773" y="3499806"/>
            <a:ext cx="1084253" cy="2953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35"/>
          <p:cNvCxnSpPr>
            <a:stCxn id="109" idx="1"/>
            <a:endCxn id="182" idx="3"/>
          </p:cNvCxnSpPr>
          <p:nvPr/>
        </p:nvCxnSpPr>
        <p:spPr>
          <a:xfrm rot="10800000" flipV="1">
            <a:off x="1623348" y="1420876"/>
            <a:ext cx="731515" cy="1420136"/>
          </a:xfrm>
          <a:prstGeom prst="bentConnector3">
            <a:avLst>
              <a:gd name="adj1" fmla="val 24557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35"/>
          <p:cNvCxnSpPr>
            <a:stCxn id="110" idx="1"/>
            <a:endCxn id="182" idx="3"/>
          </p:cNvCxnSpPr>
          <p:nvPr/>
        </p:nvCxnSpPr>
        <p:spPr>
          <a:xfrm rot="10800000" flipV="1">
            <a:off x="1623348" y="2353628"/>
            <a:ext cx="1168485" cy="487383"/>
          </a:xfrm>
          <a:prstGeom prst="bentConnector3">
            <a:avLst>
              <a:gd name="adj1" fmla="val 25762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35"/>
          <p:cNvCxnSpPr>
            <a:stCxn id="111" idx="1"/>
            <a:endCxn id="182" idx="3"/>
          </p:cNvCxnSpPr>
          <p:nvPr/>
        </p:nvCxnSpPr>
        <p:spPr>
          <a:xfrm rot="10800000">
            <a:off x="1623347" y="2841012"/>
            <a:ext cx="1096266" cy="658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5"/>
          <p:cNvCxnSpPr>
            <a:stCxn id="112" idx="1"/>
            <a:endCxn id="182" idx="3"/>
          </p:cNvCxnSpPr>
          <p:nvPr/>
        </p:nvCxnSpPr>
        <p:spPr>
          <a:xfrm rot="10800000">
            <a:off x="1623347" y="2841013"/>
            <a:ext cx="659296" cy="1563203"/>
          </a:xfrm>
          <a:prstGeom prst="bentConnector3">
            <a:avLst>
              <a:gd name="adj1" fmla="val 16861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311179" y="2503133"/>
            <a:ext cx="1312168" cy="675758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defTabSz="914400" rtl="1" fontAlgn="b">
              <a:defRPr/>
            </a:pPr>
            <a:r>
              <a:rPr lang="he-IL" sz="1200" b="1" dirty="0" smtClean="0">
                <a:solidFill>
                  <a:schemeClr val="tx1"/>
                </a:solidFill>
              </a:rPr>
              <a:t>טבלת סטאטוסים</a:t>
            </a:r>
          </a:p>
          <a:p>
            <a:pPr lvl="0" algn="ctr" defTabSz="914400" rtl="1" fontAlgn="b">
              <a:defRPr/>
            </a:pPr>
            <a:r>
              <a:rPr lang="he-IL" sz="1200" b="1" dirty="0" smtClean="0">
                <a:solidFill>
                  <a:schemeClr val="tx1"/>
                </a:solidFill>
              </a:rPr>
              <a:t>של תהליכים</a:t>
            </a:r>
          </a:p>
        </p:txBody>
      </p:sp>
      <p:sp>
        <p:nvSpPr>
          <p:cNvPr id="216" name="Plus 215"/>
          <p:cNvSpPr/>
          <p:nvPr/>
        </p:nvSpPr>
        <p:spPr>
          <a:xfrm>
            <a:off x="2545092" y="2600638"/>
            <a:ext cx="349040" cy="38737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0" name="TextBox 249"/>
          <p:cNvSpPr txBox="1"/>
          <p:nvPr/>
        </p:nvSpPr>
        <p:spPr>
          <a:xfrm>
            <a:off x="6782289" y="2787551"/>
            <a:ext cx="132854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i="1" dirty="0" smtClean="0"/>
              <a:t>Latest status date</a:t>
            </a:r>
            <a:endParaRPr lang="he-IL" sz="1200" i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6607733" y="1157444"/>
            <a:ext cx="15403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i="1" dirty="0"/>
              <a:t>previous </a:t>
            </a:r>
            <a:r>
              <a:rPr lang="en-US" sz="1200" i="1" dirty="0" smtClean="0"/>
              <a:t>status dates</a:t>
            </a:r>
            <a:endParaRPr lang="he-IL" sz="1200" i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6895829" y="3762364"/>
            <a:ext cx="130705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i="1" dirty="0" smtClean="0"/>
              <a:t>All status &amp; dates</a:t>
            </a:r>
            <a:endParaRPr lang="he-IL" sz="1200" i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4951054" y="1761788"/>
            <a:ext cx="1093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i="1" dirty="0" smtClean="0"/>
              <a:t>Only  matched </a:t>
            </a:r>
          </a:p>
          <a:p>
            <a:pPr algn="ctr"/>
            <a:r>
              <a:rPr lang="en-US" sz="1200" i="1" dirty="0" err="1" smtClean="0"/>
              <a:t>processName</a:t>
            </a:r>
            <a:r>
              <a:rPr lang="en-US" sz="1200" i="1" dirty="0" smtClean="0"/>
              <a:t> </a:t>
            </a:r>
            <a:endParaRPr lang="he-IL" sz="1200" i="1" dirty="0"/>
          </a:p>
        </p:txBody>
      </p:sp>
      <p:cxnSp>
        <p:nvCxnSpPr>
          <p:cNvPr id="10" name="Straight Arrow Connector 9"/>
          <p:cNvCxnSpPr>
            <a:stCxn id="6" idx="2"/>
            <a:endCxn id="11" idx="0"/>
          </p:cNvCxnSpPr>
          <p:nvPr/>
        </p:nvCxnSpPr>
        <p:spPr>
          <a:xfrm>
            <a:off x="6178040" y="1504106"/>
            <a:ext cx="8335" cy="123231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Filter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83" y="1741363"/>
            <a:ext cx="767054" cy="50251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3" name="Straight Arrow Connector 35"/>
          <p:cNvCxnSpPr>
            <a:stCxn id="11" idx="2"/>
            <a:endCxn id="4" idx="0"/>
          </p:cNvCxnSpPr>
          <p:nvPr/>
        </p:nvCxnSpPr>
        <p:spPr>
          <a:xfrm>
            <a:off x="6186375" y="3202223"/>
            <a:ext cx="8093" cy="39869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2015043" y="2871395"/>
            <a:ext cx="109326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i="1" dirty="0" smtClean="0"/>
              <a:t>Append</a:t>
            </a:r>
            <a:endParaRPr lang="he-IL" sz="1200" i="1" dirty="0"/>
          </a:p>
        </p:txBody>
      </p:sp>
    </p:spTree>
    <p:extLst>
      <p:ext uri="{BB962C8B-B14F-4D97-AF65-F5344CB8AC3E}">
        <p14:creationId xmlns:p14="http://schemas.microsoft.com/office/powerpoint/2010/main" val="9460934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-189151" y="270216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 : מיקום נתוני מקור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55" y="1623678"/>
            <a:ext cx="188595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798" y="3497571"/>
            <a:ext cx="6791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521823" y="568177"/>
            <a:ext cx="716401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תצ"ר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84" y="2170241"/>
            <a:ext cx="7931916" cy="28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473201" y="55570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תצ"ר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14" y="1710458"/>
            <a:ext cx="9111696" cy="39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65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2362977" y="462402"/>
            <a:ext cx="7378182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עיבוד מידע טבלאי לסכמה חדשה:</a:t>
            </a:r>
          </a:p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תצ"ר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98" y="1307548"/>
            <a:ext cx="9525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089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25967</TotalTime>
  <Words>408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309</cp:revision>
  <cp:lastPrinted>2019-06-17T11:46:22Z</cp:lastPrinted>
  <dcterms:created xsi:type="dcterms:W3CDTF">2018-03-01T06:23:08Z</dcterms:created>
  <dcterms:modified xsi:type="dcterms:W3CDTF">2022-04-28T10:45:14Z</dcterms:modified>
</cp:coreProperties>
</file>