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1" r:id="rId3"/>
    <p:sldId id="262" r:id="rId4"/>
    <p:sldId id="257" r:id="rId5"/>
    <p:sldId id="263" r:id="rId6"/>
    <p:sldId id="258" r:id="rId7"/>
    <p:sldId id="259" r:id="rId8"/>
    <p:sldId id="260" r:id="rId9"/>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04" autoAdjust="0"/>
    <p:restoredTop sz="94660"/>
  </p:normalViewPr>
  <p:slideViewPr>
    <p:cSldViewPr snapToGrid="0">
      <p:cViewPr varScale="1">
        <p:scale>
          <a:sx n="59" d="100"/>
          <a:sy n="59" d="100"/>
        </p:scale>
        <p:origin x="84"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E28800-232B-4D21-83B2-466332664B3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5743A3A8-824F-48EB-8D35-15A5CA206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FC8A4205-C7C1-485A-B3AC-0C63440495EE}"/>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5" name="מציין מיקום של כותרת תחתונה 4">
            <a:extLst>
              <a:ext uri="{FF2B5EF4-FFF2-40B4-BE49-F238E27FC236}">
                <a16:creationId xmlns:a16="http://schemas.microsoft.com/office/drawing/2014/main" id="{A114338A-A12B-4B05-80C2-34D96C55A5C1}"/>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01AAB34-AB94-4B39-93B8-54517C7FCE4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70704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66F81C-D0FE-4816-AA36-8C873874FCB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54D28367-4FF4-4E83-A451-F68E1A1228A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5A097EC-BE89-4EBC-AC2F-B6752C0F6475}"/>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5" name="מציין מיקום של כותרת תחתונה 4">
            <a:extLst>
              <a:ext uri="{FF2B5EF4-FFF2-40B4-BE49-F238E27FC236}">
                <a16:creationId xmlns:a16="http://schemas.microsoft.com/office/drawing/2014/main" id="{785E152B-1E0D-4571-BE08-2C7EF9CB1D4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06F085A-7EE6-412D-A6FE-7669D6A1207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7075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DA962E7-AB9D-4E2F-91D0-24F95BA2CF5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216B00F0-54EB-44C9-BA10-3C1C561541F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23E344F-DB39-455C-9F8F-81949B62FA19}"/>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5" name="מציין מיקום של כותרת תחתונה 4">
            <a:extLst>
              <a:ext uri="{FF2B5EF4-FFF2-40B4-BE49-F238E27FC236}">
                <a16:creationId xmlns:a16="http://schemas.microsoft.com/office/drawing/2014/main" id="{296F0C2B-7FA8-4393-ACCD-D58B47863C5D}"/>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85C6EAE-46E8-480D-9DA5-69A4C0FE25BB}"/>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62828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F386DA-3B0C-4412-8890-2D6352A0D67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706FF7A9-51C0-43BF-BD80-E9F8391D4E1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09EFEC6-B72D-4579-ABFF-5EBC3C33CEE9}"/>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5" name="מציין מיקום של כותרת תחתונה 4">
            <a:extLst>
              <a:ext uri="{FF2B5EF4-FFF2-40B4-BE49-F238E27FC236}">
                <a16:creationId xmlns:a16="http://schemas.microsoft.com/office/drawing/2014/main" id="{0EC87916-BD00-4ADF-A7FB-557377E3BC8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85286784-1975-4E67-93AC-641F7569ADCD}"/>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84993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78B8F-1C9A-47FA-AF27-1840A0304978}"/>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6D331C75-8B4F-430C-BAFE-DBB12272B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B07045B-9917-44C6-A59D-371162707F98}"/>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5" name="מציין מיקום של כותרת תחתונה 4">
            <a:extLst>
              <a:ext uri="{FF2B5EF4-FFF2-40B4-BE49-F238E27FC236}">
                <a16:creationId xmlns:a16="http://schemas.microsoft.com/office/drawing/2014/main" id="{47404C47-3448-4962-AC3B-2FF2868B5EF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83A20F8-DFCD-4AEC-9CDA-1E74DA764720}"/>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37321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D5F0C2-2146-4D72-BD02-3B554A9135B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C6F01889-44C2-470F-838F-5F65853B119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03510037-C135-4938-B140-D67957A0FD6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F7BCE622-3C5D-4A72-96C8-ED30C94F6480}"/>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6" name="מציין מיקום של כותרת תחתונה 5">
            <a:extLst>
              <a:ext uri="{FF2B5EF4-FFF2-40B4-BE49-F238E27FC236}">
                <a16:creationId xmlns:a16="http://schemas.microsoft.com/office/drawing/2014/main" id="{FAB14036-5DCE-4516-B741-23D64B69888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3A925758-3058-4F5B-BB40-E42A290713D3}"/>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94118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C18459-EB45-4DFE-82BB-59B6290687BB}"/>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7E2799E8-5B39-40F8-BB0D-49661C222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72A4530-E230-48ED-8894-C8FF78C3EAF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8BC9B56B-4FEA-4333-B2CD-19CCF5EA5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2BFE96B-9F33-4C59-9DF5-BD4CE736C7A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03F05899-8E65-4A71-B246-7EC88897D752}"/>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8" name="מציין מיקום של כותרת תחתונה 7">
            <a:extLst>
              <a:ext uri="{FF2B5EF4-FFF2-40B4-BE49-F238E27FC236}">
                <a16:creationId xmlns:a16="http://schemas.microsoft.com/office/drawing/2014/main" id="{2F07231A-2685-48BF-915D-2E82853E2344}"/>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6822A604-1FC5-4376-9510-D9C320FE26B0}"/>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0683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6737EF-755F-41CC-8DA6-3C0F72B3988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55C1D11D-E740-426D-8670-423CFD5B73BD}"/>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4" name="מציין מיקום של כותרת תחתונה 3">
            <a:extLst>
              <a:ext uri="{FF2B5EF4-FFF2-40B4-BE49-F238E27FC236}">
                <a16:creationId xmlns:a16="http://schemas.microsoft.com/office/drawing/2014/main" id="{3DC95AC6-2EEF-4A30-898B-69468C38704B}"/>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54B56BA6-A5B9-420C-A6B4-A594AEFAF39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00009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35246387-773C-4099-88B6-697AF4531EFD}"/>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3" name="מציין מיקום של כותרת תחתונה 2">
            <a:extLst>
              <a:ext uri="{FF2B5EF4-FFF2-40B4-BE49-F238E27FC236}">
                <a16:creationId xmlns:a16="http://schemas.microsoft.com/office/drawing/2014/main" id="{F282CAFD-5B59-48D5-8AC9-ACE71E036AB4}"/>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FFB7E2CA-4FAB-4F19-A7F6-FA162842CABC}"/>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53133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86AF4E-06E4-4804-AA2E-71B3DB33983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711801D-180A-4443-9116-E3ED93FA1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FC64A402-9CC2-4DB7-9CCA-0CC4064D7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023B21B-2C49-4BFD-91FF-24E487ACA6B3}"/>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6" name="מציין מיקום של כותרת תחתונה 5">
            <a:extLst>
              <a:ext uri="{FF2B5EF4-FFF2-40B4-BE49-F238E27FC236}">
                <a16:creationId xmlns:a16="http://schemas.microsoft.com/office/drawing/2014/main" id="{1BAB6DB8-0705-439F-8EC0-5C379CB667F6}"/>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61A688C-9C09-4A3B-8611-59A18F9A642C}"/>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60319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514D40-20FF-4B4E-AFD3-0D9166728BD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F3CD8905-0AA5-4389-A5E4-1F30696BF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D36913A9-FBF7-40B7-BCD5-18974FFC3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D846545-6CB3-4275-8FC4-809A5F0498C2}"/>
              </a:ext>
            </a:extLst>
          </p:cNvPr>
          <p:cNvSpPr>
            <a:spLocks noGrp="1"/>
          </p:cNvSpPr>
          <p:nvPr>
            <p:ph type="dt" sz="half" idx="10"/>
          </p:nvPr>
        </p:nvSpPr>
        <p:spPr/>
        <p:txBody>
          <a:bodyPr/>
          <a:lstStyle/>
          <a:p>
            <a:fld id="{C6A5EC66-C8FC-4D19-BA33-EB60ED36F1C4}" type="datetimeFigureOut">
              <a:rPr lang="en-US" smtClean="0"/>
              <a:t>12/2/2021</a:t>
            </a:fld>
            <a:endParaRPr lang="en-US"/>
          </a:p>
        </p:txBody>
      </p:sp>
      <p:sp>
        <p:nvSpPr>
          <p:cNvPr id="6" name="מציין מיקום של כותרת תחתונה 5">
            <a:extLst>
              <a:ext uri="{FF2B5EF4-FFF2-40B4-BE49-F238E27FC236}">
                <a16:creationId xmlns:a16="http://schemas.microsoft.com/office/drawing/2014/main" id="{003FBC53-1E4F-452C-8473-2529FE2EEE8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BA2A8A7-C9BE-48F2-A366-3450106634EF}"/>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23250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883FF06-EFFF-4675-A258-6AFB604A905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DEBA8C3-787D-44B3-AE40-EAC853D2352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493C541-9B0B-4A68-A8A8-2CE9404F0D0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6A5EC66-C8FC-4D19-BA33-EB60ED36F1C4}" type="datetimeFigureOut">
              <a:rPr lang="en-US" smtClean="0"/>
              <a:t>12/2/2021</a:t>
            </a:fld>
            <a:endParaRPr lang="en-US"/>
          </a:p>
        </p:txBody>
      </p:sp>
      <p:sp>
        <p:nvSpPr>
          <p:cNvPr id="5" name="מציין מיקום של כותרת תחתונה 4">
            <a:extLst>
              <a:ext uri="{FF2B5EF4-FFF2-40B4-BE49-F238E27FC236}">
                <a16:creationId xmlns:a16="http://schemas.microsoft.com/office/drawing/2014/main" id="{F8C038E6-B302-4410-9D5E-78C18367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3AA4905B-E801-4D43-A8F8-58CC6A77CEE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97C9000-F824-42AF-B3C9-C72E0481D1BB}" type="slidenum">
              <a:rPr lang="en-US" smtClean="0"/>
              <a:t>‹#›</a:t>
            </a:fld>
            <a:endParaRPr lang="en-US"/>
          </a:p>
        </p:txBody>
      </p:sp>
    </p:spTree>
    <p:extLst>
      <p:ext uri="{BB962C8B-B14F-4D97-AF65-F5344CB8AC3E}">
        <p14:creationId xmlns:p14="http://schemas.microsoft.com/office/powerpoint/2010/main" val="2245217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tannagar/Cisco_Malware_Detetction_Competitio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descr="תמונה שמכילה טקסט&#10;&#10;התיאור נוצר באופן אוטומטי">
            <a:extLst>
              <a:ext uri="{FF2B5EF4-FFF2-40B4-BE49-F238E27FC236}">
                <a16:creationId xmlns:a16="http://schemas.microsoft.com/office/drawing/2014/main" id="{17A4FD87-5AF7-43BE-B331-E8A50EA9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034" y="332863"/>
            <a:ext cx="2589756" cy="1291649"/>
          </a:xfrm>
          <a:prstGeom prst="rect">
            <a:avLst/>
          </a:prstGeom>
        </p:spPr>
      </p:pic>
      <p:sp>
        <p:nvSpPr>
          <p:cNvPr id="7" name="מלבן 6">
            <a:extLst>
              <a:ext uri="{FF2B5EF4-FFF2-40B4-BE49-F238E27FC236}">
                <a16:creationId xmlns:a16="http://schemas.microsoft.com/office/drawing/2014/main" id="{7B6B86B4-D16C-40AB-B5A5-79492AE68AD5}"/>
              </a:ext>
            </a:extLst>
          </p:cNvPr>
          <p:cNvSpPr/>
          <p:nvPr/>
        </p:nvSpPr>
        <p:spPr>
          <a:xfrm>
            <a:off x="3052346" y="1652627"/>
            <a:ext cx="6087307" cy="461665"/>
          </a:xfrm>
          <a:prstGeom prst="rect">
            <a:avLst/>
          </a:prstGeom>
          <a:noFill/>
        </p:spPr>
        <p:txBody>
          <a:bodyPr wrap="none" lIns="91440" tIns="45720" rIns="91440" bIns="45720">
            <a:spAutoFit/>
          </a:bodyPr>
          <a:lstStyle/>
          <a:p>
            <a:pPr algn="ctr"/>
            <a:r>
              <a:rPr lang="en-US" sz="2400" b="1" i="0" u="none" strike="noStrike" baseline="0" dirty="0">
                <a:solidFill>
                  <a:schemeClr val="accent1">
                    <a:lumMod val="50000"/>
                  </a:schemeClr>
                </a:solidFill>
                <a:latin typeface="Calibri-Light"/>
              </a:rPr>
              <a:t>Network Malicious Traffic Detection Challenge</a:t>
            </a:r>
            <a:endParaRPr lang="en-US" sz="5400" b="1" i="0" u="none" strike="noStrike" cap="none" spc="0" baseline="0" dirty="0">
              <a:ln w="12700">
                <a:solidFill>
                  <a:schemeClr val="accent5"/>
                </a:solidFill>
                <a:prstDash val="solid"/>
              </a:ln>
              <a:solidFill>
                <a:schemeClr val="accent1">
                  <a:lumMod val="50000"/>
                </a:schemeClr>
              </a:solidFill>
              <a:effectLst/>
              <a:latin typeface="Calibri-Light"/>
            </a:endParaRPr>
          </a:p>
        </p:txBody>
      </p:sp>
      <p:sp>
        <p:nvSpPr>
          <p:cNvPr id="9" name="מלבן 8">
            <a:extLst>
              <a:ext uri="{FF2B5EF4-FFF2-40B4-BE49-F238E27FC236}">
                <a16:creationId xmlns:a16="http://schemas.microsoft.com/office/drawing/2014/main" id="{75E5B5B4-FCF0-4B40-8993-B4707DE8E0A6}"/>
              </a:ext>
            </a:extLst>
          </p:cNvPr>
          <p:cNvSpPr/>
          <p:nvPr/>
        </p:nvSpPr>
        <p:spPr>
          <a:xfrm>
            <a:off x="3493844" y="2142407"/>
            <a:ext cx="5204310" cy="369332"/>
          </a:xfrm>
          <a:prstGeom prst="rect">
            <a:avLst/>
          </a:prstGeom>
          <a:noFill/>
        </p:spPr>
        <p:txBody>
          <a:bodyPr wrap="none" lIns="91440" tIns="45720" rIns="91440" bIns="45720">
            <a:spAutoFit/>
          </a:bodyPr>
          <a:lstStyle/>
          <a:p>
            <a:pPr algn="ctr"/>
            <a:r>
              <a:rPr lang="en-US" sz="1800" b="0" i="0" u="none" strike="noStrike" baseline="0" dirty="0">
                <a:solidFill>
                  <a:schemeClr val="accent1">
                    <a:lumMod val="75000"/>
                  </a:schemeClr>
                </a:solidFill>
                <a:latin typeface="Calibri-Light"/>
              </a:rPr>
              <a:t>Based on the M.Sc. work of </a:t>
            </a:r>
            <a:r>
              <a:rPr lang="en-US" sz="1800" b="0" i="0" u="none" strike="noStrike" baseline="0" dirty="0" err="1">
                <a:solidFill>
                  <a:schemeClr val="accent1">
                    <a:lumMod val="75000"/>
                  </a:schemeClr>
                </a:solidFill>
                <a:latin typeface="Calibri-Light"/>
              </a:rPr>
              <a:t>Ofek</a:t>
            </a:r>
            <a:r>
              <a:rPr lang="en-US" sz="1800" b="0" i="0" u="none" strike="noStrike" baseline="0" dirty="0">
                <a:solidFill>
                  <a:schemeClr val="accent1">
                    <a:lumMod val="75000"/>
                  </a:schemeClr>
                </a:solidFill>
                <a:latin typeface="Calibri-Light"/>
              </a:rPr>
              <a:t> Bader and Adi </a:t>
            </a:r>
            <a:r>
              <a:rPr lang="en-US" sz="1800" b="0" i="0" u="none" strike="noStrike" baseline="0" dirty="0" err="1">
                <a:solidFill>
                  <a:schemeClr val="accent1">
                    <a:lumMod val="75000"/>
                  </a:schemeClr>
                </a:solidFill>
                <a:latin typeface="Calibri-Light"/>
              </a:rPr>
              <a:t>Lichy</a:t>
            </a:r>
            <a:r>
              <a:rPr lang="en-US" sz="1800" b="0" i="0" u="none" strike="noStrike" baseline="0" dirty="0">
                <a:solidFill>
                  <a:schemeClr val="accent1">
                    <a:lumMod val="75000"/>
                  </a:schemeClr>
                </a:solidFill>
                <a:latin typeface="Calibri-Light"/>
              </a:rPr>
              <a:t>)</a:t>
            </a:r>
            <a:endParaRPr lang="he-IL" sz="5400" b="1" cap="none" spc="0" dirty="0">
              <a:ln w="12700">
                <a:solidFill>
                  <a:schemeClr val="accent5"/>
                </a:solidFill>
                <a:prstDash val="solid"/>
              </a:ln>
              <a:solidFill>
                <a:schemeClr val="accent1">
                  <a:lumMod val="75000"/>
                </a:schemeClr>
              </a:solidFill>
              <a:effectLst>
                <a:outerShdw blurRad="63500" sx="102000" sy="102000" algn="ctr" rotWithShape="0">
                  <a:prstClr val="black">
                    <a:alpha val="40000"/>
                  </a:prstClr>
                </a:outerShdw>
              </a:effectLst>
            </a:endParaRPr>
          </a:p>
        </p:txBody>
      </p:sp>
      <p:sp>
        <p:nvSpPr>
          <p:cNvPr id="10" name="תיבת טקסט 9">
            <a:extLst>
              <a:ext uri="{FF2B5EF4-FFF2-40B4-BE49-F238E27FC236}">
                <a16:creationId xmlns:a16="http://schemas.microsoft.com/office/drawing/2014/main" id="{DCE43A09-BBB3-4B87-B2E7-C33874852B9E}"/>
              </a:ext>
            </a:extLst>
          </p:cNvPr>
          <p:cNvSpPr txBox="1"/>
          <p:nvPr/>
        </p:nvSpPr>
        <p:spPr>
          <a:xfrm>
            <a:off x="4821891" y="3009376"/>
            <a:ext cx="2710255" cy="1323439"/>
          </a:xfrm>
          <a:prstGeom prst="rect">
            <a:avLst/>
          </a:prstGeom>
          <a:noFill/>
        </p:spPr>
        <p:txBody>
          <a:bodyPr wrap="square" rtlCol="0">
            <a:spAutoFit/>
          </a:bodyPr>
          <a:lstStyle/>
          <a:p>
            <a:pPr lvl="1" algn="ctr"/>
            <a:r>
              <a:rPr lang="en-US" sz="2000" b="1" dirty="0">
                <a:solidFill>
                  <a:schemeClr val="accent1">
                    <a:lumMod val="60000"/>
                    <a:lumOff val="40000"/>
                  </a:schemeClr>
                </a:solidFill>
              </a:rPr>
              <a:t>Teammates:</a:t>
            </a:r>
          </a:p>
          <a:p>
            <a:pPr lvl="1" algn="ctr"/>
            <a:r>
              <a:rPr lang="en-US" sz="2000" dirty="0">
                <a:solidFill>
                  <a:schemeClr val="accent1">
                    <a:lumMod val="60000"/>
                    <a:lumOff val="40000"/>
                  </a:schemeClr>
                </a:solidFill>
              </a:rPr>
              <a:t>Ariel Atiya</a:t>
            </a:r>
          </a:p>
          <a:p>
            <a:pPr lvl="1" algn="ctr"/>
            <a:r>
              <a:rPr lang="en-US" sz="2000" dirty="0" err="1">
                <a:solidFill>
                  <a:schemeClr val="accent1">
                    <a:lumMod val="60000"/>
                    <a:lumOff val="40000"/>
                  </a:schemeClr>
                </a:solidFill>
              </a:rPr>
              <a:t>Ofir</a:t>
            </a:r>
            <a:r>
              <a:rPr lang="en-US" sz="2000" dirty="0">
                <a:solidFill>
                  <a:schemeClr val="accent1">
                    <a:lumMod val="60000"/>
                    <a:lumOff val="40000"/>
                  </a:schemeClr>
                </a:solidFill>
              </a:rPr>
              <a:t> Ovadia</a:t>
            </a:r>
          </a:p>
          <a:p>
            <a:pPr lvl="1" algn="ctr"/>
            <a:r>
              <a:rPr lang="en-US" sz="2000" dirty="0">
                <a:solidFill>
                  <a:schemeClr val="accent1">
                    <a:lumMod val="60000"/>
                    <a:lumOff val="40000"/>
                  </a:schemeClr>
                </a:solidFill>
              </a:rPr>
              <a:t>Matan-Ben Nagar</a:t>
            </a:r>
          </a:p>
        </p:txBody>
      </p:sp>
      <p:sp>
        <p:nvSpPr>
          <p:cNvPr id="14" name="תיבת טקסט 13">
            <a:extLst>
              <a:ext uri="{FF2B5EF4-FFF2-40B4-BE49-F238E27FC236}">
                <a16:creationId xmlns:a16="http://schemas.microsoft.com/office/drawing/2014/main" id="{1C6CDE4F-2C76-49AC-8401-3C50D8E78862}"/>
              </a:ext>
            </a:extLst>
          </p:cNvPr>
          <p:cNvSpPr txBox="1"/>
          <p:nvPr/>
        </p:nvSpPr>
        <p:spPr>
          <a:xfrm>
            <a:off x="3890681" y="5023369"/>
            <a:ext cx="4410635" cy="646331"/>
          </a:xfrm>
          <a:prstGeom prst="rect">
            <a:avLst/>
          </a:prstGeom>
          <a:noFill/>
        </p:spPr>
        <p:txBody>
          <a:bodyPr wrap="square">
            <a:spAutoFit/>
          </a:bodyPr>
          <a:lstStyle/>
          <a:p>
            <a:pPr algn="ctr"/>
            <a:r>
              <a:rPr lang="en-US" dirty="0"/>
              <a:t>CODE CAN BE FOUND HERE: </a:t>
            </a:r>
            <a:r>
              <a:rPr lang="en-US" dirty="0" err="1">
                <a:hlinkClick r:id="rId3"/>
              </a:rPr>
              <a:t>Cisco_Malware_Detetction_Competition</a:t>
            </a:r>
            <a:endParaRPr lang="en-US" dirty="0"/>
          </a:p>
        </p:txBody>
      </p:sp>
      <p:pic>
        <p:nvPicPr>
          <p:cNvPr id="15" name="תמונה 14">
            <a:extLst>
              <a:ext uri="{FF2B5EF4-FFF2-40B4-BE49-F238E27FC236}">
                <a16:creationId xmlns:a16="http://schemas.microsoft.com/office/drawing/2014/main" id="{87003162-E1AB-45C8-99A4-0877CEB19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396" y="386511"/>
            <a:ext cx="1646441" cy="868669"/>
          </a:xfrm>
          <a:prstGeom prst="rect">
            <a:avLst/>
          </a:prstGeom>
        </p:spPr>
      </p:pic>
    </p:spTree>
    <p:extLst>
      <p:ext uri="{BB962C8B-B14F-4D97-AF65-F5344CB8AC3E}">
        <p14:creationId xmlns:p14="http://schemas.microsoft.com/office/powerpoint/2010/main" val="38808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3D Hologram מ-iPad">
            <a:extLst>
              <a:ext uri="{FF2B5EF4-FFF2-40B4-BE49-F238E27FC236}">
                <a16:creationId xmlns:a16="http://schemas.microsoft.com/office/drawing/2014/main" id="{5B370E50-BDB8-41C7-B50A-A9571B5F350C}"/>
              </a:ext>
            </a:extLst>
          </p:cNvPr>
          <p:cNvPicPr>
            <a:picLocks noChangeAspect="1"/>
          </p:cNvPicPr>
          <p:nvPr/>
        </p:nvPicPr>
        <p:blipFill rotWithShape="1">
          <a:blip r:embed="rId2"/>
          <a:srcRect r="2290" b="1"/>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sp useBgFill="1">
        <p:nvSpPr>
          <p:cNvPr id="15" name="Freeform: Shape 14">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649ED89D-4D48-4830-99FD-0F76BD086B38}"/>
              </a:ext>
            </a:extLst>
          </p:cNvPr>
          <p:cNvSpPr>
            <a:spLocks noGrp="1"/>
          </p:cNvSpPr>
          <p:nvPr>
            <p:ph type="title"/>
          </p:nvPr>
        </p:nvSpPr>
        <p:spPr>
          <a:xfrm>
            <a:off x="448056" y="685800"/>
            <a:ext cx="2807208" cy="1325563"/>
          </a:xfrm>
        </p:spPr>
        <p:txBody>
          <a:bodyPr vert="horz" lIns="91440" tIns="45720" rIns="91440" bIns="45720" rtlCol="0" anchor="ctr">
            <a:normAutofit/>
          </a:bodyPr>
          <a:lstStyle/>
          <a:p>
            <a:pPr algn="l" rtl="0"/>
            <a:r>
              <a:rPr lang="en-US" sz="2800" kern="1200" dirty="0">
                <a:solidFill>
                  <a:schemeClr val="tx1"/>
                </a:solidFill>
                <a:effectLst>
                  <a:outerShdw blurRad="38100" dist="38100" dir="2700000" algn="tl">
                    <a:srgbClr val="000000">
                      <a:alpha val="43137"/>
                    </a:srgbClr>
                  </a:outerShdw>
                </a:effectLst>
                <a:latin typeface="+mj-lt"/>
                <a:ea typeface="+mj-ea"/>
                <a:cs typeface="+mj-cs"/>
              </a:rPr>
              <a:t>Data Cleaning</a:t>
            </a:r>
          </a:p>
        </p:txBody>
      </p:sp>
      <p:sp>
        <p:nvSpPr>
          <p:cNvPr id="19" name="Rectangle 18">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תיבת טקסט 3">
            <a:extLst>
              <a:ext uri="{FF2B5EF4-FFF2-40B4-BE49-F238E27FC236}">
                <a16:creationId xmlns:a16="http://schemas.microsoft.com/office/drawing/2014/main" id="{3E2FAC6A-A930-44EA-B932-1EF4244125AF}"/>
              </a:ext>
            </a:extLst>
          </p:cNvPr>
          <p:cNvSpPr txBox="1"/>
          <p:nvPr/>
        </p:nvSpPr>
        <p:spPr>
          <a:xfrm>
            <a:off x="448056" y="2258568"/>
            <a:ext cx="2807208" cy="1676579"/>
          </a:xfrm>
          <a:prstGeom prst="rect">
            <a:avLst/>
          </a:prstGeom>
        </p:spPr>
        <p:txBody>
          <a:bodyPr vert="horz" lIns="91440" tIns="45720" rIns="91440" bIns="45720" rtlCol="0">
            <a:normAutofit/>
          </a:bodyPr>
          <a:lstStyle/>
          <a:p>
            <a:pPr algn="ctr">
              <a:lnSpc>
                <a:spcPct val="90000"/>
              </a:lnSpc>
              <a:spcAft>
                <a:spcPts val="600"/>
              </a:spcAft>
            </a:pPr>
            <a:r>
              <a:rPr lang="en-US" sz="1700" b="0" i="0" dirty="0">
                <a:effectLst/>
              </a:rPr>
              <a:t>צעד חשוב בפרויקט למידת מכונה. במידע טבלאי ישנם שיטות סטטיסטיות רבות לחקירה וויזואלי</a:t>
            </a:r>
            <a:r>
              <a:rPr lang="he-IL" sz="1700" b="0" i="0" dirty="0">
                <a:effectLst/>
              </a:rPr>
              <a:t>ז</a:t>
            </a:r>
            <a:r>
              <a:rPr lang="en-US" sz="1700" b="0" i="0" dirty="0">
                <a:effectLst/>
              </a:rPr>
              <a:t>ציה של </a:t>
            </a:r>
            <a:r>
              <a:rPr lang="en-US" sz="1700" b="0" i="0" dirty="0" err="1">
                <a:effectLst/>
              </a:rPr>
              <a:t>חקירת</a:t>
            </a:r>
            <a:r>
              <a:rPr lang="en-US" sz="1700" b="0" i="0" dirty="0">
                <a:effectLst/>
              </a:rPr>
              <a:t> </a:t>
            </a:r>
            <a:r>
              <a:rPr lang="en-US" sz="1700" b="0" i="0" dirty="0" err="1">
                <a:effectLst/>
              </a:rPr>
              <a:t>מידע</a:t>
            </a:r>
            <a:r>
              <a:rPr lang="en-US" sz="1700" b="0" i="0" dirty="0">
                <a:effectLst/>
              </a:rPr>
              <a:t> </a:t>
            </a:r>
            <a:r>
              <a:rPr lang="en-US" sz="1700" b="0" i="0" dirty="0" err="1">
                <a:effectLst/>
              </a:rPr>
              <a:t>במטרה</a:t>
            </a:r>
            <a:r>
              <a:rPr lang="en-US" sz="1700" b="0" i="0" dirty="0">
                <a:effectLst/>
              </a:rPr>
              <a:t> </a:t>
            </a:r>
            <a:r>
              <a:rPr lang="en-US" sz="1700" b="0" i="0" dirty="0" err="1">
                <a:effectLst/>
              </a:rPr>
              <a:t>לזהות</a:t>
            </a:r>
            <a:r>
              <a:rPr lang="en-US" sz="1700" b="0" i="0" dirty="0">
                <a:effectLst/>
              </a:rPr>
              <a:t> </a:t>
            </a:r>
            <a:r>
              <a:rPr lang="en-US" sz="1700" b="0" i="0" dirty="0" err="1">
                <a:effectLst/>
              </a:rPr>
              <a:t>תהליכי</a:t>
            </a:r>
            <a:r>
              <a:rPr lang="en-US" sz="1700" b="0" i="0" dirty="0">
                <a:effectLst/>
              </a:rPr>
              <a:t> </a:t>
            </a:r>
            <a:r>
              <a:rPr lang="en-US" sz="1700" b="0" i="0" dirty="0" err="1">
                <a:effectLst/>
              </a:rPr>
              <a:t>ניקוי</a:t>
            </a:r>
            <a:r>
              <a:rPr lang="en-US" sz="1700" b="0" i="0" dirty="0">
                <a:effectLst/>
              </a:rPr>
              <a:t> שנרצה לבצע. </a:t>
            </a:r>
            <a:endParaRPr lang="en-US" sz="1700" dirty="0"/>
          </a:p>
        </p:txBody>
      </p:sp>
      <p:sp>
        <p:nvSpPr>
          <p:cNvPr id="5" name="תיבת טקסט 4">
            <a:extLst>
              <a:ext uri="{FF2B5EF4-FFF2-40B4-BE49-F238E27FC236}">
                <a16:creationId xmlns:a16="http://schemas.microsoft.com/office/drawing/2014/main" id="{016CDD2F-8DCD-4776-B957-CB5F40275A54}"/>
              </a:ext>
            </a:extLst>
          </p:cNvPr>
          <p:cNvSpPr txBox="1"/>
          <p:nvPr/>
        </p:nvSpPr>
        <p:spPr>
          <a:xfrm>
            <a:off x="8578952" y="664067"/>
            <a:ext cx="2904565" cy="1554272"/>
          </a:xfrm>
          <a:prstGeom prst="rect">
            <a:avLst/>
          </a:prstGeom>
          <a:noFill/>
        </p:spPr>
        <p:txBody>
          <a:bodyPr wrap="square" rtlCol="0">
            <a:spAutoFit/>
          </a:bodyPr>
          <a:lstStyle/>
          <a:p>
            <a:pPr algn="ctr">
              <a:spcAft>
                <a:spcPts val="600"/>
              </a:spcAft>
            </a:pPr>
            <a:r>
              <a:rPr lang="he-IL" b="1" dirty="0"/>
              <a:t>זיהוי והסרת עמודות בעלות ערך יחיד </a:t>
            </a:r>
            <a:r>
              <a:rPr lang="en-US" dirty="0"/>
              <a:t>:</a:t>
            </a:r>
            <a:endParaRPr lang="he-IL" dirty="0"/>
          </a:p>
          <a:p>
            <a:pPr algn="ctr">
              <a:spcAft>
                <a:spcPts val="600"/>
              </a:spcAft>
            </a:pPr>
            <a:r>
              <a:rPr kumimoji="0" lang="he-IL" altLang="en-US" sz="1800" b="0" i="0" u="none" strike="noStrike" cap="none" normalizeH="0" baseline="0" dirty="0">
                <a:ln>
                  <a:noFill/>
                </a:ln>
                <a:solidFill>
                  <a:srgbClr val="202124"/>
                </a:solidFill>
                <a:effectLst/>
                <a:latin typeface="inherit"/>
                <a:cs typeface="Arial" panose="020B0604020202020204" pitchFamily="34" charset="0"/>
              </a:rPr>
              <a:t>עמודות שיש להן תצפית או ערך בודדות כנראה חסרות תועלת למידול</a:t>
            </a:r>
            <a:r>
              <a:rPr kumimoji="0" lang="en-US" altLang="en-US" sz="18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6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תיבת טקסט 5">
            <a:extLst>
              <a:ext uri="{FF2B5EF4-FFF2-40B4-BE49-F238E27FC236}">
                <a16:creationId xmlns:a16="http://schemas.microsoft.com/office/drawing/2014/main" id="{2E40BF67-CFA3-4F89-9B48-E8237BD7A09A}"/>
              </a:ext>
            </a:extLst>
          </p:cNvPr>
          <p:cNvSpPr txBox="1"/>
          <p:nvPr/>
        </p:nvSpPr>
        <p:spPr>
          <a:xfrm>
            <a:off x="4393871" y="3471645"/>
            <a:ext cx="3451411" cy="2662267"/>
          </a:xfrm>
          <a:prstGeom prst="rect">
            <a:avLst/>
          </a:prstGeom>
          <a:noFill/>
        </p:spPr>
        <p:txBody>
          <a:bodyPr wrap="square" rtlCol="0">
            <a:spAutoFit/>
          </a:bodyPr>
          <a:lstStyle/>
          <a:p>
            <a:pPr algn="ctr" eaLnBrk="0" fontAlgn="base" hangingPunct="0">
              <a:spcBef>
                <a:spcPct val="0"/>
              </a:spcBef>
              <a:spcAft>
                <a:spcPts val="600"/>
              </a:spcAft>
            </a:pPr>
            <a:r>
              <a:rPr kumimoji="0" lang="he-IL" altLang="en-US" b="1" i="0" u="none" strike="noStrike" cap="none" normalizeH="0" baseline="0">
                <a:ln>
                  <a:noFill/>
                </a:ln>
                <a:solidFill>
                  <a:srgbClr val="202124"/>
                </a:solidFill>
                <a:effectLst/>
                <a:latin typeface="inherit"/>
                <a:cs typeface="Arial" panose="020B0604020202020204" pitchFamily="34" charset="0"/>
              </a:rPr>
              <a:t>הסרת עמודות עם שונות נמוכה:</a:t>
            </a:r>
          </a:p>
          <a:p>
            <a:pPr algn="ctr" eaLnBrk="0" fontAlgn="base" hangingPunct="0">
              <a:spcBef>
                <a:spcPct val="0"/>
              </a:spcBef>
              <a:spcAft>
                <a:spcPts val="600"/>
              </a:spcAft>
            </a:pPr>
            <a:r>
              <a:rPr kumimoji="0" lang="he-IL" altLang="en-US" b="0" i="0" u="none" strike="noStrike" cap="none" normalizeH="0" baseline="0">
                <a:ln>
                  <a:noFill/>
                </a:ln>
                <a:solidFill>
                  <a:srgbClr val="202124"/>
                </a:solidFill>
                <a:effectLst/>
                <a:latin typeface="inherit"/>
                <a:cs typeface="Arial" panose="020B0604020202020204" pitchFamily="34" charset="0"/>
              </a:rPr>
              <a:t>מנבאי שונות של כמעט אפס או בעלי פוטנציאל לשונות כמעט אפס במהלך תהליך הדגימה מחדש. אלו הם מנבאים בעלי מעט ערכים ייחודיים (כגון שני ערכים למשתני דמה בינאריים) ומתרחשים לעתים רחוקות בנתונים</a:t>
            </a:r>
            <a:r>
              <a:rPr kumimoji="0" lang="en-US" altLang="en-US" b="0" i="0" u="none" strike="noStrike" cap="none" normalizeH="0" baseline="0">
                <a:ln>
                  <a:noFill/>
                </a:ln>
                <a:solidFill>
                  <a:srgbClr val="202124"/>
                </a:solidFill>
                <a:effectLst/>
                <a:latin typeface="inherit"/>
                <a:cs typeface="Arial" panose="020B0604020202020204" pitchFamily="34" charset="0"/>
              </a:rPr>
              <a:t>.</a:t>
            </a:r>
            <a:r>
              <a:rPr kumimoji="0" lang="en-US" altLang="en-US" b="0" i="0" u="none" strike="noStrike" cap="none" normalizeH="0" baseline="0">
                <a:ln>
                  <a:noFill/>
                </a:ln>
                <a:solidFill>
                  <a:schemeClr val="tx1"/>
                </a:solidFill>
                <a:effectLst/>
              </a:rPr>
              <a:t>  </a:t>
            </a:r>
            <a:r>
              <a:rPr kumimoji="0" lang="he-IL" altLang="en-US" b="0" i="0" u="none" strike="noStrike" cap="none" normalizeH="0" baseline="0">
                <a:ln>
                  <a:noFill/>
                </a:ln>
                <a:solidFill>
                  <a:schemeClr val="tx1"/>
                </a:solidFill>
                <a:effectLst/>
              </a:rPr>
              <a:t> שיטה זו מסתמכת על השונות של העמודה.</a:t>
            </a:r>
            <a:endParaRPr lang="en-US"/>
          </a:p>
        </p:txBody>
      </p:sp>
      <p:sp>
        <p:nvSpPr>
          <p:cNvPr id="7" name="תיבת טקסט 6">
            <a:extLst>
              <a:ext uri="{FF2B5EF4-FFF2-40B4-BE49-F238E27FC236}">
                <a16:creationId xmlns:a16="http://schemas.microsoft.com/office/drawing/2014/main" id="{D7C5ED14-85A7-43A1-B3B9-9F10F8C0E16B}"/>
              </a:ext>
            </a:extLst>
          </p:cNvPr>
          <p:cNvSpPr txBox="1"/>
          <p:nvPr/>
        </p:nvSpPr>
        <p:spPr>
          <a:xfrm>
            <a:off x="8668858" y="3622534"/>
            <a:ext cx="2814659" cy="1831271"/>
          </a:xfrm>
          <a:prstGeom prst="rect">
            <a:avLst/>
          </a:prstGeom>
          <a:noFill/>
        </p:spPr>
        <p:txBody>
          <a:bodyPr wrap="square" rtlCol="0">
            <a:spAutoFit/>
          </a:bodyPr>
          <a:lstStyle/>
          <a:p>
            <a:pPr marR="0" lvl="0" algn="ctr" defTabSz="914400" eaLnBrk="0" fontAlgn="base" latinLnBrk="0" hangingPunct="0">
              <a:spcBef>
                <a:spcPct val="0"/>
              </a:spcBef>
              <a:spcAft>
                <a:spcPts val="600"/>
              </a:spcAft>
              <a:buClrTx/>
              <a:buSzTx/>
              <a:tabLst/>
            </a:pPr>
            <a:r>
              <a:rPr kumimoji="0" lang="he-IL" altLang="en-US" b="1" i="0" u="none" strike="noStrike" cap="none" normalizeH="0" baseline="0">
                <a:ln>
                  <a:noFill/>
                </a:ln>
                <a:solidFill>
                  <a:srgbClr val="202124"/>
                </a:solidFill>
                <a:effectLst/>
                <a:latin typeface="inherit"/>
                <a:cs typeface="Arial" panose="020B0604020202020204" pitchFamily="34" charset="0"/>
              </a:rPr>
              <a:t>כיצד לזהות ולהסיר שורות המכילות תצפיות כפולות</a:t>
            </a:r>
            <a:r>
              <a:rPr lang="he-IL" altLang="en-US" b="1">
                <a:solidFill>
                  <a:srgbClr val="202124"/>
                </a:solidFill>
                <a:latin typeface="inherit"/>
                <a:cs typeface="Arial" panose="020B0604020202020204" pitchFamily="34" charset="0"/>
              </a:rPr>
              <a:t>:</a:t>
            </a:r>
          </a:p>
          <a:p>
            <a:pPr marR="0" lvl="0" algn="ctr" defTabSz="914400" eaLnBrk="0" fontAlgn="base" latinLnBrk="0" hangingPunct="0">
              <a:spcBef>
                <a:spcPct val="0"/>
              </a:spcBef>
              <a:spcAft>
                <a:spcPts val="600"/>
              </a:spcAft>
              <a:buClrTx/>
              <a:buSzTx/>
              <a:tabLst/>
            </a:pPr>
            <a:r>
              <a:rPr lang="he-IL" altLang="en-US">
                <a:solidFill>
                  <a:srgbClr val="202124"/>
                </a:solidFill>
                <a:latin typeface="inherit"/>
                <a:cs typeface="Arial" panose="020B0604020202020204" pitchFamily="34" charset="0"/>
              </a:rPr>
              <a:t>ש</a:t>
            </a:r>
            <a:r>
              <a:rPr lang="he-IL" altLang="en-US">
                <a:latin typeface="inherit"/>
                <a:cs typeface="Arial" panose="020B0604020202020204" pitchFamily="34" charset="0"/>
              </a:rPr>
              <a:t>ורות בעלות מידע זהה ככל הנראה חסרות תועלת, אם לא  מטעה בצורה מסוכנת במהלך הערכת המודל.</a:t>
            </a:r>
            <a:endParaRPr lang="en-US"/>
          </a:p>
        </p:txBody>
      </p:sp>
    </p:spTree>
    <p:extLst>
      <p:ext uri="{BB962C8B-B14F-4D97-AF65-F5344CB8AC3E}">
        <p14:creationId xmlns:p14="http://schemas.microsoft.com/office/powerpoint/2010/main" val="173187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מלבן 3">
            <a:extLst>
              <a:ext uri="{FF2B5EF4-FFF2-40B4-BE49-F238E27FC236}">
                <a16:creationId xmlns:a16="http://schemas.microsoft.com/office/drawing/2014/main" id="{90EFF68D-64C4-4F4F-98BA-234791A2C484}"/>
              </a:ext>
            </a:extLst>
          </p:cNvPr>
          <p:cNvSpPr/>
          <p:nvPr/>
        </p:nvSpPr>
        <p:spPr>
          <a:xfrm>
            <a:off x="2103121" y="310343"/>
            <a:ext cx="7985759" cy="868823"/>
          </a:xfrm>
          <a:prstGeom prst="rect">
            <a:avLst/>
          </a:prstGeom>
        </p:spPr>
        <p:txBody>
          <a:bodyPr vert="horz" lIns="91440" tIns="45720" rIns="91440" bIns="45720" rtlCol="0" anchor="ctr">
            <a:normAutofit/>
          </a:bodyPr>
          <a:lstStyle/>
          <a:p>
            <a:pPr algn="ctr" rtl="0">
              <a:lnSpc>
                <a:spcPct val="90000"/>
              </a:lnSpc>
              <a:spcBef>
                <a:spcPct val="0"/>
              </a:spcBef>
              <a:spcAft>
                <a:spcPts val="600"/>
              </a:spcAft>
            </a:pPr>
            <a:r>
              <a:rPr lang="en-US" sz="4000">
                <a:ln w="0"/>
                <a:effectLst>
                  <a:outerShdw blurRad="38100" dist="25400" dir="5400000" algn="ctr" rotWithShape="0">
                    <a:srgbClr val="6E747A">
                      <a:alpha val="43000"/>
                    </a:srgbClr>
                  </a:outerShdw>
                </a:effectLst>
                <a:latin typeface="+mj-lt"/>
                <a:ea typeface="+mj-ea"/>
                <a:cs typeface="+mj-cs"/>
              </a:rPr>
              <a:t>Preprocessing</a:t>
            </a:r>
          </a:p>
        </p:txBody>
      </p:sp>
      <p:sp>
        <p:nvSpPr>
          <p:cNvPr id="29" name="Rectangle: Rounded Corners 2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5" name="תיבת טקסט 4">
            <a:extLst>
              <a:ext uri="{FF2B5EF4-FFF2-40B4-BE49-F238E27FC236}">
                <a16:creationId xmlns:a16="http://schemas.microsoft.com/office/drawing/2014/main" id="{416F413E-B702-4247-95F4-4FFE67F06BE5}"/>
              </a:ext>
            </a:extLst>
          </p:cNvPr>
          <p:cNvSpPr txBox="1"/>
          <p:nvPr/>
        </p:nvSpPr>
        <p:spPr>
          <a:xfrm>
            <a:off x="2615738" y="1263807"/>
            <a:ext cx="6960524" cy="598516"/>
          </a:xfrm>
          <a:prstGeom prst="rect">
            <a:avLst/>
          </a:prstGeom>
        </p:spPr>
        <p:txBody>
          <a:bodyPr vert="horz" lIns="91440" tIns="45720" rIns="91440" bIns="45720" rtlCol="0" anchor="ctr">
            <a:normAutofit/>
          </a:bodyPr>
          <a:lstStyle/>
          <a:p>
            <a:pPr algn="ctr" rtl="0">
              <a:lnSpc>
                <a:spcPct val="90000"/>
              </a:lnSpc>
              <a:spcBef>
                <a:spcPts val="1000"/>
              </a:spcBef>
              <a:spcAft>
                <a:spcPts val="600"/>
              </a:spcAft>
            </a:pPr>
            <a:r>
              <a:rPr kumimoji="0" lang="en-US" altLang="en-US" sz="1100" b="0" i="0" u="none" strike="noStrike" cap="none" normalizeH="0" baseline="0" dirty="0" err="1">
                <a:ln>
                  <a:noFill/>
                </a:ln>
                <a:solidFill>
                  <a:schemeClr val="bg1"/>
                </a:solidFill>
                <a:effectLst/>
              </a:rPr>
              <a:t>עיבוד</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מקדים</a:t>
            </a:r>
            <a:r>
              <a:rPr kumimoji="0" lang="en-US" altLang="en-US" sz="1100" b="0" i="0" u="none" strike="noStrike" cap="none" normalizeH="0" baseline="0" dirty="0">
                <a:ln>
                  <a:noFill/>
                </a:ln>
                <a:solidFill>
                  <a:schemeClr val="bg1"/>
                </a:solidFill>
                <a:effectLst/>
              </a:rPr>
              <a:t> של נתונים </a:t>
            </a:r>
            <a:r>
              <a:rPr kumimoji="0" lang="en-US" altLang="en-US" sz="1100" b="0" i="0" u="none" strike="noStrike" cap="none" normalizeH="0" baseline="0" dirty="0" err="1">
                <a:ln>
                  <a:noFill/>
                </a:ln>
                <a:solidFill>
                  <a:schemeClr val="bg1"/>
                </a:solidFill>
                <a:effectLst/>
              </a:rPr>
              <a:t>הוא</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שלב</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אינטגרלי</a:t>
            </a:r>
            <a:r>
              <a:rPr kumimoji="0" lang="en-US" altLang="en-US" sz="1100" b="0" i="0" u="none" strike="noStrike" cap="none" normalizeH="0" baseline="0" dirty="0">
                <a:ln>
                  <a:noFill/>
                </a:ln>
                <a:solidFill>
                  <a:schemeClr val="bg1"/>
                </a:solidFill>
                <a:effectLst/>
              </a:rPr>
              <a:t> ב- Machine Learning </a:t>
            </a:r>
            <a:r>
              <a:rPr kumimoji="0" lang="en-US" altLang="en-US" sz="1100" b="0" i="0" u="none" strike="noStrike" cap="none" normalizeH="0" baseline="0" dirty="0" err="1">
                <a:ln>
                  <a:noFill/>
                </a:ln>
                <a:solidFill>
                  <a:schemeClr val="bg1"/>
                </a:solidFill>
                <a:effectLst/>
              </a:rPr>
              <a:t>שכן</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איכות</a:t>
            </a:r>
            <a:r>
              <a:rPr kumimoji="0" lang="en-US" altLang="en-US" sz="1100" b="0" i="0" u="none" strike="noStrike" cap="none" normalizeH="0" baseline="0" dirty="0">
                <a:ln>
                  <a:noFill/>
                </a:ln>
                <a:solidFill>
                  <a:schemeClr val="bg1"/>
                </a:solidFill>
                <a:effectLst/>
              </a:rPr>
              <a:t> הנתונים </a:t>
            </a:r>
            <a:r>
              <a:rPr kumimoji="0" lang="en-US" altLang="en-US" sz="1100" b="0" i="0" u="none" strike="noStrike" cap="none" normalizeH="0" baseline="0" dirty="0" err="1">
                <a:ln>
                  <a:noFill/>
                </a:ln>
                <a:solidFill>
                  <a:schemeClr val="bg1"/>
                </a:solidFill>
                <a:effectLst/>
              </a:rPr>
              <a:t>והמידע</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השימושי</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שניתן</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להפיק</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מהם</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משפיע</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ישירות</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על</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יכולת</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הלמידה</a:t>
            </a:r>
            <a:r>
              <a:rPr kumimoji="0" lang="en-US" altLang="en-US" sz="1100" b="0" i="0" u="none" strike="noStrike" cap="none" normalizeH="0" baseline="0" dirty="0">
                <a:ln>
                  <a:noFill/>
                </a:ln>
                <a:solidFill>
                  <a:schemeClr val="bg1"/>
                </a:solidFill>
                <a:effectLst/>
              </a:rPr>
              <a:t> של </a:t>
            </a:r>
            <a:r>
              <a:rPr kumimoji="0" lang="en-US" altLang="en-US" sz="1100" b="0" i="0" u="none" strike="noStrike" cap="none" normalizeH="0" baseline="0" dirty="0" err="1">
                <a:ln>
                  <a:noFill/>
                </a:ln>
                <a:solidFill>
                  <a:schemeClr val="bg1"/>
                </a:solidFill>
                <a:effectLst/>
              </a:rPr>
              <a:t>המודל</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שלנו</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לכן</a:t>
            </a:r>
            <a:r>
              <a:rPr kumimoji="0" lang="en-US" altLang="en-US" sz="1100" b="0" i="0" u="none" strike="noStrike" cap="none" normalizeH="0" baseline="0" dirty="0">
                <a:ln>
                  <a:noFill/>
                </a:ln>
                <a:solidFill>
                  <a:schemeClr val="bg1"/>
                </a:solidFill>
                <a:effectLst/>
              </a:rPr>
              <a:t>, חשוב </a:t>
            </a:r>
            <a:r>
              <a:rPr kumimoji="0" lang="en-US" altLang="en-US" sz="1100" b="0" i="0" u="none" strike="noStrike" cap="none" normalizeH="0" baseline="0" dirty="0" err="1">
                <a:ln>
                  <a:noFill/>
                </a:ln>
                <a:solidFill>
                  <a:schemeClr val="bg1"/>
                </a:solidFill>
                <a:effectLst/>
              </a:rPr>
              <a:t>ביותר</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שנעבד</a:t>
            </a:r>
            <a:r>
              <a:rPr kumimoji="0" lang="en-US" altLang="en-US" sz="1100" b="0" i="0" u="none" strike="noStrike" cap="none" normalizeH="0" baseline="0" dirty="0">
                <a:ln>
                  <a:noFill/>
                </a:ln>
                <a:solidFill>
                  <a:schemeClr val="bg1"/>
                </a:solidFill>
                <a:effectLst/>
              </a:rPr>
              <a:t> את הנתונים </a:t>
            </a:r>
            <a:r>
              <a:rPr kumimoji="0" lang="en-US" altLang="en-US" sz="1100" b="0" i="0" u="none" strike="noStrike" cap="none" normalizeH="0" baseline="0" dirty="0" err="1">
                <a:ln>
                  <a:noFill/>
                </a:ln>
                <a:solidFill>
                  <a:schemeClr val="bg1"/>
                </a:solidFill>
                <a:effectLst/>
              </a:rPr>
              <a:t>שלנו</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לפני</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הזינום</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למודל</a:t>
            </a:r>
            <a:r>
              <a:rPr kumimoji="0" lang="en-US" altLang="en-US" sz="1100" b="0" i="0" u="none" strike="noStrike" cap="none" normalizeH="0" baseline="0" dirty="0">
                <a:ln>
                  <a:noFill/>
                </a:ln>
                <a:solidFill>
                  <a:schemeClr val="bg1"/>
                </a:solidFill>
                <a:effectLst/>
              </a:rPr>
              <a:t> </a:t>
            </a:r>
            <a:r>
              <a:rPr kumimoji="0" lang="en-US" altLang="en-US" sz="1100" b="0" i="0" u="none" strike="noStrike" cap="none" normalizeH="0" baseline="0" dirty="0" err="1">
                <a:ln>
                  <a:noFill/>
                </a:ln>
                <a:solidFill>
                  <a:schemeClr val="bg1"/>
                </a:solidFill>
                <a:effectLst/>
              </a:rPr>
              <a:t>שלנו</a:t>
            </a:r>
            <a:r>
              <a:rPr kumimoji="0" lang="en-US" altLang="en-US" sz="1100" b="0" i="0" u="none" strike="noStrike" cap="none" normalizeH="0" baseline="0" dirty="0">
                <a:ln>
                  <a:noFill/>
                </a:ln>
                <a:solidFill>
                  <a:schemeClr val="bg1"/>
                </a:solidFill>
                <a:effectLst/>
              </a:rPr>
              <a:t>. </a:t>
            </a:r>
          </a:p>
        </p:txBody>
      </p:sp>
      <p:sp>
        <p:nvSpPr>
          <p:cNvPr id="6" name="תיבת טקסט 5">
            <a:extLst>
              <a:ext uri="{FF2B5EF4-FFF2-40B4-BE49-F238E27FC236}">
                <a16:creationId xmlns:a16="http://schemas.microsoft.com/office/drawing/2014/main" id="{13BE271B-0662-49E8-AC59-5287170E79B0}"/>
              </a:ext>
            </a:extLst>
          </p:cNvPr>
          <p:cNvSpPr txBox="1"/>
          <p:nvPr/>
        </p:nvSpPr>
        <p:spPr>
          <a:xfrm>
            <a:off x="8557787" y="2817371"/>
            <a:ext cx="2531668" cy="2434664"/>
          </a:xfrm>
          <a:prstGeom prst="rect">
            <a:avLst/>
          </a:prstGeom>
        </p:spPr>
        <p:txBody>
          <a:bodyPr vert="horz" lIns="91440" tIns="45720" rIns="91440" bIns="45720" rtlCol="0">
            <a:noAutofit/>
          </a:bodyPr>
          <a:lstStyle/>
          <a:p>
            <a:pPr algn="ctr">
              <a:lnSpc>
                <a:spcPct val="90000"/>
              </a:lnSpc>
              <a:spcBef>
                <a:spcPts val="1000"/>
              </a:spcBef>
            </a:pPr>
            <a:r>
              <a:rPr lang="en-US" sz="1600" b="1" dirty="0"/>
              <a:t>מילוי </a:t>
            </a:r>
            <a:r>
              <a:rPr lang="en-US" sz="1600" b="1" dirty="0" err="1"/>
              <a:t>ערכי</a:t>
            </a:r>
            <a:r>
              <a:rPr lang="en-US" sz="1600" b="1" dirty="0"/>
              <a:t> NULL:</a:t>
            </a:r>
          </a:p>
          <a:p>
            <a:pPr algn="ctr">
              <a:lnSpc>
                <a:spcPct val="90000"/>
              </a:lnSpc>
              <a:spcBef>
                <a:spcPts val="1000"/>
              </a:spcBef>
            </a:pPr>
            <a:r>
              <a:rPr kumimoji="0" lang="en-US" altLang="en-US" sz="1600" b="0" i="0" u="none" strike="noStrike" cap="none" normalizeH="0" baseline="0" dirty="0">
                <a:ln>
                  <a:noFill/>
                </a:ln>
                <a:effectLst/>
              </a:rPr>
              <a:t>זה </a:t>
            </a:r>
            <a:r>
              <a:rPr kumimoji="0" lang="en-US" altLang="en-US" sz="1600" b="0" i="0" u="none" strike="noStrike" cap="none" normalizeH="0" baseline="0" dirty="0" err="1">
                <a:ln>
                  <a:noFill/>
                </a:ln>
                <a:effectLst/>
              </a:rPr>
              <a:t>לא</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באמת</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משנה</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אם</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זו</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רגרסיה</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סיווג</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או</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כל</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סוג</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אחר</a:t>
            </a:r>
            <a:r>
              <a:rPr kumimoji="0" lang="en-US" altLang="en-US" sz="1600" b="0" i="0" u="none" strike="noStrike" cap="none" normalizeH="0" baseline="0" dirty="0">
                <a:ln>
                  <a:noFill/>
                </a:ln>
                <a:effectLst/>
              </a:rPr>
              <a:t> של </a:t>
            </a:r>
            <a:r>
              <a:rPr kumimoji="0" lang="en-US" altLang="en-US" sz="1600" b="0" i="0" u="none" strike="noStrike" cap="none" normalizeH="0" baseline="0" dirty="0" err="1">
                <a:ln>
                  <a:noFill/>
                </a:ln>
                <a:effectLst/>
              </a:rPr>
              <a:t>בעיה</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אף</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מודל</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לא</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יכול</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להתמודד</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עם</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ערכי</a:t>
            </a:r>
            <a:r>
              <a:rPr kumimoji="0" lang="en-US" altLang="en-US" sz="1600" b="0" i="0" u="none" strike="noStrike" cap="none" normalizeH="0" baseline="0" dirty="0">
                <a:ln>
                  <a:noFill/>
                </a:ln>
                <a:effectLst/>
              </a:rPr>
              <a:t> ה-NULL  </a:t>
            </a:r>
            <a:r>
              <a:rPr kumimoji="0" lang="en-US" altLang="en-US" sz="1600" b="0" i="0" u="none" strike="noStrike" cap="none" normalizeH="0" baseline="0" dirty="0" err="1">
                <a:ln>
                  <a:noFill/>
                </a:ln>
                <a:effectLst/>
              </a:rPr>
              <a:t>אוNaN</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בעצמו</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ולכן</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עלינו</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להתערב</a:t>
            </a:r>
            <a:r>
              <a:rPr kumimoji="0" lang="en-US" altLang="en-US" sz="1600" b="0" i="0" u="none" strike="noStrike" cap="none" normalizeH="0" baseline="0" dirty="0">
                <a:ln>
                  <a:noFill/>
                </a:ln>
                <a:effectLst/>
              </a:rPr>
              <a:t>. </a:t>
            </a:r>
            <a:endParaRPr lang="en-US" sz="1600" dirty="0"/>
          </a:p>
        </p:txBody>
      </p:sp>
      <p:sp>
        <p:nvSpPr>
          <p:cNvPr id="7" name="תיבת טקסט 6">
            <a:extLst>
              <a:ext uri="{FF2B5EF4-FFF2-40B4-BE49-F238E27FC236}">
                <a16:creationId xmlns:a16="http://schemas.microsoft.com/office/drawing/2014/main" id="{1D497A65-E9C9-4CF5-88DA-09F736086D6B}"/>
              </a:ext>
            </a:extLst>
          </p:cNvPr>
          <p:cNvSpPr txBox="1"/>
          <p:nvPr/>
        </p:nvSpPr>
        <p:spPr>
          <a:xfrm>
            <a:off x="4573649" y="2480431"/>
            <a:ext cx="3472642" cy="3108543"/>
          </a:xfrm>
          <a:prstGeom prst="rect">
            <a:avLst/>
          </a:prstGeom>
          <a:noFill/>
        </p:spPr>
        <p:txBody>
          <a:bodyPr wrap="square" rtlCol="0">
            <a:spAutoFit/>
          </a:bodyPr>
          <a:lstStyle/>
          <a:p>
            <a:pPr algn="ctr">
              <a:spcAft>
                <a:spcPts val="60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ctr">
              <a:spcAft>
                <a:spcPts val="600"/>
              </a:spcAft>
            </a:pPr>
            <a:r>
              <a:rPr lang="en-US" b="1" dirty="0"/>
              <a:t>Standardization</a:t>
            </a:r>
            <a:r>
              <a:rPr lang="he-IL" b="1" dirty="0"/>
              <a:t>: </a:t>
            </a:r>
          </a:p>
          <a:p>
            <a:pPr algn="ctr">
              <a:spcAft>
                <a:spcPts val="600"/>
              </a:spcAft>
            </a:pPr>
            <a:r>
              <a:rPr kumimoji="0" lang="he-IL" altLang="en-US" sz="1800" b="0" i="0" u="none" strike="noStrike" cap="none" normalizeH="0" baseline="0" dirty="0">
                <a:ln>
                  <a:noFill/>
                </a:ln>
                <a:solidFill>
                  <a:srgbClr val="202124"/>
                </a:solidFill>
                <a:effectLst/>
                <a:latin typeface="inherit"/>
                <a:cs typeface="Arial" panose="020B0604020202020204" pitchFamily="34" charset="0"/>
              </a:rPr>
              <a:t>בתקינה, אנו הופכים את הערכים שלנו כך שממוצע הערכים הוא 0 וסטיית התקן היא 1</a:t>
            </a:r>
            <a:r>
              <a:rPr kumimoji="0" lang="en-US" altLang="en-US" sz="18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6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ctr">
              <a:spcAft>
                <a:spcPts val="600"/>
              </a:spcAft>
            </a:pPr>
            <a:r>
              <a:rPr lang="he-IL" dirty="0"/>
              <a:t>(לדוגמא: משקל וגיל נמדדים ביחידות שונות ולכן סביר שהמודל יעניק לפיצ'ר של משקל יותר חשיבות. </a:t>
            </a:r>
          </a:p>
          <a:p>
            <a:pPr algn="ctr">
              <a:spcAft>
                <a:spcPts val="600"/>
              </a:spcAft>
            </a:pPr>
            <a:r>
              <a:rPr lang="he-IL" dirty="0"/>
              <a:t>ישנה פונקציה של </a:t>
            </a:r>
            <a:r>
              <a:rPr lang="en-US" dirty="0"/>
              <a:t>SKLEARN</a:t>
            </a:r>
            <a:r>
              <a:rPr lang="he-IL" dirty="0"/>
              <a:t> שמתמודדת עם זה.</a:t>
            </a:r>
            <a:endParaRPr lang="en-US" dirty="0"/>
          </a:p>
        </p:txBody>
      </p:sp>
      <p:sp>
        <p:nvSpPr>
          <p:cNvPr id="9" name="תיבת טקסט 8">
            <a:extLst>
              <a:ext uri="{FF2B5EF4-FFF2-40B4-BE49-F238E27FC236}">
                <a16:creationId xmlns:a16="http://schemas.microsoft.com/office/drawing/2014/main" id="{60A19B65-5553-42A4-B40A-1A0FBA2A4C9B}"/>
              </a:ext>
            </a:extLst>
          </p:cNvPr>
          <p:cNvSpPr txBox="1"/>
          <p:nvPr/>
        </p:nvSpPr>
        <p:spPr>
          <a:xfrm>
            <a:off x="1102659" y="2779059"/>
            <a:ext cx="2551925" cy="2262158"/>
          </a:xfrm>
          <a:prstGeom prst="rect">
            <a:avLst/>
          </a:prstGeom>
          <a:noFill/>
        </p:spPr>
        <p:txBody>
          <a:bodyPr wrap="square" rtlCol="0">
            <a:spAutoFit/>
          </a:bodyPr>
          <a:lstStyle/>
          <a:p>
            <a:pPr algn="ctr">
              <a:spcAft>
                <a:spcPts val="600"/>
              </a:spcAft>
            </a:pPr>
            <a:r>
              <a:rPr lang="he-IL" b="1" dirty="0"/>
              <a:t>עיבוד מטריצות ומערכים:</a:t>
            </a:r>
          </a:p>
          <a:p>
            <a:pPr marL="285750" indent="-285750" algn="ctr">
              <a:spcAft>
                <a:spcPts val="600"/>
              </a:spcAft>
              <a:buFont typeface="Arial" panose="020B0604020202020204" pitchFamily="34" charset="0"/>
              <a:buChar char="•"/>
            </a:pPr>
            <a:r>
              <a:rPr lang="he-IL" dirty="0"/>
              <a:t>שיטוח מטריצות לרשימה כדי שהמודל יוכל להתמודד איתו.</a:t>
            </a:r>
          </a:p>
          <a:p>
            <a:pPr marL="285750" indent="-285750" algn="ctr">
              <a:spcAft>
                <a:spcPts val="600"/>
              </a:spcAft>
              <a:buFont typeface="Arial" panose="020B0604020202020204" pitchFamily="34" charset="0"/>
              <a:buChar char="•"/>
            </a:pPr>
            <a:r>
              <a:rPr lang="he-IL" dirty="0"/>
              <a:t>הפיכת סטרינגים של מערך למערך מספרי</a:t>
            </a:r>
            <a:endParaRPr lang="en-US" dirty="0"/>
          </a:p>
          <a:p>
            <a:pPr algn="ctr">
              <a:spcAft>
                <a:spcPts val="600"/>
              </a:spcAft>
            </a:pPr>
            <a:endParaRPr lang="en-US" dirty="0"/>
          </a:p>
        </p:txBody>
      </p:sp>
    </p:spTree>
    <p:extLst>
      <p:ext uri="{BB962C8B-B14F-4D97-AF65-F5344CB8AC3E}">
        <p14:creationId xmlns:p14="http://schemas.microsoft.com/office/powerpoint/2010/main" val="31766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תיבת טקסט 26">
            <a:extLst>
              <a:ext uri="{FF2B5EF4-FFF2-40B4-BE49-F238E27FC236}">
                <a16:creationId xmlns:a16="http://schemas.microsoft.com/office/drawing/2014/main" id="{DBB3E3F4-C273-4E5C-B797-C99766F9163C}"/>
              </a:ext>
            </a:extLst>
          </p:cNvPr>
          <p:cNvSpPr txBox="1"/>
          <p:nvPr/>
        </p:nvSpPr>
        <p:spPr>
          <a:xfrm>
            <a:off x="5356993" y="2691449"/>
            <a:ext cx="6515101" cy="3143250"/>
          </a:xfrm>
          <a:prstGeom prst="rect">
            <a:avLst/>
          </a:prstGeom>
        </p:spPr>
        <p:txBody>
          <a:bodyPr vert="horz" lIns="91440" tIns="45720" rIns="91440" bIns="45720" rtlCol="0" anchor="t">
            <a:normAutofit fontScale="55000" lnSpcReduction="20000"/>
          </a:bodyPr>
          <a:lstStyle/>
          <a:p>
            <a:pPr algn="r">
              <a:lnSpc>
                <a:spcPct val="90000"/>
              </a:lnSpc>
              <a:spcBef>
                <a:spcPts val="1000"/>
              </a:spcBef>
            </a:pPr>
            <a:r>
              <a:rPr kumimoji="0" lang="en-US" altLang="en-US" sz="4200" b="1" i="0" u="sng" strike="noStrike" kern="1200" cap="none" normalizeH="0" baseline="0" dirty="0" err="1">
                <a:ln>
                  <a:noFill/>
                </a:ln>
                <a:solidFill>
                  <a:schemeClr val="tx1"/>
                </a:solidFill>
                <a:effectLst/>
                <a:latin typeface="+mn-lt"/>
                <a:ea typeface="+mn-ea"/>
                <a:cs typeface="+mn-cs"/>
              </a:rPr>
              <a:t>מה</a:t>
            </a:r>
            <a:r>
              <a:rPr kumimoji="0" lang="en-US" altLang="en-US" sz="4200" b="1" i="0" u="sng" strike="noStrike" kern="1200" cap="none" normalizeH="0" baseline="0" dirty="0">
                <a:ln>
                  <a:noFill/>
                </a:ln>
                <a:solidFill>
                  <a:schemeClr val="tx1"/>
                </a:solidFill>
                <a:effectLst/>
                <a:latin typeface="+mn-lt"/>
                <a:ea typeface="+mn-ea"/>
                <a:cs typeface="+mn-cs"/>
              </a:rPr>
              <a:t> זה </a:t>
            </a:r>
            <a:r>
              <a:rPr kumimoji="0" lang="en-US" altLang="en-US" sz="4200" b="1" i="0" u="sng" strike="noStrike" kern="1200" cap="none" normalizeH="0" baseline="0" dirty="0" err="1">
                <a:ln>
                  <a:noFill/>
                </a:ln>
                <a:solidFill>
                  <a:schemeClr val="tx1"/>
                </a:solidFill>
                <a:effectLst/>
                <a:latin typeface="+mn-lt"/>
                <a:ea typeface="+mn-ea"/>
                <a:cs typeface="+mn-cs"/>
              </a:rPr>
              <a:t>אומר</a:t>
            </a:r>
            <a:r>
              <a:rPr kumimoji="0" lang="en-US" altLang="en-US" sz="4200" b="1" i="0" u="sng" strike="noStrike" kern="1200" cap="none" normalizeH="0" baseline="0" dirty="0">
                <a:ln>
                  <a:noFill/>
                </a:ln>
                <a:solidFill>
                  <a:schemeClr val="tx1"/>
                </a:solidFill>
                <a:effectLst/>
                <a:latin typeface="+mn-lt"/>
                <a:ea typeface="+mn-ea"/>
                <a:cs typeface="+mn-cs"/>
              </a:rPr>
              <a:t> </a:t>
            </a:r>
            <a:r>
              <a:rPr kumimoji="0" lang="en-US" altLang="en-US" sz="4200" b="1" i="0" u="sng" strike="noStrike" kern="1200" cap="none" normalizeH="0" baseline="0" dirty="0" err="1">
                <a:ln>
                  <a:noFill/>
                </a:ln>
                <a:solidFill>
                  <a:schemeClr val="tx1"/>
                </a:solidFill>
                <a:effectLst/>
                <a:latin typeface="+mn-lt"/>
                <a:ea typeface="+mn-ea"/>
                <a:cs typeface="+mn-cs"/>
              </a:rPr>
              <a:t>לנרמל</a:t>
            </a:r>
            <a:r>
              <a:rPr kumimoji="0" lang="en-US" altLang="en-US" sz="4200" b="1" i="0" u="sng" strike="noStrike" kern="1200" cap="none" normalizeH="0" baseline="0" dirty="0">
                <a:ln>
                  <a:noFill/>
                </a:ln>
                <a:solidFill>
                  <a:schemeClr val="tx1"/>
                </a:solidFill>
                <a:effectLst/>
                <a:latin typeface="+mn-lt"/>
                <a:ea typeface="+mn-ea"/>
                <a:cs typeface="+mn-cs"/>
              </a:rPr>
              <a:t> את הנתונים </a:t>
            </a:r>
            <a:r>
              <a:rPr kumimoji="0" lang="en-US" altLang="en-US" sz="4200" b="1" i="0" u="sng" strike="noStrike" kern="1200" cap="none" normalizeH="0" baseline="0" dirty="0" err="1">
                <a:ln>
                  <a:noFill/>
                </a:ln>
                <a:solidFill>
                  <a:schemeClr val="tx1"/>
                </a:solidFill>
                <a:effectLst/>
                <a:latin typeface="+mn-lt"/>
                <a:ea typeface="+mn-ea"/>
                <a:cs typeface="+mn-cs"/>
              </a:rPr>
              <a:t>שלך</a:t>
            </a:r>
            <a:r>
              <a:rPr kumimoji="0" lang="en-US" altLang="en-US" sz="4200" b="1" i="0" u="sng" strike="noStrike" kern="1200" cap="none" normalizeH="0" baseline="0" dirty="0">
                <a:ln>
                  <a:noFill/>
                </a:ln>
                <a:solidFill>
                  <a:schemeClr val="tx1"/>
                </a:solidFill>
                <a:effectLst/>
                <a:latin typeface="+mn-lt"/>
                <a:ea typeface="+mn-ea"/>
                <a:cs typeface="+mn-cs"/>
              </a:rPr>
              <a:t>? </a:t>
            </a:r>
          </a:p>
          <a:p>
            <a:pPr>
              <a:lnSpc>
                <a:spcPct val="170000"/>
              </a:lnSpc>
              <a:spcBef>
                <a:spcPts val="1000"/>
              </a:spcBef>
            </a:pPr>
            <a:r>
              <a:rPr kumimoji="0" lang="en-US" altLang="en-US" sz="3400" b="0" i="0" u="none" strike="noStrike" kern="1200" cap="none" normalizeH="0" baseline="0" dirty="0">
                <a:ln>
                  <a:noFill/>
                </a:ln>
                <a:solidFill>
                  <a:schemeClr val="tx1"/>
                </a:solidFill>
                <a:effectLst/>
                <a:latin typeface="+mn-lt"/>
                <a:ea typeface="+mn-ea"/>
                <a:cs typeface="+mn-cs"/>
              </a:rPr>
              <a:t>נורמליזציה של נתונים נחשבת בדרך כלל לפיתוח של נתונים נקיי</a:t>
            </a:r>
            <a:r>
              <a:rPr kumimoji="0" lang="he-IL" altLang="en-US" sz="3400" b="0" i="0" u="none" strike="noStrike" kern="1200" cap="none" normalizeH="0" baseline="0" dirty="0">
                <a:ln>
                  <a:noFill/>
                </a:ln>
                <a:solidFill>
                  <a:schemeClr val="tx1"/>
                </a:solidFill>
                <a:effectLst/>
                <a:latin typeface="+mn-lt"/>
                <a:ea typeface="+mn-ea"/>
                <a:cs typeface="+mn-cs"/>
              </a:rPr>
              <a:t>ם...</a:t>
            </a:r>
          </a:p>
          <a:p>
            <a:pPr>
              <a:lnSpc>
                <a:spcPct val="170000"/>
              </a:lnSpc>
              <a:spcBef>
                <a:spcPts val="1000"/>
              </a:spcBef>
            </a:pPr>
            <a:r>
              <a:rPr kumimoji="0" lang="en-US" altLang="en-US" sz="3400" b="0" i="0" u="none" strike="noStrike" kern="1200" cap="none" normalizeH="0" baseline="0" dirty="0">
                <a:ln>
                  <a:noFill/>
                </a:ln>
                <a:solidFill>
                  <a:schemeClr val="tx1"/>
                </a:solidFill>
                <a:effectLst/>
                <a:latin typeface="+mn-lt"/>
                <a:ea typeface="+mn-ea"/>
                <a:cs typeface="+mn-cs"/>
              </a:rPr>
              <a:t> נורמליזציה של נתונים היא ארגון הנתונים כך שייראו דומים בכל הרשומות והשדות. </a:t>
            </a:r>
            <a:endParaRPr kumimoji="0" lang="he-IL" altLang="en-US" sz="3400" b="0" i="0" u="none" strike="noStrike" kern="1200" cap="none" normalizeH="0" baseline="0" dirty="0">
              <a:ln>
                <a:noFill/>
              </a:ln>
              <a:solidFill>
                <a:schemeClr val="tx1"/>
              </a:solidFill>
              <a:effectLst/>
              <a:latin typeface="+mn-lt"/>
              <a:ea typeface="+mn-ea"/>
              <a:cs typeface="+mn-cs"/>
            </a:endParaRPr>
          </a:p>
          <a:p>
            <a:pPr>
              <a:lnSpc>
                <a:spcPct val="170000"/>
              </a:lnSpc>
              <a:spcBef>
                <a:spcPts val="1000"/>
              </a:spcBef>
            </a:pPr>
            <a:r>
              <a:rPr kumimoji="0" lang="en-US" altLang="en-US" sz="3400" b="0" i="0" u="none" strike="noStrike" kern="1200" cap="none" normalizeH="0" baseline="0" dirty="0">
                <a:ln>
                  <a:noFill/>
                </a:ln>
                <a:solidFill>
                  <a:schemeClr val="tx1"/>
                </a:solidFill>
                <a:effectLst/>
                <a:latin typeface="+mn-lt"/>
                <a:ea typeface="+mn-ea"/>
                <a:cs typeface="+mn-cs"/>
              </a:rPr>
              <a:t>זה מגביר את הלכידות של סוגי </a:t>
            </a:r>
            <a:r>
              <a:rPr kumimoji="0" lang="he-IL" altLang="en-US" sz="3400" b="0" i="0" u="none" strike="noStrike" kern="1200" cap="none" normalizeH="0" baseline="0" dirty="0">
                <a:ln>
                  <a:noFill/>
                </a:ln>
                <a:solidFill>
                  <a:schemeClr val="tx1"/>
                </a:solidFill>
                <a:effectLst/>
                <a:latin typeface="+mn-lt"/>
                <a:ea typeface="+mn-ea"/>
                <a:cs typeface="+mn-cs"/>
              </a:rPr>
              <a:t>הנתונים המוביל למידע איכותי יותר עבור המכונה.</a:t>
            </a:r>
            <a:endParaRPr kumimoji="0" lang="en-US" altLang="en-US" sz="3400" b="0" i="0" u="none" strike="noStrike" kern="1200" cap="none" normalizeH="0" baseline="0" dirty="0">
              <a:ln>
                <a:noFill/>
              </a:ln>
              <a:solidFill>
                <a:schemeClr val="tx1"/>
              </a:solidFill>
              <a:effectLst/>
              <a:latin typeface="+mn-lt"/>
              <a:ea typeface="+mn-ea"/>
              <a:cs typeface="+mn-cs"/>
            </a:endParaRPr>
          </a:p>
          <a:p>
            <a:pPr algn="r">
              <a:lnSpc>
                <a:spcPct val="90000"/>
              </a:lnSpc>
              <a:spcBef>
                <a:spcPts val="1000"/>
              </a:spcBef>
            </a:pPr>
            <a:endParaRPr lang="en-US" sz="1300" kern="1200" dirty="0">
              <a:solidFill>
                <a:schemeClr val="tx1"/>
              </a:solidFill>
              <a:latin typeface="+mn-lt"/>
              <a:ea typeface="+mn-ea"/>
              <a:cs typeface="+mn-cs"/>
            </a:endParaRPr>
          </a:p>
        </p:txBody>
      </p:sp>
      <p:sp>
        <p:nvSpPr>
          <p:cNvPr id="34" name="Freeform: Shape 33">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7E53D9B2-19D5-4CA3-A936-2D1A057AC584}"/>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12E21E6-601E-4834-9F35-FFD7025A951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FF08E206-18C9-45C6-9DB3-329C9C1B095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A77C6C24-3535-4E9F-A1B1-01454A261FD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תיבת טקסט 14">
            <a:extLst>
              <a:ext uri="{FF2B5EF4-FFF2-40B4-BE49-F238E27FC236}">
                <a16:creationId xmlns:a16="http://schemas.microsoft.com/office/drawing/2014/main" id="{8511A548-02FB-42E6-9986-A70F4CF8308A}"/>
              </a:ext>
            </a:extLst>
          </p:cNvPr>
          <p:cNvSpPr txBox="1"/>
          <p:nvPr/>
        </p:nvSpPr>
        <p:spPr>
          <a:xfrm>
            <a:off x="4010525" y="354279"/>
            <a:ext cx="4604019" cy="769441"/>
          </a:xfrm>
          <a:prstGeom prst="rect">
            <a:avLst/>
          </a:prstGeom>
          <a:noFill/>
        </p:spPr>
        <p:txBody>
          <a:bodyPr wrap="square">
            <a:spAutoFit/>
          </a:bodyPr>
          <a:lstStyle/>
          <a:p>
            <a:pPr algn="ctr">
              <a:spcAft>
                <a:spcPts val="600"/>
              </a:spcAft>
            </a:pPr>
            <a:r>
              <a:rPr lang="en-US" sz="4400" dirty="0">
                <a:ln w="0"/>
                <a:solidFill>
                  <a:schemeClr val="accent1"/>
                </a:solidFill>
                <a:effectLst>
                  <a:outerShdw blurRad="38100" dist="25400" dir="5400000" algn="ctr" rotWithShape="0">
                    <a:srgbClr val="6E747A">
                      <a:alpha val="43000"/>
                    </a:srgbClr>
                  </a:outerShdw>
                </a:effectLst>
              </a:rPr>
              <a:t>Normalization</a:t>
            </a:r>
            <a:endParaRPr lang="he-IL" sz="4400" b="0" cap="none" spc="0" dirty="0">
              <a:ln w="0"/>
              <a:solidFill>
                <a:schemeClr val="accent1"/>
              </a:solidFill>
              <a:effectLst>
                <a:outerShdw blurRad="38100" dist="25400" dir="5400000" algn="ctr" rotWithShape="0">
                  <a:srgbClr val="6E747A">
                    <a:alpha val="43000"/>
                  </a:srgbClr>
                </a:outerShdw>
              </a:effectLst>
            </a:endParaRPr>
          </a:p>
        </p:txBody>
      </p:sp>
      <p:sp>
        <p:nvSpPr>
          <p:cNvPr id="18" name="Rectangle 5">
            <a:extLst>
              <a:ext uri="{FF2B5EF4-FFF2-40B4-BE49-F238E27FC236}">
                <a16:creationId xmlns:a16="http://schemas.microsoft.com/office/drawing/2014/main" id="{E09F0D82-C8C4-4717-B32F-23F9EB605F6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4F3AF481-B01A-4B38-A181-8BB6C8325BB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2A9C9EB3-6879-456B-A931-FF15E596A07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8">
            <a:extLst>
              <a:ext uri="{FF2B5EF4-FFF2-40B4-BE49-F238E27FC236}">
                <a16:creationId xmlns:a16="http://schemas.microsoft.com/office/drawing/2014/main" id="{3038A368-928C-49F0-AFB0-8CE37588E9DC}"/>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115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E604419-3192-4D42-AAA7-C1FC3465BC30}"/>
              </a:ext>
            </a:extLst>
          </p:cNvPr>
          <p:cNvSpPr/>
          <p:nvPr/>
        </p:nvSpPr>
        <p:spPr>
          <a:xfrm>
            <a:off x="3746951" y="442186"/>
            <a:ext cx="4980980"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38100" dir="2700000" algn="tl">
                    <a:srgbClr val="000000">
                      <a:alpha val="43137"/>
                    </a:srgbClr>
                  </a:outerShdw>
                </a:effectLst>
                <a:latin typeface="Arial Rounded MT Bold" panose="020F0704030504030204" pitchFamily="34" charset="0"/>
              </a:rPr>
              <a:t>Feature</a:t>
            </a:r>
            <a:r>
              <a:rPr lang="en-US" sz="4400" dirty="0">
                <a:ln w="0"/>
                <a:solidFill>
                  <a:schemeClr val="accent1"/>
                </a:solidFill>
                <a:latin typeface="Arial Rounded MT Bold" panose="020F0704030504030204" pitchFamily="34" charset="0"/>
              </a:rPr>
              <a:t> </a:t>
            </a:r>
            <a:r>
              <a:rPr lang="en-US" sz="4400" dirty="0">
                <a:ln w="0"/>
                <a:solidFill>
                  <a:schemeClr val="accent1"/>
                </a:solidFill>
                <a:effectLst>
                  <a:outerShdw blurRad="38100" dist="38100" dir="2700000" algn="tl">
                    <a:srgbClr val="000000">
                      <a:alpha val="43137"/>
                    </a:srgbClr>
                  </a:outerShdw>
                </a:effectLst>
                <a:latin typeface="Arial Rounded MT Bold" panose="020F0704030504030204" pitchFamily="34" charset="0"/>
              </a:rPr>
              <a:t>Selection</a:t>
            </a:r>
            <a:endParaRPr lang="he-IL" sz="4400" b="0" cap="none" spc="0" dirty="0">
              <a:ln w="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6" name="Rectangle 1">
            <a:extLst>
              <a:ext uri="{FF2B5EF4-FFF2-40B4-BE49-F238E27FC236}">
                <a16:creationId xmlns:a16="http://schemas.microsoft.com/office/drawing/2014/main" id="{2D382C94-1C1E-4377-B5C4-728932E34441}"/>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E7512C8B-58F9-4654-A64C-95CA77CBB382}"/>
              </a:ext>
            </a:extLst>
          </p:cNvPr>
          <p:cNvSpPr txBox="1"/>
          <p:nvPr/>
        </p:nvSpPr>
        <p:spPr>
          <a:xfrm>
            <a:off x="838200" y="2686229"/>
            <a:ext cx="10515600" cy="4524315"/>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02124"/>
              </a:solidFill>
              <a:effectLst/>
              <a:latin typeface="inherit"/>
              <a:cs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err="1">
                <a:ln>
                  <a:noFill/>
                </a:ln>
                <a:solidFill>
                  <a:srgbClr val="202124"/>
                </a:solidFill>
                <a:effectLst/>
                <a:latin typeface="inherit"/>
                <a:cs typeface="Arial" panose="020B0604020202020204" pitchFamily="34" charset="0"/>
              </a:rPr>
              <a:t>ExtraTreesClassifier</a:t>
            </a:r>
            <a:endParaRPr kumimoji="0" lang="en-US" altLang="en-US" sz="1800" b="1" i="0" u="sng" strike="noStrike" cap="none" normalizeH="0" baseline="0" dirty="0">
              <a:ln>
                <a:noFill/>
              </a:ln>
              <a:solidFill>
                <a:srgbClr val="202124"/>
              </a:solidFill>
              <a:effectLst/>
              <a:latin typeface="inherit"/>
              <a:cs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02124"/>
                </a:solidFill>
                <a:effectLst/>
                <a:latin typeface="inherit"/>
                <a:cs typeface="Arial" panose="020B0604020202020204" pitchFamily="34" charset="0"/>
              </a:rPr>
              <a:t> </a:t>
            </a:r>
            <a:r>
              <a:rPr kumimoji="0" lang="he-IL" altLang="en-US" sz="1800" b="0" i="0" u="none" strike="noStrike" cap="none" normalizeH="0" baseline="0" dirty="0">
                <a:ln>
                  <a:noFill/>
                </a:ln>
                <a:solidFill>
                  <a:srgbClr val="202124"/>
                </a:solidFill>
                <a:effectLst/>
                <a:latin typeface="inherit"/>
                <a:cs typeface="Arial" panose="020B0604020202020204" pitchFamily="34" charset="0"/>
              </a:rPr>
              <a:t>מטרת ה</a:t>
            </a:r>
            <a:r>
              <a:rPr kumimoji="0" lang="en-US" altLang="en-US" sz="1800" b="0" i="0" u="none" strike="noStrike" cap="none" normalizeH="0" baseline="0" dirty="0">
                <a:ln>
                  <a:noFill/>
                </a:ln>
                <a:solidFill>
                  <a:srgbClr val="202124"/>
                </a:solidFill>
                <a:effectLst/>
                <a:latin typeface="inherit"/>
                <a:cs typeface="Arial" panose="020B0604020202020204" pitchFamily="34" charset="0"/>
              </a:rPr>
              <a:t>-</a:t>
            </a:r>
            <a:r>
              <a:rPr kumimoji="0" lang="he-IL" altLang="en-US" sz="18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1800" b="0" i="0" u="none" strike="noStrike" cap="none" normalizeH="0" baseline="0" dirty="0" err="1">
                <a:ln>
                  <a:noFill/>
                </a:ln>
                <a:solidFill>
                  <a:srgbClr val="202124"/>
                </a:solidFill>
                <a:effectLst/>
                <a:latin typeface="inherit"/>
                <a:cs typeface="Arial" panose="020B0604020202020204" pitchFamily="34" charset="0"/>
              </a:rPr>
              <a:t>ExtraTreesClassifier</a:t>
            </a:r>
            <a:r>
              <a:rPr kumimoji="0" lang="he-IL" altLang="en-US" sz="18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1800" b="0" i="0" u="none" strike="noStrike" cap="none" normalizeH="0" baseline="0" dirty="0">
                <a:ln>
                  <a:noFill/>
                </a:ln>
                <a:solidFill>
                  <a:srgbClr val="202124"/>
                </a:solidFill>
                <a:effectLst/>
                <a:latin typeface="inherit"/>
                <a:cs typeface="Arial" panose="020B0604020202020204" pitchFamily="34" charset="0"/>
              </a:rPr>
              <a:t> </a:t>
            </a:r>
            <a:r>
              <a:rPr kumimoji="0" lang="he-IL" altLang="en-US" sz="1800" b="0" i="0" u="none" strike="noStrike" cap="none" normalizeH="0" baseline="0" dirty="0">
                <a:ln>
                  <a:noFill/>
                </a:ln>
                <a:solidFill>
                  <a:srgbClr val="202124"/>
                </a:solidFill>
                <a:effectLst/>
                <a:latin typeface="inherit"/>
                <a:cs typeface="Arial" panose="020B0604020202020204" pitchFamily="34" charset="0"/>
              </a:rPr>
              <a:t>היא להתאים מספר עצי החלטה אקראיים לנתונים, ובהקשר זה הוא מתוך למידת אנסמבל. במיוחד, פיצולים אקראיים של כל התצפיות מתבצעים כדי להבטיח שהמודל לא </a:t>
            </a:r>
            <a:r>
              <a:rPr lang="he-IL" altLang="en-US" dirty="0">
                <a:solidFill>
                  <a:srgbClr val="202124"/>
                </a:solidFill>
                <a:latin typeface="inherit"/>
                <a:cs typeface="Arial" panose="020B0604020202020204" pitchFamily="34" charset="0"/>
              </a:rPr>
              <a:t>יבצע </a:t>
            </a:r>
            <a:r>
              <a:rPr lang="en-US" altLang="en-US" dirty="0">
                <a:solidFill>
                  <a:srgbClr val="202124"/>
                </a:solidFill>
                <a:latin typeface="inherit"/>
                <a:cs typeface="Arial" panose="020B0604020202020204" pitchFamily="34" charset="0"/>
              </a:rPr>
              <a:t>overfitting</a:t>
            </a:r>
            <a:r>
              <a:rPr lang="he-IL" altLang="en-US" dirty="0">
                <a:solidFill>
                  <a:srgbClr val="202124"/>
                </a:solidFill>
                <a:latin typeface="inherit"/>
                <a:cs typeface="Arial" panose="020B0604020202020204" pitchFamily="34" charset="0"/>
              </a:rPr>
              <a:t>.</a:t>
            </a:r>
          </a:p>
          <a:p>
            <a:pPr marL="0" marR="0" lvl="0" indent="0" defTabSz="914400" eaLnBrk="0" fontAlgn="base" latinLnBrk="0" hangingPunct="0">
              <a:lnSpc>
                <a:spcPct val="100000"/>
              </a:lnSpc>
              <a:spcBef>
                <a:spcPct val="0"/>
              </a:spcBef>
              <a:spcAft>
                <a:spcPct val="0"/>
              </a:spcAft>
              <a:buClrTx/>
              <a:buSzTx/>
              <a:buFontTx/>
              <a:buNone/>
              <a:tabLst/>
            </a:pPr>
            <a:r>
              <a:rPr lang="he-IL" altLang="en-US" dirty="0">
                <a:solidFill>
                  <a:srgbClr val="202124"/>
                </a:solidFill>
                <a:latin typeface="inherit"/>
                <a:cs typeface="Arial" panose="020B0604020202020204" pitchFamily="34" charset="0"/>
              </a:rPr>
              <a:t>איך?</a:t>
            </a:r>
          </a:p>
          <a:p>
            <a:pPr eaLnBrk="0" fontAlgn="base" hangingPunct="0">
              <a:spcBef>
                <a:spcPct val="0"/>
              </a:spcBef>
              <a:spcAft>
                <a:spcPct val="0"/>
              </a:spcAft>
            </a:pPr>
            <a:r>
              <a:rPr kumimoji="0" lang="he-IL" altLang="en-US" sz="2400" b="0" i="0" u="none" strike="noStrike" cap="none" normalizeH="0" baseline="0" dirty="0">
                <a:ln>
                  <a:noFill/>
                </a:ln>
                <a:solidFill>
                  <a:srgbClr val="202124"/>
                </a:solidFill>
                <a:effectLst/>
                <a:latin typeface="inherit"/>
                <a:cs typeface="Arial" panose="020B0604020202020204" pitchFamily="34" charset="0"/>
              </a:rPr>
              <a:t>קבע את חשיבות התכונה באמצעות אומדן. צור הערכה באמצעות מחלקה</a:t>
            </a:r>
            <a:r>
              <a:rPr kumimoji="0" lang="en-US" altLang="en-US" sz="24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2400" b="0" i="0" u="none" strike="noStrike" cap="none" normalizeH="0" baseline="0" dirty="0" err="1">
                <a:ln>
                  <a:noFill/>
                </a:ln>
                <a:solidFill>
                  <a:srgbClr val="202124"/>
                </a:solidFill>
                <a:effectLst/>
                <a:latin typeface="inherit"/>
                <a:cs typeface="Arial" panose="020B0604020202020204" pitchFamily="34" charset="0"/>
              </a:rPr>
              <a:t>SelectFromModel</a:t>
            </a:r>
            <a:r>
              <a:rPr kumimoji="0" lang="en-US" altLang="en-US" sz="2400" b="0" i="0" u="none" strike="noStrike" cap="none" normalizeH="0" baseline="0" dirty="0">
                <a:ln>
                  <a:noFill/>
                </a:ln>
                <a:solidFill>
                  <a:srgbClr val="202124"/>
                </a:solidFill>
                <a:effectLst/>
                <a:latin typeface="inherit"/>
                <a:cs typeface="Arial" panose="020B0604020202020204" pitchFamily="34" charset="0"/>
              </a:rPr>
              <a:t> </a:t>
            </a:r>
            <a:r>
              <a:rPr kumimoji="0" lang="he-IL" altLang="en-US" sz="2400" b="0" i="0" u="none" strike="noStrike" cap="none" normalizeH="0" baseline="0" dirty="0">
                <a:ln>
                  <a:noFill/>
                </a:ln>
                <a:solidFill>
                  <a:srgbClr val="202124"/>
                </a:solidFill>
                <a:effectLst/>
                <a:latin typeface="inherit"/>
                <a:cs typeface="Arial" panose="020B0604020202020204" pitchFamily="34" charset="0"/>
              </a:rPr>
              <a:t>שלוקחת פרמטרים כגון הערכה</a:t>
            </a:r>
            <a:r>
              <a:rPr kumimoji="0" lang="en-US" altLang="en-US" sz="2400" b="0" i="0" u="none" strike="noStrike" cap="none" normalizeH="0" baseline="0" dirty="0">
                <a:ln>
                  <a:noFill/>
                </a:ln>
                <a:solidFill>
                  <a:srgbClr val="202124"/>
                </a:solidFill>
                <a:effectLst/>
                <a:latin typeface="inherit"/>
                <a:cs typeface="Arial" panose="020B0604020202020204" pitchFamily="34" charset="0"/>
              </a:rPr>
              <a:t> (</a:t>
            </a:r>
            <a:r>
              <a:rPr kumimoji="0" lang="he-IL" altLang="en-US" sz="2400" b="0" i="0" u="none" strike="noStrike" cap="none" normalizeH="0" baseline="0" dirty="0">
                <a:ln>
                  <a:noFill/>
                </a:ln>
                <a:solidFill>
                  <a:srgbClr val="202124"/>
                </a:solidFill>
                <a:effectLst/>
                <a:latin typeface="inherit"/>
                <a:cs typeface="Arial" panose="020B0604020202020204" pitchFamily="34" charset="0"/>
              </a:rPr>
              <a:t>מופע</a:t>
            </a:r>
            <a:r>
              <a:rPr kumimoji="0" lang="en-US" altLang="en-US" sz="24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2400" b="0" i="0" u="none" strike="noStrike" cap="none" normalizeH="0" baseline="0" dirty="0" err="1">
                <a:ln>
                  <a:noFill/>
                </a:ln>
                <a:solidFill>
                  <a:srgbClr val="202124"/>
                </a:solidFill>
                <a:effectLst/>
                <a:latin typeface="inherit"/>
                <a:cs typeface="Arial" panose="020B0604020202020204" pitchFamily="34" charset="0"/>
              </a:rPr>
              <a:t>RandomForestClassifier</a:t>
            </a:r>
            <a:r>
              <a:rPr kumimoji="0" lang="en-US" altLang="en-US" sz="2400" b="0" i="0" u="none" strike="noStrike" cap="none" normalizeH="0" baseline="0" dirty="0">
                <a:ln>
                  <a:noFill/>
                </a:ln>
                <a:solidFill>
                  <a:srgbClr val="202124"/>
                </a:solidFill>
                <a:effectLst/>
                <a:latin typeface="inherit"/>
                <a:cs typeface="Arial" panose="020B0604020202020204" pitchFamily="34" charset="0"/>
              </a:rPr>
              <a:t>) </a:t>
            </a:r>
            <a:r>
              <a:rPr kumimoji="0" lang="he-IL" altLang="en-US" sz="2400" b="0" i="0" u="none" strike="noStrike" cap="none" normalizeH="0" baseline="0" dirty="0">
                <a:ln>
                  <a:noFill/>
                </a:ln>
                <a:solidFill>
                  <a:srgbClr val="202124"/>
                </a:solidFill>
                <a:effectLst/>
                <a:latin typeface="inherit"/>
                <a:cs typeface="Arial" panose="020B0604020202020204" pitchFamily="34" charset="0"/>
              </a:rPr>
              <a:t>​​וסף. הפוך את נתוני האימון למערך הנתונים המורכב מערך תכונות שחשיבותם גדולה מערך הסף</a:t>
            </a:r>
            <a:r>
              <a:rPr kumimoji="0" lang="en-US" altLang="en-US" sz="24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105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4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8" name="Rectangle 2">
            <a:extLst>
              <a:ext uri="{FF2B5EF4-FFF2-40B4-BE49-F238E27FC236}">
                <a16:creationId xmlns:a16="http://schemas.microsoft.com/office/drawing/2014/main" id="{78EEAEE6-E7FD-4539-9CF3-F4C67E6FA8F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תיבת טקסט 8">
            <a:extLst>
              <a:ext uri="{FF2B5EF4-FFF2-40B4-BE49-F238E27FC236}">
                <a16:creationId xmlns:a16="http://schemas.microsoft.com/office/drawing/2014/main" id="{0FAC896B-B7AB-41C7-ABD8-99FFFBF93040}"/>
              </a:ext>
            </a:extLst>
          </p:cNvPr>
          <p:cNvSpPr txBox="1"/>
          <p:nvPr/>
        </p:nvSpPr>
        <p:spPr>
          <a:xfrm>
            <a:off x="1028700" y="1485900"/>
            <a:ext cx="10444843" cy="1200329"/>
          </a:xfrm>
          <a:prstGeom prst="rect">
            <a:avLst/>
          </a:prstGeom>
          <a:noFill/>
        </p:spPr>
        <p:txBody>
          <a:bodyPr wrap="square" rtlCol="0">
            <a:spAutoFit/>
          </a:bodyPr>
          <a:lstStyle/>
          <a:p>
            <a:r>
              <a:rPr kumimoji="0" lang="en-US" altLang="en-US" sz="1800" b="0" i="0" u="none" strike="noStrike" cap="none" normalizeH="0" baseline="0" dirty="0">
                <a:ln>
                  <a:noFill/>
                </a:ln>
                <a:solidFill>
                  <a:srgbClr val="202124"/>
                </a:solidFill>
                <a:effectLst/>
                <a:latin typeface="inherit"/>
                <a:cs typeface="Arial" panose="020B0604020202020204" pitchFamily="34" charset="0"/>
              </a:rPr>
              <a:t>Feature Selection</a:t>
            </a:r>
            <a:r>
              <a:rPr kumimoji="0" lang="he-IL" altLang="en-US" sz="1800" b="0" i="0" u="none" strike="noStrike" cap="none" normalizeH="0" baseline="0" dirty="0">
                <a:ln>
                  <a:noFill/>
                </a:ln>
                <a:solidFill>
                  <a:srgbClr val="202124"/>
                </a:solidFill>
                <a:effectLst/>
                <a:latin typeface="inherit"/>
                <a:cs typeface="Arial" panose="020B0604020202020204" pitchFamily="34" charset="0"/>
              </a:rPr>
              <a:t> הוא תהליך של בידוד התכונות העקביות, הלא מיותרות והרלוונטיות ביותר לשימוש בבניית מודל. צמצום שיטתי של גודל מערכי הנתונים חשוב מכיוון שהגודל והמגוון של מערכי הנתונים ממשיכים לגדול. המטרה העיקרית של בחירת תכונה היא לשפר את הביצועים של מודל חזוי ולהפחית את העלות החישובית של מידול</a:t>
            </a:r>
            <a:r>
              <a:rPr kumimoji="0" lang="en-US" altLang="en-US" sz="18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6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12B43765-E80B-403B-B5AF-17E1AECBFE36}"/>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94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2">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FAD14F9E-CFE4-40C5-BE63-03E29D0EE174}"/>
              </a:ext>
            </a:extLst>
          </p:cNvPr>
          <p:cNvSpPr/>
          <p:nvPr/>
        </p:nvSpPr>
        <p:spPr>
          <a:xfrm>
            <a:off x="1329766" y="1146412"/>
            <a:ext cx="9014348" cy="2402006"/>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4800" kern="1200" dirty="0" err="1">
                <a:ln w="0"/>
                <a:solidFill>
                  <a:schemeClr val="tx1"/>
                </a:solidFill>
                <a:effectLst>
                  <a:outerShdw blurRad="38100" dist="25400" dir="5400000" algn="ctr" rotWithShape="0">
                    <a:srgbClr val="6E747A">
                      <a:alpha val="43000"/>
                    </a:srgbClr>
                  </a:outerShdw>
                </a:effectLst>
                <a:latin typeface="+mj-lt"/>
                <a:ea typeface="+mj-ea"/>
                <a:cs typeface="+mj-cs"/>
              </a:rPr>
              <a:t>מודל</a:t>
            </a:r>
            <a:r>
              <a:rPr lang="en-US" sz="4800" kern="1200" dirty="0">
                <a:ln w="0"/>
                <a:solidFill>
                  <a:schemeClr val="tx1"/>
                </a:solidFill>
                <a:effectLst>
                  <a:outerShdw blurRad="38100" dist="25400" dir="5400000" algn="ctr" rotWithShape="0">
                    <a:srgbClr val="6E747A">
                      <a:alpha val="43000"/>
                    </a:srgbClr>
                  </a:outerShdw>
                </a:effectLst>
                <a:latin typeface="+mj-lt"/>
                <a:ea typeface="+mj-ea"/>
                <a:cs typeface="+mj-cs"/>
              </a:rPr>
              <a:t> </a:t>
            </a:r>
            <a:r>
              <a:rPr lang="en-US" sz="4800" kern="1200" dirty="0" err="1">
                <a:ln w="0"/>
                <a:solidFill>
                  <a:schemeClr val="tx1"/>
                </a:solidFill>
                <a:effectLst>
                  <a:outerShdw blurRad="38100" dist="25400" dir="5400000" algn="ctr" rotWithShape="0">
                    <a:srgbClr val="6E747A">
                      <a:alpha val="43000"/>
                    </a:srgbClr>
                  </a:outerShdw>
                </a:effectLst>
                <a:latin typeface="+mj-lt"/>
                <a:ea typeface="+mj-ea"/>
                <a:cs typeface="+mj-cs"/>
              </a:rPr>
              <a:t>נבחר</a:t>
            </a:r>
            <a:r>
              <a:rPr lang="he-IL" sz="4800" kern="1200" dirty="0">
                <a:ln w="0"/>
                <a:solidFill>
                  <a:schemeClr val="tx1"/>
                </a:solidFill>
                <a:effectLst>
                  <a:outerShdw blurRad="38100" dist="25400" dir="5400000" algn="ctr" rotWithShape="0">
                    <a:srgbClr val="6E747A">
                      <a:alpha val="43000"/>
                    </a:srgbClr>
                  </a:outerShdw>
                </a:effectLst>
                <a:latin typeface="+mj-lt"/>
                <a:ea typeface="+mj-ea"/>
                <a:cs typeface="+mj-cs"/>
              </a:rPr>
              <a:t>- איזה מודל לאיזה משימה?</a:t>
            </a:r>
            <a:endParaRPr lang="en-US" sz="4800" b="0" kern="1200" cap="none" spc="0" dirty="0">
              <a:ln w="0"/>
              <a:solidFill>
                <a:schemeClr val="tx1"/>
              </a:solidFill>
              <a:effectLst>
                <a:outerShdw blurRad="38100" dist="25400" dir="5400000" algn="ctr" rotWithShape="0">
                  <a:srgbClr val="6E747A">
                    <a:alpha val="43000"/>
                  </a:srgbClr>
                </a:outerShdw>
              </a:effectLst>
              <a:latin typeface="+mj-lt"/>
              <a:ea typeface="+mj-ea"/>
              <a:cs typeface="+mj-cs"/>
            </a:endParaRPr>
          </a:p>
        </p:txBody>
      </p:sp>
      <p:sp>
        <p:nvSpPr>
          <p:cNvPr id="45" name="Rectangle 4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78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מלבן 3">
            <a:extLst>
              <a:ext uri="{FF2B5EF4-FFF2-40B4-BE49-F238E27FC236}">
                <a16:creationId xmlns:a16="http://schemas.microsoft.com/office/drawing/2014/main" id="{868D8032-3181-4F7B-AAE2-3562A11A10EA}"/>
              </a:ext>
            </a:extLst>
          </p:cNvPr>
          <p:cNvSpPr/>
          <p:nvPr/>
        </p:nvSpPr>
        <p:spPr>
          <a:xfrm>
            <a:off x="1314824" y="735106"/>
            <a:ext cx="10053763" cy="2928470"/>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he-IL" sz="4800" kern="1200" dirty="0">
                <a:ln w="0"/>
                <a:solidFill>
                  <a:srgbClr val="FFFFFF"/>
                </a:solidFill>
                <a:effectLst>
                  <a:outerShdw blurRad="38100" dist="25400" dir="5400000" algn="ctr" rotWithShape="0">
                    <a:srgbClr val="6E747A">
                      <a:alpha val="43000"/>
                    </a:srgbClr>
                  </a:outerShdw>
                </a:effectLst>
                <a:latin typeface="+mj-lt"/>
                <a:ea typeface="+mj-ea"/>
                <a:cs typeface="+mj-cs"/>
              </a:rPr>
              <a:t>פיצ'רים</a:t>
            </a:r>
            <a:endParaRPr lang="en-US" sz="4800" b="0" kern="1200" cap="none" spc="0" dirty="0">
              <a:ln w="0"/>
              <a:solidFill>
                <a:srgbClr val="FFFFFF"/>
              </a:solidFill>
              <a:effectLst>
                <a:outerShdw blurRad="38100" dist="25400" dir="5400000" algn="ctr" rotWithShape="0">
                  <a:srgbClr val="6E747A">
                    <a:alpha val="43000"/>
                  </a:srgbClr>
                </a:outerShdw>
              </a:effectLst>
              <a:latin typeface="+mj-lt"/>
              <a:ea typeface="+mj-ea"/>
              <a:cs typeface="+mj-cs"/>
            </a:endParaRPr>
          </a:p>
        </p:txBody>
      </p:sp>
      <p:sp>
        <p:nvSpPr>
          <p:cNvPr id="5" name="Rectangle 1">
            <a:extLst>
              <a:ext uri="{FF2B5EF4-FFF2-40B4-BE49-F238E27FC236}">
                <a16:creationId xmlns:a16="http://schemas.microsoft.com/office/drawing/2014/main" id="{78A2CBC7-38FA-47BC-9A5C-DD35A0308388}"/>
              </a:ext>
            </a:extLst>
          </p:cNvPr>
          <p:cNvSpPr>
            <a:spLocks noChangeArrowheads="1"/>
          </p:cNvSpPr>
          <p:nvPr/>
        </p:nvSpPr>
        <p:spPr bwMode="auto">
          <a:xfrm>
            <a:off x="-5" y="575579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תיבת טקסט 5">
            <a:extLst>
              <a:ext uri="{FF2B5EF4-FFF2-40B4-BE49-F238E27FC236}">
                <a16:creationId xmlns:a16="http://schemas.microsoft.com/office/drawing/2014/main" id="{58C39E90-5536-4272-9FC1-F3B528AF669F}"/>
              </a:ext>
            </a:extLst>
          </p:cNvPr>
          <p:cNvSpPr txBox="1"/>
          <p:nvPr/>
        </p:nvSpPr>
        <p:spPr>
          <a:xfrm>
            <a:off x="767443" y="4751614"/>
            <a:ext cx="6809014"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feature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bidirectional_packets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(0.178953) 2. feature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bidirectional_duration_ms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(0.168087) 3. feature dst2src_duration_ms (0.154981) 4. feature src2dst_duration_ms (0.151175) 5. feature src2dst_packets (0.149786) 6. feature dst2src_packets (0.111118) 7. feature protocol (0.024279)</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06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מלבן 3">
            <a:extLst>
              <a:ext uri="{FF2B5EF4-FFF2-40B4-BE49-F238E27FC236}">
                <a16:creationId xmlns:a16="http://schemas.microsoft.com/office/drawing/2014/main" id="{868D8032-3181-4F7B-AAE2-3562A11A10EA}"/>
              </a:ext>
            </a:extLst>
          </p:cNvPr>
          <p:cNvSpPr/>
          <p:nvPr/>
        </p:nvSpPr>
        <p:spPr>
          <a:xfrm>
            <a:off x="660041" y="2767106"/>
            <a:ext cx="2880828" cy="3071906"/>
          </a:xfrm>
          <a:prstGeom prst="rect">
            <a:avLst/>
          </a:prstGeom>
        </p:spPr>
        <p:txBody>
          <a:bodyPr vert="horz" lIns="91440" tIns="45720" rIns="91440" bIns="45720" rtlCol="0" anchor="t">
            <a:normAutofit/>
          </a:bodyPr>
          <a:lstStyle/>
          <a:p>
            <a:pPr algn="l" rtl="0">
              <a:lnSpc>
                <a:spcPct val="90000"/>
              </a:lnSpc>
              <a:spcBef>
                <a:spcPct val="0"/>
              </a:spcBef>
              <a:spcAft>
                <a:spcPts val="600"/>
              </a:spcAft>
            </a:pPr>
            <a:r>
              <a:rPr lang="en-US" sz="4000" kern="1200">
                <a:ln w="0"/>
                <a:solidFill>
                  <a:srgbClr val="FFFFFF"/>
                </a:solidFill>
                <a:effectLst>
                  <a:outerShdw blurRad="38100" dist="25400" dir="5400000" algn="ctr" rotWithShape="0">
                    <a:srgbClr val="6E747A">
                      <a:alpha val="43000"/>
                    </a:srgbClr>
                  </a:outerShdw>
                </a:effectLst>
                <a:latin typeface="+mj-lt"/>
                <a:ea typeface="+mj-ea"/>
                <a:cs typeface="+mj-cs"/>
              </a:rPr>
              <a:t>תוצאות</a:t>
            </a:r>
            <a:endParaRPr lang="en-US" sz="4000" b="0" kern="1200"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pic>
        <p:nvPicPr>
          <p:cNvPr id="3" name="תמונה 2" descr="תמונה שמכילה שולחן&#10;&#10;התיאור נוצר באופן אוטומטי">
            <a:extLst>
              <a:ext uri="{FF2B5EF4-FFF2-40B4-BE49-F238E27FC236}">
                <a16:creationId xmlns:a16="http://schemas.microsoft.com/office/drawing/2014/main" id="{78B5C28B-B689-42B6-96AF-AAC5DF4E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1247344"/>
            <a:ext cx="8247095" cy="4597755"/>
          </a:xfrm>
          <a:prstGeom prst="rect">
            <a:avLst/>
          </a:prstGeom>
        </p:spPr>
      </p:pic>
    </p:spTree>
    <p:extLst>
      <p:ext uri="{BB962C8B-B14F-4D97-AF65-F5344CB8AC3E}">
        <p14:creationId xmlns:p14="http://schemas.microsoft.com/office/powerpoint/2010/main" val="75550604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2800</TotalTime>
  <Words>559</Words>
  <Application>Microsoft Office PowerPoint</Application>
  <PresentationFormat>מסך רחב</PresentationFormat>
  <Paragraphs>44</Paragraphs>
  <Slides>8</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8</vt:i4>
      </vt:variant>
    </vt:vector>
  </HeadingPairs>
  <TitlesOfParts>
    <vt:vector size="17" baseType="lpstr">
      <vt:lpstr>Arial</vt:lpstr>
      <vt:lpstr>Arial Rounded MT Bold</vt:lpstr>
      <vt:lpstr>Avenir Next LT Pro</vt:lpstr>
      <vt:lpstr>Calibri</vt:lpstr>
      <vt:lpstr>Calibri Light</vt:lpstr>
      <vt:lpstr>Calibri-Light</vt:lpstr>
      <vt:lpstr>Courier New</vt:lpstr>
      <vt:lpstr>inherit</vt:lpstr>
      <vt:lpstr>ערכת נושא Office</vt:lpstr>
      <vt:lpstr>מצגת של PowerPoint‏</vt:lpstr>
      <vt:lpstr>Data Cleaning</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מתן בן נגר</dc:creator>
  <cp:lastModifiedBy>מתן בן נגר</cp:lastModifiedBy>
  <cp:revision>7</cp:revision>
  <dcterms:created xsi:type="dcterms:W3CDTF">2021-12-02T19:30:52Z</dcterms:created>
  <dcterms:modified xsi:type="dcterms:W3CDTF">2021-12-04T18:11:22Z</dcterms:modified>
</cp:coreProperties>
</file>