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notesMasterIdLst>
    <p:notesMasterId r:id="rId12"/>
  </p:notesMasterIdLst>
  <p:sldIdLst>
    <p:sldId id="256" r:id="rId2"/>
    <p:sldId id="265" r:id="rId3"/>
    <p:sldId id="261" r:id="rId4"/>
    <p:sldId id="262" r:id="rId5"/>
    <p:sldId id="257" r:id="rId6"/>
    <p:sldId id="263" r:id="rId7"/>
    <p:sldId id="264" r:id="rId8"/>
    <p:sldId id="258" r:id="rId9"/>
    <p:sldId id="266" r:id="rId10"/>
    <p:sldId id="260" r:id="rId11"/>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04" autoAdjust="0"/>
    <p:restoredTop sz="93520" autoAdjust="0"/>
  </p:normalViewPr>
  <p:slideViewPr>
    <p:cSldViewPr snapToGrid="0">
      <p:cViewPr varScale="1">
        <p:scale>
          <a:sx n="106" d="100"/>
          <a:sy n="106" d="100"/>
        </p:scale>
        <p:origin x="7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4DA9782-0670-4B02-A552-93A0539F4DFA}" type="datetimeFigureOut">
              <a:rPr lang="en-US" smtClean="0"/>
              <a:t>12/9/2021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8B3F4F34-C0EB-4230-A2B3-BCAE36900459}" type="slidenum">
              <a:rPr lang="en-US" smtClean="0"/>
              <a:t>‹#›</a:t>
            </a:fld>
            <a:endParaRPr lang="en-US"/>
          </a:p>
        </p:txBody>
      </p:sp>
    </p:spTree>
    <p:extLst>
      <p:ext uri="{BB962C8B-B14F-4D97-AF65-F5344CB8AC3E}">
        <p14:creationId xmlns:p14="http://schemas.microsoft.com/office/powerpoint/2010/main" val="76315052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הסרת מידע שאינו רלוונטי, שעלול לפגום ביכולות החיזוי של המודל שלנו, עמודות עם שונות נמוכה שאינן תורמות </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3</a:t>
            </a:fld>
            <a:endParaRPr lang="en-US"/>
          </a:p>
        </p:txBody>
      </p:sp>
    </p:spTree>
    <p:extLst>
      <p:ext uri="{BB962C8B-B14F-4D97-AF65-F5344CB8AC3E}">
        <p14:creationId xmlns:p14="http://schemas.microsoft.com/office/powerpoint/2010/main" val="2522189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a:t>לפני שנאמן את המכונה נרצה לכוון ולחדד את המידע שיש לנו, להסיר ערכי </a:t>
            </a:r>
            <a:r>
              <a:rPr lang="en-US"/>
              <a:t>null</a:t>
            </a:r>
            <a:r>
              <a:rPr lang="he-IL"/>
              <a:t> אם קיימים, ליצור אחידות בין המידע.</a:t>
            </a:r>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4</a:t>
            </a:fld>
            <a:endParaRPr lang="en-US"/>
          </a:p>
        </p:txBody>
      </p:sp>
    </p:spTree>
    <p:extLst>
      <p:ext uri="{BB962C8B-B14F-4D97-AF65-F5344CB8AC3E}">
        <p14:creationId xmlns:p14="http://schemas.microsoft.com/office/powerpoint/2010/main" val="1045341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8B3F4F34-C0EB-4230-A2B3-BCAE36900459}" type="slidenum">
              <a:rPr lang="en-US" smtClean="0"/>
              <a:t>6</a:t>
            </a:fld>
            <a:endParaRPr lang="en-US"/>
          </a:p>
        </p:txBody>
      </p:sp>
    </p:spTree>
    <p:extLst>
      <p:ext uri="{BB962C8B-B14F-4D97-AF65-F5344CB8AC3E}">
        <p14:creationId xmlns:p14="http://schemas.microsoft.com/office/powerpoint/2010/main" val="93596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A71F93-1058-4A18-AF4D-0E4676BCB700}"/>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DFF2316C-80FD-471F-81F4-DC85F30926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17074EB5-6B3F-41D9-AED7-7C30EBE4DC89}"/>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5" name="מציין מיקום של כותרת תחתונה 4">
            <a:extLst>
              <a:ext uri="{FF2B5EF4-FFF2-40B4-BE49-F238E27FC236}">
                <a16:creationId xmlns:a16="http://schemas.microsoft.com/office/drawing/2014/main" id="{133E4FA0-05C8-4539-9EFD-A6FBA3532692}"/>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D9BDA58E-CF3B-4A51-945F-418BE91C3BF2}"/>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239329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F59D92-845D-4E76-96F1-6074C9F7AEF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2B4A7181-2CB9-4F63-975A-EF73336A7CB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D9FAEEF8-4819-4393-87A6-C799B95DE9D4}"/>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5" name="מציין מיקום של כותרת תחתונה 4">
            <a:extLst>
              <a:ext uri="{FF2B5EF4-FFF2-40B4-BE49-F238E27FC236}">
                <a16:creationId xmlns:a16="http://schemas.microsoft.com/office/drawing/2014/main" id="{DE6C45ED-2AA1-44CD-8C0C-386151B034B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A630B3AB-0CE2-4AD3-BF85-C5B52341442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548634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7FB40638-D3EC-44C5-9296-6ED1005E58F3}"/>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CD5B9618-C6F5-48CF-A7FB-9D04E2ABEE0B}"/>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1F6784A4-DF05-4E07-97E1-B2483EBD829A}"/>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5" name="מציין מיקום של כותרת תחתונה 4">
            <a:extLst>
              <a:ext uri="{FF2B5EF4-FFF2-40B4-BE49-F238E27FC236}">
                <a16:creationId xmlns:a16="http://schemas.microsoft.com/office/drawing/2014/main" id="{9018BF63-B5EF-436D-BD1B-B75CC8374034}"/>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063A07B0-CC1D-4E0E-9E1A-1030BE3743DA}"/>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67442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82AAA4-93E3-47AF-9B6A-3130E8E79386}"/>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8899790-A119-4D99-9031-463E8FF3ABCD}"/>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6423030D-FAB7-4A2F-ADA6-1BF533BF7799}"/>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5" name="מציין מיקום של כותרת תחתונה 4">
            <a:extLst>
              <a:ext uri="{FF2B5EF4-FFF2-40B4-BE49-F238E27FC236}">
                <a16:creationId xmlns:a16="http://schemas.microsoft.com/office/drawing/2014/main" id="{98ABAADD-5942-4C54-BC38-9E56A0117B2A}"/>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39B2EDB1-2EBD-46AD-8F85-A94ACCEDEEE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26611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164C2B1-D82D-437B-9A29-106EF5BA762E}"/>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D02F43CF-8AFA-4C45-A076-EDDCB55C5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22EDB3E-BF3D-4574-8098-B40BE8674D4C}"/>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5" name="מציין מיקום של כותרת תחתונה 4">
            <a:extLst>
              <a:ext uri="{FF2B5EF4-FFF2-40B4-BE49-F238E27FC236}">
                <a16:creationId xmlns:a16="http://schemas.microsoft.com/office/drawing/2014/main" id="{3D4A0974-F493-4D0C-A2E2-F279714F99DE}"/>
              </a:ext>
            </a:extLst>
          </p:cNvPr>
          <p:cNvSpPr>
            <a:spLocks noGrp="1"/>
          </p:cNvSpPr>
          <p:nvPr>
            <p:ph type="ftr" sz="quarter" idx="11"/>
          </p:nvPr>
        </p:nvSpPr>
        <p:spPr/>
        <p:txBody>
          <a:bodyPr/>
          <a:lstStyle/>
          <a:p>
            <a:endParaRPr lang="en-US"/>
          </a:p>
        </p:txBody>
      </p:sp>
      <p:sp>
        <p:nvSpPr>
          <p:cNvPr id="6" name="מציין מיקום של מספר שקופית 5">
            <a:extLst>
              <a:ext uri="{FF2B5EF4-FFF2-40B4-BE49-F238E27FC236}">
                <a16:creationId xmlns:a16="http://schemas.microsoft.com/office/drawing/2014/main" id="{2D74089E-1A59-46DA-B5FB-1DD206A0AE5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452841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379F944-4F4F-43BE-BF88-428DBD6AEABF}"/>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8E0436B0-FDB9-46F4-9040-33C23426C61C}"/>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9F99C1B6-998C-43B6-9EBE-A8F493064DD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F002B657-C358-42A1-8A78-24B679071F37}"/>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6" name="מציין מיקום של כותרת תחתונה 5">
            <a:extLst>
              <a:ext uri="{FF2B5EF4-FFF2-40B4-BE49-F238E27FC236}">
                <a16:creationId xmlns:a16="http://schemas.microsoft.com/office/drawing/2014/main" id="{FE1D17AE-D3D8-4D88-8809-80E5461487A5}"/>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207D4546-3894-4226-9348-F670CBA7B9E6}"/>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47021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1D2FCF-01BF-4E98-AD03-5783AAF59E17}"/>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75E7D3CE-DBE1-423C-9D7E-5BDB5E10F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CE959A2-600C-41FF-8787-DE820BF8D9E6}"/>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D6C406D1-41B7-4CB1-AC6C-D5F9DA2D1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C848A35-38DA-425A-8E14-E51586B5D54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A83A96BA-C23D-4800-9120-C6AC49D0514A}"/>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8" name="מציין מיקום של כותרת תחתונה 7">
            <a:extLst>
              <a:ext uri="{FF2B5EF4-FFF2-40B4-BE49-F238E27FC236}">
                <a16:creationId xmlns:a16="http://schemas.microsoft.com/office/drawing/2014/main" id="{9FE93F07-7DFB-4BC5-BA16-9EDAA99BA113}"/>
              </a:ext>
            </a:extLst>
          </p:cNvPr>
          <p:cNvSpPr>
            <a:spLocks noGrp="1"/>
          </p:cNvSpPr>
          <p:nvPr>
            <p:ph type="ftr" sz="quarter" idx="11"/>
          </p:nvPr>
        </p:nvSpPr>
        <p:spPr/>
        <p:txBody>
          <a:bodyPr/>
          <a:lstStyle/>
          <a:p>
            <a:endParaRPr lang="en-US"/>
          </a:p>
        </p:txBody>
      </p:sp>
      <p:sp>
        <p:nvSpPr>
          <p:cNvPr id="9" name="מציין מיקום של מספר שקופית 8">
            <a:extLst>
              <a:ext uri="{FF2B5EF4-FFF2-40B4-BE49-F238E27FC236}">
                <a16:creationId xmlns:a16="http://schemas.microsoft.com/office/drawing/2014/main" id="{A2CE2BAA-B11B-480C-BEA3-18DA0BFC26A4}"/>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18762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A28955-C7F5-471F-9DA8-BB80BC8880FD}"/>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5A0A9D01-1982-4BED-A190-108386FA3F5D}"/>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4" name="מציין מיקום של כותרת תחתונה 3">
            <a:extLst>
              <a:ext uri="{FF2B5EF4-FFF2-40B4-BE49-F238E27FC236}">
                <a16:creationId xmlns:a16="http://schemas.microsoft.com/office/drawing/2014/main" id="{BF53502F-C048-45E5-B08E-818361363EAC}"/>
              </a:ext>
            </a:extLst>
          </p:cNvPr>
          <p:cNvSpPr>
            <a:spLocks noGrp="1"/>
          </p:cNvSpPr>
          <p:nvPr>
            <p:ph type="ftr" sz="quarter" idx="11"/>
          </p:nvPr>
        </p:nvSpPr>
        <p:spPr/>
        <p:txBody>
          <a:bodyPr/>
          <a:lstStyle/>
          <a:p>
            <a:endParaRPr lang="en-US"/>
          </a:p>
        </p:txBody>
      </p:sp>
      <p:sp>
        <p:nvSpPr>
          <p:cNvPr id="5" name="מציין מיקום של מספר שקופית 4">
            <a:extLst>
              <a:ext uri="{FF2B5EF4-FFF2-40B4-BE49-F238E27FC236}">
                <a16:creationId xmlns:a16="http://schemas.microsoft.com/office/drawing/2014/main" id="{9FF036BB-E690-4F14-867A-69EF786FB0A1}"/>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118269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DC80DAB1-0469-4F3B-BB8B-FAF9D41F557F}"/>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3" name="מציין מיקום של כותרת תחתונה 2">
            <a:extLst>
              <a:ext uri="{FF2B5EF4-FFF2-40B4-BE49-F238E27FC236}">
                <a16:creationId xmlns:a16="http://schemas.microsoft.com/office/drawing/2014/main" id="{DA84B4F8-71EB-43AB-9928-C8F54C44FF0A}"/>
              </a:ext>
            </a:extLst>
          </p:cNvPr>
          <p:cNvSpPr>
            <a:spLocks noGrp="1"/>
          </p:cNvSpPr>
          <p:nvPr>
            <p:ph type="ftr" sz="quarter" idx="11"/>
          </p:nvPr>
        </p:nvSpPr>
        <p:spPr/>
        <p:txBody>
          <a:bodyPr/>
          <a:lstStyle/>
          <a:p>
            <a:endParaRPr lang="en-US"/>
          </a:p>
        </p:txBody>
      </p:sp>
      <p:sp>
        <p:nvSpPr>
          <p:cNvPr id="4" name="מציין מיקום של מספר שקופית 3">
            <a:extLst>
              <a:ext uri="{FF2B5EF4-FFF2-40B4-BE49-F238E27FC236}">
                <a16:creationId xmlns:a16="http://schemas.microsoft.com/office/drawing/2014/main" id="{27254E1D-EAE0-4892-A956-2B4774BA4578}"/>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215254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3CAFFD-E26B-490C-BB38-708FE76C76B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928720A-048D-413B-A52F-DA2FCA669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C18A2753-380E-4290-94E8-BB472C5BF2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026B628-521A-4B93-BA26-68A83009642F}"/>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6" name="מציין מיקום של כותרת תחתונה 5">
            <a:extLst>
              <a:ext uri="{FF2B5EF4-FFF2-40B4-BE49-F238E27FC236}">
                <a16:creationId xmlns:a16="http://schemas.microsoft.com/office/drawing/2014/main" id="{E628A22B-8996-4CE0-A5AF-7513D61640E1}"/>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EB05F31E-8D25-47C3-B023-C904E1F37045}"/>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813457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1B7C462-E25F-4B60-8D59-A7BE6737A63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DC158778-2232-4690-B031-4C492CB00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62A36134-0192-434B-A01C-F50D6FE1C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146D1BB4-EBA3-43EC-A197-D2304FCCA649}"/>
              </a:ext>
            </a:extLst>
          </p:cNvPr>
          <p:cNvSpPr>
            <a:spLocks noGrp="1"/>
          </p:cNvSpPr>
          <p:nvPr>
            <p:ph type="dt" sz="half" idx="10"/>
          </p:nvPr>
        </p:nvSpPr>
        <p:spPr/>
        <p:txBody>
          <a:bodyPr/>
          <a:lstStyle/>
          <a:p>
            <a:fld id="{C6A5EC66-C8FC-4D19-BA33-EB60ED36F1C4}" type="datetimeFigureOut">
              <a:rPr lang="en-US" smtClean="0"/>
              <a:t>12/9/2021</a:t>
            </a:fld>
            <a:endParaRPr lang="en-US"/>
          </a:p>
        </p:txBody>
      </p:sp>
      <p:sp>
        <p:nvSpPr>
          <p:cNvPr id="6" name="מציין מיקום של כותרת תחתונה 5">
            <a:extLst>
              <a:ext uri="{FF2B5EF4-FFF2-40B4-BE49-F238E27FC236}">
                <a16:creationId xmlns:a16="http://schemas.microsoft.com/office/drawing/2014/main" id="{47DDFD9B-616B-43CF-AAB3-54D8817CB1C2}"/>
              </a:ext>
            </a:extLst>
          </p:cNvPr>
          <p:cNvSpPr>
            <a:spLocks noGrp="1"/>
          </p:cNvSpPr>
          <p:nvPr>
            <p:ph type="ftr" sz="quarter" idx="11"/>
          </p:nvPr>
        </p:nvSpPr>
        <p:spPr/>
        <p:txBody>
          <a:bodyPr/>
          <a:lstStyle/>
          <a:p>
            <a:endParaRPr lang="en-US"/>
          </a:p>
        </p:txBody>
      </p:sp>
      <p:sp>
        <p:nvSpPr>
          <p:cNvPr id="7" name="מציין מיקום של מספר שקופית 6">
            <a:extLst>
              <a:ext uri="{FF2B5EF4-FFF2-40B4-BE49-F238E27FC236}">
                <a16:creationId xmlns:a16="http://schemas.microsoft.com/office/drawing/2014/main" id="{498A107B-5A73-47D1-9985-F3363C655374}"/>
              </a:ext>
            </a:extLst>
          </p:cNvPr>
          <p:cNvSpPr>
            <a:spLocks noGrp="1"/>
          </p:cNvSpPr>
          <p:nvPr>
            <p:ph type="sldNum" sz="quarter" idx="12"/>
          </p:nvPr>
        </p:nvSpPr>
        <p:spPr/>
        <p:txBody>
          <a:bodyPr/>
          <a:lstStyle/>
          <a:p>
            <a:fld id="{097C9000-F824-42AF-B3C9-C72E0481D1BB}" type="slidenum">
              <a:rPr lang="en-US" smtClean="0"/>
              <a:t>‹#›</a:t>
            </a:fld>
            <a:endParaRPr lang="en-US"/>
          </a:p>
        </p:txBody>
      </p:sp>
    </p:spTree>
    <p:extLst>
      <p:ext uri="{BB962C8B-B14F-4D97-AF65-F5344CB8AC3E}">
        <p14:creationId xmlns:p14="http://schemas.microsoft.com/office/powerpoint/2010/main" val="310868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92FD8482-941E-4C1E-80B3-42B15D4AB138}"/>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EFC4649F-289B-44F7-A1AB-8339B10F7599}"/>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B3F5A303-5CD1-461F-A47A-D13A948A615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6A5EC66-C8FC-4D19-BA33-EB60ED36F1C4}" type="datetimeFigureOut">
              <a:rPr lang="en-US" smtClean="0"/>
              <a:t>12/9/2021</a:t>
            </a:fld>
            <a:endParaRPr lang="en-US"/>
          </a:p>
        </p:txBody>
      </p:sp>
      <p:sp>
        <p:nvSpPr>
          <p:cNvPr id="5" name="מציין מיקום של כותרת תחתונה 4">
            <a:extLst>
              <a:ext uri="{FF2B5EF4-FFF2-40B4-BE49-F238E27FC236}">
                <a16:creationId xmlns:a16="http://schemas.microsoft.com/office/drawing/2014/main" id="{7E2D6DC9-6FA4-491E-AD5C-536E711E4B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US"/>
          </a:p>
        </p:txBody>
      </p:sp>
      <p:sp>
        <p:nvSpPr>
          <p:cNvPr id="6" name="מציין מיקום של מספר שקופית 5">
            <a:extLst>
              <a:ext uri="{FF2B5EF4-FFF2-40B4-BE49-F238E27FC236}">
                <a16:creationId xmlns:a16="http://schemas.microsoft.com/office/drawing/2014/main" id="{5C9519CD-970F-4889-9045-668471D4C93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097C9000-F824-42AF-B3C9-C72E0481D1BB}" type="slidenum">
              <a:rPr lang="en-US" smtClean="0"/>
              <a:t>‹#›</a:t>
            </a:fld>
            <a:endParaRPr lang="en-US"/>
          </a:p>
        </p:txBody>
      </p:sp>
    </p:spTree>
    <p:extLst>
      <p:ext uri="{BB962C8B-B14F-4D97-AF65-F5344CB8AC3E}">
        <p14:creationId xmlns:p14="http://schemas.microsoft.com/office/powerpoint/2010/main" val="28567242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atannagar/Cisco_Malware_Detetction_Competitio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sv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6" name="תמונה 5" descr="תמונה שמכילה טקסט&#10;&#10;התיאור נוצר באופן אוטומטי">
            <a:extLst>
              <a:ext uri="{FF2B5EF4-FFF2-40B4-BE49-F238E27FC236}">
                <a16:creationId xmlns:a16="http://schemas.microsoft.com/office/drawing/2014/main" id="{17A4FD87-5AF7-43BE-B331-E8A50EA9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402" y="159835"/>
            <a:ext cx="3323598" cy="1657655"/>
          </a:xfrm>
          <a:prstGeom prst="rect">
            <a:avLst/>
          </a:prstGeom>
        </p:spPr>
      </p:pic>
      <p:sp>
        <p:nvSpPr>
          <p:cNvPr id="7" name="מלבן 6">
            <a:extLst>
              <a:ext uri="{FF2B5EF4-FFF2-40B4-BE49-F238E27FC236}">
                <a16:creationId xmlns:a16="http://schemas.microsoft.com/office/drawing/2014/main" id="{7B6B86B4-D16C-40AB-B5A5-79492AE68AD5}"/>
              </a:ext>
            </a:extLst>
          </p:cNvPr>
          <p:cNvSpPr/>
          <p:nvPr/>
        </p:nvSpPr>
        <p:spPr>
          <a:xfrm>
            <a:off x="1425387" y="1832441"/>
            <a:ext cx="8963682" cy="646331"/>
          </a:xfrm>
          <a:prstGeom prst="rect">
            <a:avLst/>
          </a:prstGeom>
          <a:noFill/>
        </p:spPr>
        <p:txBody>
          <a:bodyPr wrap="square" lIns="91440" tIns="45720" rIns="91440" bIns="45720">
            <a:spAutoFit/>
          </a:bodyPr>
          <a:lstStyle/>
          <a:p>
            <a:pPr algn="ctr"/>
            <a:r>
              <a:rPr lang="en-US" sz="3600" b="1" i="0" u="none" strike="noStrike" baseline="0">
                <a:solidFill>
                  <a:schemeClr val="accent1">
                    <a:lumMod val="50000"/>
                  </a:schemeClr>
                </a:solidFill>
                <a:latin typeface="Calibri-Light"/>
              </a:rPr>
              <a:t>Network Malicious Traffic Detection Challenge</a:t>
            </a:r>
            <a:endParaRPr lang="en-US" sz="7200" b="1" i="0" u="none" strike="noStrike" cap="none" spc="0" baseline="0">
              <a:ln w="12700">
                <a:solidFill>
                  <a:schemeClr val="accent5"/>
                </a:solidFill>
                <a:prstDash val="solid"/>
              </a:ln>
              <a:solidFill>
                <a:schemeClr val="accent1">
                  <a:lumMod val="50000"/>
                </a:schemeClr>
              </a:solidFill>
              <a:effectLst/>
              <a:latin typeface="Calibri-Light"/>
            </a:endParaRPr>
          </a:p>
        </p:txBody>
      </p:sp>
      <p:sp>
        <p:nvSpPr>
          <p:cNvPr id="9" name="מלבן 8">
            <a:extLst>
              <a:ext uri="{FF2B5EF4-FFF2-40B4-BE49-F238E27FC236}">
                <a16:creationId xmlns:a16="http://schemas.microsoft.com/office/drawing/2014/main" id="{75E5B5B4-FCF0-4B40-8993-B4707DE8E0A6}"/>
              </a:ext>
            </a:extLst>
          </p:cNvPr>
          <p:cNvSpPr/>
          <p:nvPr/>
        </p:nvSpPr>
        <p:spPr>
          <a:xfrm>
            <a:off x="2992465" y="2698539"/>
            <a:ext cx="6236887" cy="400110"/>
          </a:xfrm>
          <a:prstGeom prst="rect">
            <a:avLst/>
          </a:prstGeom>
          <a:noFill/>
        </p:spPr>
        <p:txBody>
          <a:bodyPr wrap="square" lIns="91440" tIns="45720" rIns="91440" bIns="45720">
            <a:spAutoFit/>
          </a:bodyPr>
          <a:lstStyle/>
          <a:p>
            <a:pPr algn="ctr"/>
            <a:r>
              <a:rPr lang="en-US" sz="2000" b="1" i="0" u="none" strike="noStrike" baseline="0">
                <a:solidFill>
                  <a:schemeClr val="accent1">
                    <a:lumMod val="75000"/>
                  </a:schemeClr>
                </a:solidFill>
                <a:latin typeface="Calibri-Light"/>
              </a:rPr>
              <a:t>Based on the M.Sc. work of Ofek Bader and Adi Lichy)</a:t>
            </a:r>
            <a:endParaRPr lang="he-IL" sz="6000" b="1" cap="none" spc="0">
              <a:ln w="12700">
                <a:solidFill>
                  <a:schemeClr val="accent5"/>
                </a:solidFill>
                <a:prstDash val="solid"/>
              </a:ln>
              <a:solidFill>
                <a:schemeClr val="accent1">
                  <a:lumMod val="75000"/>
                </a:schemeClr>
              </a:solidFill>
              <a:effectLst>
                <a:outerShdw blurRad="63500" sx="102000" sy="102000" algn="ctr" rotWithShape="0">
                  <a:prstClr val="black">
                    <a:alpha val="40000"/>
                  </a:prstClr>
                </a:outerShdw>
              </a:effectLst>
            </a:endParaRPr>
          </a:p>
        </p:txBody>
      </p:sp>
      <p:sp>
        <p:nvSpPr>
          <p:cNvPr id="10" name="תיבת טקסט 9">
            <a:extLst>
              <a:ext uri="{FF2B5EF4-FFF2-40B4-BE49-F238E27FC236}">
                <a16:creationId xmlns:a16="http://schemas.microsoft.com/office/drawing/2014/main" id="{DCE43A09-BBB3-4B87-B2E7-C33874852B9E}"/>
              </a:ext>
            </a:extLst>
          </p:cNvPr>
          <p:cNvSpPr txBox="1"/>
          <p:nvPr/>
        </p:nvSpPr>
        <p:spPr>
          <a:xfrm>
            <a:off x="3276937" y="3536682"/>
            <a:ext cx="5667944" cy="1815882"/>
          </a:xfrm>
          <a:prstGeom prst="rect">
            <a:avLst/>
          </a:prstGeom>
          <a:noFill/>
        </p:spPr>
        <p:txBody>
          <a:bodyPr wrap="square" rtlCol="0">
            <a:spAutoFit/>
          </a:bodyPr>
          <a:lstStyle/>
          <a:p>
            <a:pPr lvl="1" algn="ctr"/>
            <a:r>
              <a:rPr lang="en-US" sz="2800" b="1">
                <a:solidFill>
                  <a:schemeClr val="accent2">
                    <a:lumMod val="50000"/>
                  </a:schemeClr>
                </a:solidFill>
              </a:rPr>
              <a:t>Teammates:</a:t>
            </a:r>
          </a:p>
          <a:p>
            <a:pPr lvl="1" algn="ctr"/>
            <a:r>
              <a:rPr lang="en-US" sz="2800" err="1">
                <a:solidFill>
                  <a:schemeClr val="accent2">
                    <a:lumMod val="50000"/>
                  </a:schemeClr>
                </a:solidFill>
              </a:rPr>
              <a:t>Lior</a:t>
            </a:r>
            <a:r>
              <a:rPr lang="en-US" sz="2800">
                <a:solidFill>
                  <a:schemeClr val="accent2">
                    <a:lumMod val="50000"/>
                  </a:schemeClr>
                </a:solidFill>
              </a:rPr>
              <a:t> Atiya - 315814475</a:t>
            </a:r>
          </a:p>
          <a:p>
            <a:pPr lvl="1" algn="ctr"/>
            <a:r>
              <a:rPr lang="en-US" sz="2800">
                <a:solidFill>
                  <a:schemeClr val="accent2">
                    <a:lumMod val="50000"/>
                  </a:schemeClr>
                </a:solidFill>
              </a:rPr>
              <a:t>Matan-Ben Nagar - 206240301</a:t>
            </a:r>
          </a:p>
          <a:p>
            <a:pPr lvl="1" algn="ctr"/>
            <a:r>
              <a:rPr lang="en-US" sz="2800">
                <a:solidFill>
                  <a:schemeClr val="accent2">
                    <a:lumMod val="50000"/>
                  </a:schemeClr>
                </a:solidFill>
              </a:rPr>
              <a:t>Ofir Ovadia - 208541151</a:t>
            </a:r>
          </a:p>
        </p:txBody>
      </p:sp>
      <p:sp>
        <p:nvSpPr>
          <p:cNvPr id="14" name="תיבת טקסט 13">
            <a:extLst>
              <a:ext uri="{FF2B5EF4-FFF2-40B4-BE49-F238E27FC236}">
                <a16:creationId xmlns:a16="http://schemas.microsoft.com/office/drawing/2014/main" id="{1C6CDE4F-2C76-49AC-8401-3C50D8E78862}"/>
              </a:ext>
            </a:extLst>
          </p:cNvPr>
          <p:cNvSpPr txBox="1"/>
          <p:nvPr/>
        </p:nvSpPr>
        <p:spPr>
          <a:xfrm>
            <a:off x="3195751" y="5690681"/>
            <a:ext cx="5422955" cy="646331"/>
          </a:xfrm>
          <a:prstGeom prst="rect">
            <a:avLst/>
          </a:prstGeom>
          <a:noFill/>
        </p:spPr>
        <p:txBody>
          <a:bodyPr wrap="square">
            <a:spAutoFit/>
          </a:bodyPr>
          <a:lstStyle/>
          <a:p>
            <a:pPr algn="ctr"/>
            <a:r>
              <a:rPr lang="en-US"/>
              <a:t>CODE CAN BE FOUND HERE: </a:t>
            </a:r>
            <a:r>
              <a:rPr lang="en-US" err="1">
                <a:hlinkClick r:id="rId3"/>
              </a:rPr>
              <a:t>Cisco_Malware_Detetction_Competition</a:t>
            </a:r>
            <a:endParaRPr lang="en-US"/>
          </a:p>
        </p:txBody>
      </p:sp>
      <p:pic>
        <p:nvPicPr>
          <p:cNvPr id="15" name="תמונה 14">
            <a:extLst>
              <a:ext uri="{FF2B5EF4-FFF2-40B4-BE49-F238E27FC236}">
                <a16:creationId xmlns:a16="http://schemas.microsoft.com/office/drawing/2014/main" id="{87003162-E1AB-45C8-99A4-0877CEB19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396" y="159835"/>
            <a:ext cx="2277476" cy="1201606"/>
          </a:xfrm>
          <a:prstGeom prst="rect">
            <a:avLst/>
          </a:prstGeom>
        </p:spPr>
      </p:pic>
    </p:spTree>
    <p:extLst>
      <p:ext uri="{BB962C8B-B14F-4D97-AF65-F5344CB8AC3E}">
        <p14:creationId xmlns:p14="http://schemas.microsoft.com/office/powerpoint/2010/main" val="3880816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bg1">
                <a:lumMod val="65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מלבן 3">
            <a:extLst>
              <a:ext uri="{FF2B5EF4-FFF2-40B4-BE49-F238E27FC236}">
                <a16:creationId xmlns:a16="http://schemas.microsoft.com/office/drawing/2014/main" id="{868D8032-3181-4F7B-AAE2-3562A11A10EA}"/>
              </a:ext>
            </a:extLst>
          </p:cNvPr>
          <p:cNvSpPr/>
          <p:nvPr/>
        </p:nvSpPr>
        <p:spPr>
          <a:xfrm>
            <a:off x="546351" y="433545"/>
            <a:ext cx="11139854" cy="930447"/>
          </a:xfrm>
          <a:prstGeom prst="rect">
            <a:avLst/>
          </a:prstGeom>
        </p:spPr>
        <p:txBody>
          <a:bodyPr vert="horz" lIns="91440" tIns="45720" rIns="91440" bIns="45720" rtlCol="0" anchor="b">
            <a:normAutofit/>
          </a:bodyPr>
          <a:lstStyle/>
          <a:p>
            <a:pPr algn="ctr" rtl="0">
              <a:lnSpc>
                <a:spcPct val="90000"/>
              </a:lnSpc>
              <a:spcBef>
                <a:spcPct val="0"/>
              </a:spcBef>
              <a:spcAft>
                <a:spcPts val="600"/>
              </a:spcAft>
            </a:pPr>
            <a:r>
              <a:rPr lang="en-US" sz="5400" b="1">
                <a:ln w="0"/>
                <a:solidFill>
                  <a:srgbClr val="FFFFFF"/>
                </a:solidFill>
                <a:effectLst>
                  <a:outerShdw blurRad="38100" dist="25400" dir="5400000" algn="ctr" rotWithShape="0">
                    <a:srgbClr val="6E747A">
                      <a:alpha val="43000"/>
                    </a:srgbClr>
                  </a:outerShdw>
                </a:effectLst>
                <a:latin typeface="+mj-lt"/>
                <a:ea typeface="+mj-ea"/>
                <a:cs typeface="+mj-cs"/>
              </a:rPr>
              <a:t>Brute Force Results</a:t>
            </a:r>
            <a:endParaRPr lang="en-US" sz="5400" b="1"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cxnSp>
        <p:nvCxnSpPr>
          <p:cNvPr id="33" name="Straight Connector 3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4" name="גרפיקה 23" descr="תרשים עמודות עם מילוי מלא">
            <a:extLst>
              <a:ext uri="{FF2B5EF4-FFF2-40B4-BE49-F238E27FC236}">
                <a16:creationId xmlns:a16="http://schemas.microsoft.com/office/drawing/2014/main" id="{FAAB4B9C-30CA-445D-B3E1-8465D2DF6F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71" y="4751967"/>
            <a:ext cx="657085" cy="657085"/>
          </a:xfrm>
          <a:prstGeom prst="rect">
            <a:avLst/>
          </a:prstGeom>
        </p:spPr>
      </p:pic>
      <p:cxnSp>
        <p:nvCxnSpPr>
          <p:cNvPr id="35" name="Straight Connector 3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3" name="תמונה 2" descr="תמונה שמכילה שולחן&#10;&#10;התיאור נוצר באופן אוטומטי">
            <a:extLst>
              <a:ext uri="{FF2B5EF4-FFF2-40B4-BE49-F238E27FC236}">
                <a16:creationId xmlns:a16="http://schemas.microsoft.com/office/drawing/2014/main" id="{29F9AC73-0A0F-4D18-BEAE-8595B3A9C2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6365" y="1680593"/>
            <a:ext cx="9605595" cy="5006501"/>
          </a:xfrm>
          <a:prstGeom prst="rect">
            <a:avLst/>
          </a:prstGeom>
        </p:spPr>
      </p:pic>
      <p:pic>
        <p:nvPicPr>
          <p:cNvPr id="14" name="גרפיקה 13" descr="תרשים עוגה עם מילוי מלא">
            <a:extLst>
              <a:ext uri="{FF2B5EF4-FFF2-40B4-BE49-F238E27FC236}">
                <a16:creationId xmlns:a16="http://schemas.microsoft.com/office/drawing/2014/main" id="{3DBC9ACB-E9A2-42AF-88E6-31EF5AADCE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998" y="6112791"/>
            <a:ext cx="574303" cy="574303"/>
          </a:xfrm>
          <a:prstGeom prst="rect">
            <a:avLst/>
          </a:prstGeom>
        </p:spPr>
      </p:pic>
      <p:pic>
        <p:nvPicPr>
          <p:cNvPr id="26" name="גרפיקה 25" descr="סטטיסטיקה עם מילוי מלא">
            <a:extLst>
              <a:ext uri="{FF2B5EF4-FFF2-40B4-BE49-F238E27FC236}">
                <a16:creationId xmlns:a16="http://schemas.microsoft.com/office/drawing/2014/main" id="{95A563B4-DC37-4198-AC8D-9CD543AB67E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163" y="5497096"/>
            <a:ext cx="574303" cy="574303"/>
          </a:xfrm>
          <a:prstGeom prst="rect">
            <a:avLst/>
          </a:prstGeom>
        </p:spPr>
      </p:pic>
    </p:spTree>
    <p:extLst>
      <p:ext uri="{BB962C8B-B14F-4D97-AF65-F5344CB8AC3E}">
        <p14:creationId xmlns:p14="http://schemas.microsoft.com/office/powerpoint/2010/main" val="75550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לבן 2">
            <a:extLst>
              <a:ext uri="{FF2B5EF4-FFF2-40B4-BE49-F238E27FC236}">
                <a16:creationId xmlns:a16="http://schemas.microsoft.com/office/drawing/2014/main" id="{B9A69742-6138-4515-A397-AF2FE8B83739}"/>
              </a:ext>
            </a:extLst>
          </p:cNvPr>
          <p:cNvSpPr/>
          <p:nvPr/>
        </p:nvSpPr>
        <p:spPr>
          <a:xfrm>
            <a:off x="4572477" y="1465860"/>
            <a:ext cx="3191900" cy="923330"/>
          </a:xfrm>
          <a:prstGeom prst="rect">
            <a:avLst/>
          </a:prstGeom>
          <a:noFill/>
        </p:spPr>
        <p:txBody>
          <a:bodyPr wrap="none" lIns="91440" tIns="45720" rIns="91440" bIns="45720">
            <a:spAutoFit/>
          </a:bodyPr>
          <a:lstStyle/>
          <a:p>
            <a:pPr algn="ctr"/>
            <a:r>
              <a:rPr lang="he-IL" sz="5400" b="1">
                <a:effectLst>
                  <a:outerShdw blurRad="38100" dist="38100" dir="2700000" algn="tl">
                    <a:srgbClr val="000000">
                      <a:alpha val="43137"/>
                    </a:srgbClr>
                  </a:outerShdw>
                </a:effectLst>
                <a:latin typeface="David" panose="020E0502060401010101" pitchFamily="34" charset="-79"/>
                <a:cs typeface="David" panose="020E0502060401010101" pitchFamily="34" charset="-79"/>
              </a:rPr>
              <a:t>מטרת העל:</a:t>
            </a:r>
          </a:p>
        </p:txBody>
      </p:sp>
      <p:sp>
        <p:nvSpPr>
          <p:cNvPr id="5" name="תיבת טקסט 4">
            <a:extLst>
              <a:ext uri="{FF2B5EF4-FFF2-40B4-BE49-F238E27FC236}">
                <a16:creationId xmlns:a16="http://schemas.microsoft.com/office/drawing/2014/main" id="{D7F365D7-4E30-4A93-9D09-28E3E8B737F0}"/>
              </a:ext>
            </a:extLst>
          </p:cNvPr>
          <p:cNvSpPr txBox="1"/>
          <p:nvPr/>
        </p:nvSpPr>
        <p:spPr>
          <a:xfrm>
            <a:off x="1256489" y="2767280"/>
            <a:ext cx="9679021" cy="1323439"/>
          </a:xfrm>
          <a:prstGeom prst="rect">
            <a:avLst/>
          </a:prstGeom>
          <a:noFill/>
        </p:spPr>
        <p:txBody>
          <a:bodyPr wrap="square">
            <a:spAutoFit/>
          </a:bodyPr>
          <a:lstStyle/>
          <a:p>
            <a:pPr algn="ctr"/>
            <a:r>
              <a:rPr lang="he-IL" sz="4000">
                <a:latin typeface="David" panose="020E0502060401010101" pitchFamily="34" charset="-79"/>
                <a:cs typeface="David" panose="020E0502060401010101" pitchFamily="34" charset="-79"/>
              </a:rPr>
              <a:t>יצירת מודל גנרי המשתמש בפיצ'רים רלוונטים בלבד ומספק מקסימום תוצאות. </a:t>
            </a:r>
            <a:endParaRPr lang="en-US" sz="4000"/>
          </a:p>
        </p:txBody>
      </p:sp>
    </p:spTree>
    <p:extLst>
      <p:ext uri="{BB962C8B-B14F-4D97-AF65-F5344CB8AC3E}">
        <p14:creationId xmlns:p14="http://schemas.microsoft.com/office/powerpoint/2010/main" val="284770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pic>
        <p:nvPicPr>
          <p:cNvPr id="9" name="Picture 8" descr="3D Hologram מ-iPad">
            <a:extLst>
              <a:ext uri="{FF2B5EF4-FFF2-40B4-BE49-F238E27FC236}">
                <a16:creationId xmlns:a16="http://schemas.microsoft.com/office/drawing/2014/main" id="{5B370E50-BDB8-41C7-B50A-A9571B5F350C}"/>
              </a:ext>
            </a:extLst>
          </p:cNvPr>
          <p:cNvPicPr>
            <a:picLocks noChangeAspect="1"/>
          </p:cNvPicPr>
          <p:nvPr/>
        </p:nvPicPr>
        <p:blipFill rotWithShape="1">
          <a:blip r:embed="rId3"/>
          <a:srcRect r="2290" b="1"/>
          <a:stretch/>
        </p:blipFill>
        <p:spPr>
          <a:xfrm>
            <a:off x="3310359" y="20090"/>
            <a:ext cx="4979304" cy="340155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sp>
        <p:nvSpPr>
          <p:cNvPr id="2" name="כותרת 1">
            <a:extLst>
              <a:ext uri="{FF2B5EF4-FFF2-40B4-BE49-F238E27FC236}">
                <a16:creationId xmlns:a16="http://schemas.microsoft.com/office/drawing/2014/main" id="{649ED89D-4D48-4830-99FD-0F76BD086B38}"/>
              </a:ext>
            </a:extLst>
          </p:cNvPr>
          <p:cNvSpPr>
            <a:spLocks noGrp="1"/>
          </p:cNvSpPr>
          <p:nvPr>
            <p:ph type="title"/>
          </p:nvPr>
        </p:nvSpPr>
        <p:spPr>
          <a:xfrm>
            <a:off x="8129727" y="228547"/>
            <a:ext cx="4000654" cy="1492322"/>
          </a:xfrm>
        </p:spPr>
        <p:txBody>
          <a:bodyPr vert="horz" lIns="91440" tIns="45720" rIns="91440" bIns="45720" rtlCol="0" anchor="ctr">
            <a:normAutofit/>
          </a:bodyPr>
          <a:lstStyle/>
          <a:p>
            <a:pPr algn="l" rtl="0"/>
            <a:r>
              <a:rPr lang="en-US" sz="4800" b="1" kern="1200">
                <a:solidFill>
                  <a:schemeClr val="tx1"/>
                </a:solidFill>
                <a:effectLst>
                  <a:outerShdw blurRad="38100" dist="38100" dir="2700000" algn="tl">
                    <a:srgbClr val="000000">
                      <a:alpha val="43137"/>
                    </a:srgbClr>
                  </a:outerShdw>
                </a:effectLst>
                <a:latin typeface="+mj-lt"/>
                <a:ea typeface="+mj-ea"/>
                <a:cs typeface="+mj-cs"/>
              </a:rPr>
              <a:t>Data Cleaning</a:t>
            </a:r>
          </a:p>
        </p:txBody>
      </p:sp>
      <p:sp>
        <p:nvSpPr>
          <p:cNvPr id="4" name="תיבת טקסט 3">
            <a:extLst>
              <a:ext uri="{FF2B5EF4-FFF2-40B4-BE49-F238E27FC236}">
                <a16:creationId xmlns:a16="http://schemas.microsoft.com/office/drawing/2014/main" id="{3E2FAC6A-A930-44EA-B932-1EF4244125AF}"/>
              </a:ext>
            </a:extLst>
          </p:cNvPr>
          <p:cNvSpPr txBox="1"/>
          <p:nvPr/>
        </p:nvSpPr>
        <p:spPr>
          <a:xfrm>
            <a:off x="8365455" y="1745069"/>
            <a:ext cx="3529199" cy="1676579"/>
          </a:xfrm>
          <a:prstGeom prst="rect">
            <a:avLst/>
          </a:prstGeom>
        </p:spPr>
        <p:txBody>
          <a:bodyPr vert="horz" lIns="91440" tIns="45720" rIns="91440" bIns="45720" rtlCol="0">
            <a:noAutofit/>
          </a:bodyPr>
          <a:lstStyle/>
          <a:p>
            <a:pPr algn="ctr">
              <a:lnSpc>
                <a:spcPct val="90000"/>
              </a:lnSpc>
              <a:spcAft>
                <a:spcPts val="600"/>
              </a:spcAft>
            </a:pPr>
            <a:r>
              <a:rPr lang="en-US" sz="2000" i="0">
                <a:effectLst/>
              </a:rPr>
              <a:t>Data-</a:t>
            </a:r>
            <a:r>
              <a:rPr lang="en-US" sz="2000"/>
              <a:t>cleaning</a:t>
            </a:r>
            <a:r>
              <a:rPr lang="he-IL" sz="2000"/>
              <a:t> הוא </a:t>
            </a:r>
            <a:r>
              <a:rPr lang="en-US" sz="2000" i="0">
                <a:effectLst/>
              </a:rPr>
              <a:t>צעד חשוב בפרויקט למידת </a:t>
            </a:r>
            <a:r>
              <a:rPr lang="en-US" sz="2000" i="0" err="1">
                <a:effectLst/>
              </a:rPr>
              <a:t>מכונ</a:t>
            </a:r>
            <a:r>
              <a:rPr lang="he-IL" sz="2000" i="0">
                <a:effectLst/>
              </a:rPr>
              <a:t>ה. במידע טבלאי ישנם </a:t>
            </a:r>
            <a:r>
              <a:rPr lang="en-US" sz="2000" b="0" i="0" err="1">
                <a:effectLst/>
              </a:rPr>
              <a:t>שיטות</a:t>
            </a:r>
            <a:r>
              <a:rPr lang="en-US" sz="2000" b="0" i="0">
                <a:effectLst/>
              </a:rPr>
              <a:t> סטטיסטיות</a:t>
            </a:r>
            <a:r>
              <a:rPr lang="he-IL" sz="2000"/>
              <a:t> </a:t>
            </a:r>
            <a:r>
              <a:rPr lang="en-US" sz="2000" b="0" i="0">
                <a:effectLst/>
              </a:rPr>
              <a:t>ו</a:t>
            </a:r>
            <a:r>
              <a:rPr lang="he-IL" sz="2000" b="0" i="0">
                <a:effectLst/>
              </a:rPr>
              <a:t>-</a:t>
            </a:r>
            <a:r>
              <a:rPr lang="en-US" sz="2000" b="0" i="0" err="1">
                <a:effectLst/>
              </a:rPr>
              <a:t>ויזואלי</a:t>
            </a:r>
            <a:r>
              <a:rPr lang="he-IL" sz="2000" b="0" i="0">
                <a:effectLst/>
              </a:rPr>
              <a:t>ז</a:t>
            </a:r>
            <a:r>
              <a:rPr lang="en-US" sz="2000" b="0" i="0" err="1">
                <a:effectLst/>
              </a:rPr>
              <a:t>צי</a:t>
            </a:r>
            <a:r>
              <a:rPr lang="he-IL" sz="2000" b="0" i="0" err="1">
                <a:effectLst/>
              </a:rPr>
              <a:t>ות</a:t>
            </a:r>
            <a:r>
              <a:rPr lang="en-US" sz="2000" b="0" i="0">
                <a:effectLst/>
              </a:rPr>
              <a:t> </a:t>
            </a:r>
            <a:r>
              <a:rPr lang="he-IL" sz="2000" b="0" i="0">
                <a:effectLst/>
              </a:rPr>
              <a:t>רבות </a:t>
            </a:r>
            <a:r>
              <a:rPr lang="en-US" sz="2000" b="0" i="0" err="1">
                <a:effectLst/>
              </a:rPr>
              <a:t>של</a:t>
            </a:r>
            <a:r>
              <a:rPr lang="en-US" sz="2000" b="0" i="0">
                <a:effectLst/>
              </a:rPr>
              <a:t> חקירת מידע במטרה לזהות תהליכי </a:t>
            </a:r>
            <a:r>
              <a:rPr lang="en-US" sz="2000" b="0" i="0" err="1">
                <a:effectLst/>
              </a:rPr>
              <a:t>ניקוי</a:t>
            </a:r>
            <a:r>
              <a:rPr lang="en-US" sz="2000" b="0" i="0">
                <a:effectLst/>
              </a:rPr>
              <a:t> שנרצה לבצע. </a:t>
            </a:r>
            <a:endParaRPr lang="en-US" sz="2000"/>
          </a:p>
        </p:txBody>
      </p:sp>
      <p:sp>
        <p:nvSpPr>
          <p:cNvPr id="5" name="תיבת טקסט 4">
            <a:extLst>
              <a:ext uri="{FF2B5EF4-FFF2-40B4-BE49-F238E27FC236}">
                <a16:creationId xmlns:a16="http://schemas.microsoft.com/office/drawing/2014/main" id="{016CDD2F-8DCD-4776-B957-CB5F40275A54}"/>
              </a:ext>
            </a:extLst>
          </p:cNvPr>
          <p:cNvSpPr txBox="1"/>
          <p:nvPr/>
        </p:nvSpPr>
        <p:spPr>
          <a:xfrm>
            <a:off x="3250947" y="4283052"/>
            <a:ext cx="3068627" cy="1708160"/>
          </a:xfrm>
          <a:prstGeom prst="rect">
            <a:avLst/>
          </a:prstGeom>
          <a:noFill/>
        </p:spPr>
        <p:txBody>
          <a:bodyPr wrap="square" rtlCol="0">
            <a:spAutoFit/>
          </a:bodyPr>
          <a:lstStyle/>
          <a:p>
            <a:pPr algn="ctr">
              <a:spcAft>
                <a:spcPts val="600"/>
              </a:spcAft>
            </a:pPr>
            <a:r>
              <a:rPr lang="he-IL" sz="2000" b="1"/>
              <a:t>זיהוי והסרת פיצ'רים (עמודות) בעלות ערך יחיד </a:t>
            </a:r>
            <a:r>
              <a:rPr lang="en-US" sz="2000"/>
              <a:t>:</a:t>
            </a:r>
            <a:endParaRPr lang="he-IL" sz="2000"/>
          </a:p>
          <a:p>
            <a:pPr algn="ctr">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עמודות שיש להן תצפית או ערך בודד כנראה חסרות תועלת למידול</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6" name="תיבת טקסט 5">
            <a:extLst>
              <a:ext uri="{FF2B5EF4-FFF2-40B4-BE49-F238E27FC236}">
                <a16:creationId xmlns:a16="http://schemas.microsoft.com/office/drawing/2014/main" id="{2E40BF67-CFA3-4F89-9B48-E8237BD7A09A}"/>
              </a:ext>
            </a:extLst>
          </p:cNvPr>
          <p:cNvSpPr txBox="1"/>
          <p:nvPr/>
        </p:nvSpPr>
        <p:spPr>
          <a:xfrm>
            <a:off x="142827" y="974708"/>
            <a:ext cx="3451411" cy="3247043"/>
          </a:xfrm>
          <a:prstGeom prst="rect">
            <a:avLst/>
          </a:prstGeom>
          <a:noFill/>
        </p:spPr>
        <p:txBody>
          <a:bodyPr wrap="square" rtlCol="0">
            <a:spAutoFit/>
          </a:bodyPr>
          <a:lstStyle/>
          <a:p>
            <a:pPr algn="ctr" eaLnBrk="0" fontAlgn="base" hangingPunct="0">
              <a:spcBef>
                <a:spcPct val="0"/>
              </a:spcBef>
              <a:spcAft>
                <a:spcPts val="600"/>
              </a:spcAft>
            </a:pPr>
            <a:r>
              <a:rPr kumimoji="0" lang="he-IL" altLang="en-US" sz="2000" b="1" i="0" u="none" strike="noStrike" cap="none" normalizeH="0" baseline="0">
                <a:ln>
                  <a:noFill/>
                </a:ln>
                <a:solidFill>
                  <a:srgbClr val="202124"/>
                </a:solidFill>
                <a:effectLst/>
                <a:latin typeface="inherit"/>
                <a:cs typeface="Arial" panose="020B0604020202020204" pitchFamily="34" charset="0"/>
              </a:rPr>
              <a:t>הסרת עמודות עם שונות נמוכה:</a:t>
            </a:r>
          </a:p>
          <a:p>
            <a:pPr algn="ctr" eaLnBrk="0" fontAlgn="base" hangingPunct="0">
              <a:spcBef>
                <a:spcPct val="0"/>
              </a:spcBef>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מנבאי שונות של כמעט אפס או בעלי פוטנציאל לשונות כמעט אפס במהלך תהליך הדגימה מחדש. אלו הם מנבאים בעלי מעט ערכים ייחודיים (כגון שני ערכים למשתני דמה בינאריים) ומתרחשים לעתים רחוקות בנתונים</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r>
              <a:rPr kumimoji="0" lang="he-IL" altLang="en-US" sz="2000" b="0" i="0" u="none" strike="noStrike" cap="none" normalizeH="0" baseline="0">
                <a:ln>
                  <a:noFill/>
                </a:ln>
                <a:solidFill>
                  <a:schemeClr val="tx1"/>
                </a:solidFill>
                <a:effectLst/>
              </a:rPr>
              <a:t> שיטה זו מסתמכת על השונות של העמודה.</a:t>
            </a:r>
            <a:endParaRPr lang="en-US" sz="2000"/>
          </a:p>
        </p:txBody>
      </p:sp>
      <p:sp>
        <p:nvSpPr>
          <p:cNvPr id="7" name="תיבת טקסט 6">
            <a:extLst>
              <a:ext uri="{FF2B5EF4-FFF2-40B4-BE49-F238E27FC236}">
                <a16:creationId xmlns:a16="http://schemas.microsoft.com/office/drawing/2014/main" id="{D7C5ED14-85A7-43A1-B3B9-9F10F8C0E16B}"/>
              </a:ext>
            </a:extLst>
          </p:cNvPr>
          <p:cNvSpPr txBox="1"/>
          <p:nvPr/>
        </p:nvSpPr>
        <p:spPr>
          <a:xfrm>
            <a:off x="7484338" y="4129164"/>
            <a:ext cx="3529199" cy="2015936"/>
          </a:xfrm>
          <a:prstGeom prst="rect">
            <a:avLst/>
          </a:prstGeom>
          <a:noFill/>
        </p:spPr>
        <p:txBody>
          <a:bodyPr wrap="square" rtlCol="0">
            <a:spAutoFit/>
          </a:bodyPr>
          <a:lstStyle/>
          <a:p>
            <a:pPr marR="0" lvl="0" algn="ctr" defTabSz="914400" eaLnBrk="0" fontAlgn="base" latinLnBrk="0" hangingPunct="0">
              <a:spcBef>
                <a:spcPct val="0"/>
              </a:spcBef>
              <a:spcAft>
                <a:spcPts val="600"/>
              </a:spcAft>
              <a:buClrTx/>
              <a:buSzTx/>
              <a:tabLst/>
            </a:pPr>
            <a:r>
              <a:rPr kumimoji="0" lang="he-IL" altLang="en-US" sz="2000" b="1" i="0" u="none" strike="noStrike" cap="none" normalizeH="0" baseline="0">
                <a:ln>
                  <a:noFill/>
                </a:ln>
                <a:solidFill>
                  <a:srgbClr val="202124"/>
                </a:solidFill>
                <a:effectLst/>
                <a:latin typeface="inherit"/>
                <a:cs typeface="Arial" panose="020B0604020202020204" pitchFamily="34" charset="0"/>
              </a:rPr>
              <a:t>כיצד לזהות ולהסיר שורות המכילות תצפיות כפולות</a:t>
            </a:r>
            <a:r>
              <a:rPr lang="he-IL" altLang="en-US" sz="2000" b="1">
                <a:solidFill>
                  <a:srgbClr val="202124"/>
                </a:solidFill>
                <a:latin typeface="inherit"/>
                <a:cs typeface="Arial" panose="020B0604020202020204" pitchFamily="34" charset="0"/>
              </a:rPr>
              <a:t>:</a:t>
            </a:r>
          </a:p>
          <a:p>
            <a:pPr marR="0" lvl="0" algn="ctr" defTabSz="914400" eaLnBrk="0" fontAlgn="base" latinLnBrk="0" hangingPunct="0">
              <a:spcBef>
                <a:spcPct val="0"/>
              </a:spcBef>
              <a:spcAft>
                <a:spcPts val="600"/>
              </a:spcAft>
              <a:buClrTx/>
              <a:buSzTx/>
              <a:tabLst/>
            </a:pPr>
            <a:r>
              <a:rPr lang="he-IL" altLang="en-US" sz="2000">
                <a:solidFill>
                  <a:srgbClr val="202124"/>
                </a:solidFill>
                <a:latin typeface="inherit"/>
                <a:cs typeface="Arial" panose="020B0604020202020204" pitchFamily="34" charset="0"/>
              </a:rPr>
              <a:t>ש</a:t>
            </a:r>
            <a:r>
              <a:rPr lang="he-IL" altLang="en-US" sz="2000">
                <a:latin typeface="inherit"/>
                <a:cs typeface="Arial" panose="020B0604020202020204" pitchFamily="34" charset="0"/>
              </a:rPr>
              <a:t>ורות בעלות מידע זהה ככל הנראה חסרות תועלת, אם לא  מטעה בצורה מסוכנת במהלך הערכת המודל.</a:t>
            </a:r>
            <a:endParaRPr lang="en-US" sz="2000"/>
          </a:p>
        </p:txBody>
      </p:sp>
      <p:pic>
        <p:nvPicPr>
          <p:cNvPr id="8" name="גרפיקה 7" descr="מחקר עם מילוי מלא">
            <a:extLst>
              <a:ext uri="{FF2B5EF4-FFF2-40B4-BE49-F238E27FC236}">
                <a16:creationId xmlns:a16="http://schemas.microsoft.com/office/drawing/2014/main" id="{8BD33781-AEFF-49FF-9FC4-666DE67DEC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806701" y="5588622"/>
            <a:ext cx="914400" cy="914400"/>
          </a:xfrm>
          <a:prstGeom prst="rect">
            <a:avLst/>
          </a:prstGeom>
        </p:spPr>
      </p:pic>
      <p:pic>
        <p:nvPicPr>
          <p:cNvPr id="10" name="גרפיקה 9" descr="תג עם מילוי מלא">
            <a:extLst>
              <a:ext uri="{FF2B5EF4-FFF2-40B4-BE49-F238E27FC236}">
                <a16:creationId xmlns:a16="http://schemas.microsoft.com/office/drawing/2014/main" id="{65B61D31-6C49-43BD-B157-C2282CCF2C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19574" y="4624197"/>
            <a:ext cx="914400" cy="914400"/>
          </a:xfrm>
          <a:prstGeom prst="rect">
            <a:avLst/>
          </a:prstGeom>
        </p:spPr>
      </p:pic>
      <p:pic>
        <p:nvPicPr>
          <p:cNvPr id="12" name="גרפיקה 11" descr="תג 3 עם מילוי מלא">
            <a:extLst>
              <a:ext uri="{FF2B5EF4-FFF2-40B4-BE49-F238E27FC236}">
                <a16:creationId xmlns:a16="http://schemas.microsoft.com/office/drawing/2014/main" id="{6D1F4408-0CFE-4B41-BA62-71F1BF739C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11333" y="-33261"/>
            <a:ext cx="914400" cy="914400"/>
          </a:xfrm>
          <a:prstGeom prst="rect">
            <a:avLst/>
          </a:prstGeom>
        </p:spPr>
      </p:pic>
      <p:pic>
        <p:nvPicPr>
          <p:cNvPr id="14" name="גרפיקה 13" descr="תג 1 עם מילוי מלא">
            <a:extLst>
              <a:ext uri="{FF2B5EF4-FFF2-40B4-BE49-F238E27FC236}">
                <a16:creationId xmlns:a16="http://schemas.microsoft.com/office/drawing/2014/main" id="{280DF20E-986A-4B74-A069-43D0F27BC3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806701" y="4624197"/>
            <a:ext cx="914400" cy="914400"/>
          </a:xfrm>
          <a:prstGeom prst="rect">
            <a:avLst/>
          </a:prstGeom>
        </p:spPr>
      </p:pic>
    </p:spTree>
    <p:extLst>
      <p:ext uri="{BB962C8B-B14F-4D97-AF65-F5344CB8AC3E}">
        <p14:creationId xmlns:p14="http://schemas.microsoft.com/office/powerpoint/2010/main" val="173187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16F413E-B702-4247-95F4-4FFE67F06BE5}"/>
              </a:ext>
            </a:extLst>
          </p:cNvPr>
          <p:cNvSpPr txBox="1"/>
          <p:nvPr/>
        </p:nvSpPr>
        <p:spPr>
          <a:xfrm>
            <a:off x="595902" y="1126058"/>
            <a:ext cx="11157734" cy="1584680"/>
          </a:xfrm>
          <a:prstGeom prst="rect">
            <a:avLst/>
          </a:prstGeom>
        </p:spPr>
        <p:txBody>
          <a:bodyPr vert="horz" lIns="91440" tIns="45720" rIns="91440" bIns="45720" rtlCol="0" anchor="ctr">
            <a:noAutofit/>
          </a:bodyPr>
          <a:lstStyle/>
          <a:p>
            <a:pPr algn="ctr" rtl="0">
              <a:lnSpc>
                <a:spcPct val="90000"/>
              </a:lnSpc>
              <a:spcBef>
                <a:spcPts val="1000"/>
              </a:spcBef>
              <a:spcAft>
                <a:spcPts val="600"/>
              </a:spcAft>
            </a:pPr>
            <a:r>
              <a:rPr kumimoji="0" lang="he-IL" altLang="en-US" sz="2400" i="0" u="none" strike="noStrike" cap="none" normalizeH="0" baseline="0">
                <a:ln>
                  <a:noFill/>
                </a:ln>
                <a:effectLst/>
              </a:rPr>
              <a:t>עיבוד מקדים של נתונים הוא שלב אינטגרלי בלמידת מכונה  שכן איכות הנתונים והמידע השימושי שניתן להפיק מהם משפיע ישירות על יכולת הלמידה של המודל שלנו.</a:t>
            </a:r>
          </a:p>
        </p:txBody>
      </p:sp>
      <p:sp>
        <p:nvSpPr>
          <p:cNvPr id="6" name="תיבת טקסט 5">
            <a:extLst>
              <a:ext uri="{FF2B5EF4-FFF2-40B4-BE49-F238E27FC236}">
                <a16:creationId xmlns:a16="http://schemas.microsoft.com/office/drawing/2014/main" id="{13BE271B-0662-49E8-AC59-5287170E79B0}"/>
              </a:ext>
            </a:extLst>
          </p:cNvPr>
          <p:cNvSpPr txBox="1"/>
          <p:nvPr/>
        </p:nvSpPr>
        <p:spPr>
          <a:xfrm>
            <a:off x="8529211" y="3211899"/>
            <a:ext cx="3339573" cy="2120389"/>
          </a:xfrm>
          <a:prstGeom prst="rect">
            <a:avLst/>
          </a:prstGeom>
        </p:spPr>
        <p:txBody>
          <a:bodyPr vert="horz" lIns="91440" tIns="45720" rIns="91440" bIns="45720" rtlCol="0">
            <a:noAutofit/>
          </a:bodyPr>
          <a:lstStyle/>
          <a:p>
            <a:pPr algn="ctr">
              <a:lnSpc>
                <a:spcPct val="90000"/>
              </a:lnSpc>
              <a:spcBef>
                <a:spcPts val="1000"/>
              </a:spcBef>
            </a:pPr>
            <a:r>
              <a:rPr lang="en-US" sz="2000" b="1"/>
              <a:t>מילוי ערכי NULL</a:t>
            </a:r>
            <a:r>
              <a:rPr lang="he-IL" sz="2000" b="1"/>
              <a:t>:</a:t>
            </a:r>
          </a:p>
          <a:p>
            <a:pPr algn="ctr">
              <a:lnSpc>
                <a:spcPct val="90000"/>
              </a:lnSpc>
              <a:spcBef>
                <a:spcPts val="1000"/>
              </a:spcBef>
            </a:pPr>
            <a:r>
              <a:rPr kumimoji="0" lang="en-US" altLang="en-US" sz="2000" b="0" i="0" u="none" strike="noStrike" cap="none" normalizeH="0" baseline="0">
                <a:ln>
                  <a:noFill/>
                </a:ln>
                <a:effectLst/>
              </a:rPr>
              <a:t>זה לא באמת משנה אם זו רגרסיה, סיווג או כל סוג אחר של בעיה, אף מודל לא יכול להתמודד עם ערכי </a:t>
            </a:r>
            <a:r>
              <a:rPr lang="he-IL" altLang="en-US" sz="2000"/>
              <a:t>ה- </a:t>
            </a:r>
            <a:r>
              <a:rPr lang="en-US" altLang="en-US" sz="2000"/>
              <a:t>“NULL”</a:t>
            </a:r>
            <a:r>
              <a:rPr lang="he-IL" altLang="en-US" sz="2000"/>
              <a:t> </a:t>
            </a:r>
            <a:r>
              <a:rPr kumimoji="0" lang="en-US" altLang="en-US" sz="2000" b="0" i="0" u="none" strike="noStrike" cap="none" normalizeH="0" baseline="0">
                <a:ln>
                  <a:noFill/>
                </a:ln>
                <a:effectLst/>
              </a:rPr>
              <a:t>או</a:t>
            </a:r>
            <a:r>
              <a:rPr kumimoji="0" lang="he-IL" altLang="en-US" sz="2000" b="0" i="0" u="none" strike="noStrike" cap="none" normalizeH="0" baseline="0">
                <a:ln>
                  <a:noFill/>
                </a:ln>
                <a:effectLst/>
              </a:rPr>
              <a:t> "</a:t>
            </a:r>
            <a:r>
              <a:rPr kumimoji="0" lang="en-US" altLang="en-US" sz="2000" b="0" i="0" u="none" strike="noStrike" cap="none" normalizeH="0" baseline="0">
                <a:ln>
                  <a:noFill/>
                </a:ln>
                <a:effectLst/>
              </a:rPr>
              <a:t>NaN</a:t>
            </a:r>
            <a:r>
              <a:rPr kumimoji="0" lang="he-IL" altLang="en-US" sz="2000" b="0" i="0" u="none" strike="noStrike" cap="none" normalizeH="0" baseline="0">
                <a:ln>
                  <a:noFill/>
                </a:ln>
                <a:effectLst/>
              </a:rPr>
              <a:t>" </a:t>
            </a:r>
            <a:r>
              <a:rPr kumimoji="0" lang="en-US" altLang="en-US" sz="2000" b="0" i="0" u="none" strike="noStrike" cap="none" normalizeH="0" baseline="0">
                <a:ln>
                  <a:noFill/>
                </a:ln>
                <a:effectLst/>
              </a:rPr>
              <a:t> בעצמו ולכן עלינו להתערב. </a:t>
            </a:r>
            <a:endParaRPr lang="en-US" sz="2000"/>
          </a:p>
        </p:txBody>
      </p:sp>
      <p:sp>
        <p:nvSpPr>
          <p:cNvPr id="7" name="תיבת טקסט 6">
            <a:extLst>
              <a:ext uri="{FF2B5EF4-FFF2-40B4-BE49-F238E27FC236}">
                <a16:creationId xmlns:a16="http://schemas.microsoft.com/office/drawing/2014/main" id="{1D497A65-E9C9-4CF5-88DA-09F736086D6B}"/>
              </a:ext>
            </a:extLst>
          </p:cNvPr>
          <p:cNvSpPr txBox="1"/>
          <p:nvPr/>
        </p:nvSpPr>
        <p:spPr>
          <a:xfrm>
            <a:off x="3299072" y="3148888"/>
            <a:ext cx="4872949" cy="2092881"/>
          </a:xfrm>
          <a:prstGeom prst="rect">
            <a:avLst/>
          </a:prstGeom>
          <a:noFill/>
        </p:spPr>
        <p:txBody>
          <a:bodyPr wrap="square" rtlCol="0">
            <a:spAutoFit/>
          </a:bodyPr>
          <a:lstStyle/>
          <a:p>
            <a:pPr algn="ctr">
              <a:spcAft>
                <a:spcPts val="600"/>
              </a:spcAft>
            </a:pPr>
            <a:r>
              <a:rPr lang="en-US" sz="2000" b="1"/>
              <a:t>Standardization</a:t>
            </a:r>
            <a:r>
              <a:rPr lang="he-IL" sz="2000" b="1"/>
              <a:t>: </a:t>
            </a:r>
          </a:p>
          <a:p>
            <a:pPr algn="ctr">
              <a:spcAft>
                <a:spcPts val="600"/>
              </a:spcAft>
            </a:pPr>
            <a:r>
              <a:rPr kumimoji="0" lang="he-IL" altLang="en-US" sz="2000" b="0" i="0" u="none" strike="noStrike" cap="none" normalizeH="0" baseline="0">
                <a:ln>
                  <a:noFill/>
                </a:ln>
                <a:solidFill>
                  <a:srgbClr val="202124"/>
                </a:solidFill>
                <a:effectLst/>
                <a:latin typeface="inherit"/>
                <a:cs typeface="Arial" panose="020B0604020202020204" pitchFamily="34" charset="0"/>
              </a:rPr>
              <a:t>בבדיקת התקינות, אנו הופכים את הערכים שלנו כך שממוצע הערכים הוא 0 וסטיית התקן היא 1</a:t>
            </a:r>
            <a:r>
              <a:rPr kumimoji="0" lang="en-US" altLang="en-US" sz="2000" b="0" i="0" u="none" strike="noStrike" cap="none" normalizeH="0" baseline="0">
                <a:ln>
                  <a:noFill/>
                </a:ln>
                <a:solidFill>
                  <a:srgbClr val="202124"/>
                </a:solidFill>
                <a:effectLst/>
                <a:latin typeface="inherit"/>
                <a:cs typeface="Arial" panose="020B0604020202020204" pitchFamily="34" charset="0"/>
              </a:rPr>
              <a:t>.</a:t>
            </a:r>
            <a:r>
              <a:rPr kumimoji="0" lang="en-US" altLang="en-US" sz="2000" b="0" i="0" u="none" strike="noStrike" cap="none" normalizeH="0" baseline="0">
                <a:ln>
                  <a:noFill/>
                </a:ln>
                <a:solidFill>
                  <a:schemeClr val="tx1"/>
                </a:solidFill>
                <a:effectLst/>
              </a:rPr>
              <a:t> </a:t>
            </a:r>
            <a:endParaRPr kumimoji="0" lang="en-US" altLang="en-US" sz="2000" b="0" i="0" u="none" strike="noStrike" cap="none" normalizeH="0" baseline="0">
              <a:ln>
                <a:noFill/>
              </a:ln>
              <a:solidFill>
                <a:schemeClr val="tx1"/>
              </a:solidFill>
              <a:effectLst/>
              <a:latin typeface="Arial" panose="020B0604020202020204" pitchFamily="34" charset="0"/>
            </a:endParaRPr>
          </a:p>
          <a:p>
            <a:pPr algn="ctr">
              <a:spcAft>
                <a:spcPts val="600"/>
              </a:spcAft>
            </a:pPr>
            <a:r>
              <a:rPr lang="he-IL" sz="2000"/>
              <a:t>(לדוגמא: משקל וגיל נמדדים ביחידות שונות ולכן סביר שהמודל יעניק לפיצ'ר של משקל יותר חשיבות.)</a:t>
            </a:r>
          </a:p>
        </p:txBody>
      </p:sp>
      <p:sp>
        <p:nvSpPr>
          <p:cNvPr id="9" name="תיבת טקסט 8">
            <a:extLst>
              <a:ext uri="{FF2B5EF4-FFF2-40B4-BE49-F238E27FC236}">
                <a16:creationId xmlns:a16="http://schemas.microsoft.com/office/drawing/2014/main" id="{60A19B65-5553-42A4-B40A-1A0FBA2A4C9B}"/>
              </a:ext>
            </a:extLst>
          </p:cNvPr>
          <p:cNvSpPr txBox="1"/>
          <p:nvPr/>
        </p:nvSpPr>
        <p:spPr>
          <a:xfrm>
            <a:off x="194798" y="3211899"/>
            <a:ext cx="2959494" cy="2477601"/>
          </a:xfrm>
          <a:prstGeom prst="rect">
            <a:avLst/>
          </a:prstGeom>
          <a:noFill/>
        </p:spPr>
        <p:txBody>
          <a:bodyPr wrap="square" rtlCol="0">
            <a:spAutoFit/>
          </a:bodyPr>
          <a:lstStyle/>
          <a:p>
            <a:pPr algn="ctr">
              <a:spcAft>
                <a:spcPts val="600"/>
              </a:spcAft>
            </a:pPr>
            <a:r>
              <a:rPr lang="he-IL" b="1"/>
              <a:t>עיבוד מטריצות ומערכים:</a:t>
            </a:r>
            <a:endParaRPr lang="he-IL" sz="2000" b="1"/>
          </a:p>
          <a:p>
            <a:pPr marL="285750" indent="-285750" algn="ctr">
              <a:spcAft>
                <a:spcPts val="600"/>
              </a:spcAft>
              <a:buFont typeface="Arial" panose="020B0604020202020204" pitchFamily="34" charset="0"/>
              <a:buChar char="•"/>
            </a:pPr>
            <a:r>
              <a:rPr lang="he-IL" sz="2000"/>
              <a:t>שיטוח מטריצות לרשימה כדי שהמודל יוכל להתמודד איתו.</a:t>
            </a:r>
          </a:p>
          <a:p>
            <a:pPr marL="285750" indent="-285750" algn="ctr">
              <a:spcAft>
                <a:spcPts val="600"/>
              </a:spcAft>
              <a:buFont typeface="Arial" panose="020B0604020202020204" pitchFamily="34" charset="0"/>
              <a:buChar char="•"/>
            </a:pPr>
            <a:r>
              <a:rPr lang="he-IL" sz="2000"/>
              <a:t>הפיכת מערך מספרים למחרוזות</a:t>
            </a:r>
            <a:endParaRPr lang="en-US" sz="2000"/>
          </a:p>
          <a:p>
            <a:pPr algn="ctr">
              <a:spcAft>
                <a:spcPts val="600"/>
              </a:spcAft>
            </a:pPr>
            <a:endParaRPr lang="en-US" sz="2000"/>
          </a:p>
        </p:txBody>
      </p:sp>
      <p:sp>
        <p:nvSpPr>
          <p:cNvPr id="2" name="מלבן 1">
            <a:extLst>
              <a:ext uri="{FF2B5EF4-FFF2-40B4-BE49-F238E27FC236}">
                <a16:creationId xmlns:a16="http://schemas.microsoft.com/office/drawing/2014/main" id="{E3E09E47-25AF-4D94-B8B8-7CDEE438C363}"/>
              </a:ext>
            </a:extLst>
          </p:cNvPr>
          <p:cNvSpPr/>
          <p:nvPr/>
        </p:nvSpPr>
        <p:spPr>
          <a:xfrm>
            <a:off x="3654584" y="157615"/>
            <a:ext cx="4663423" cy="923330"/>
          </a:xfrm>
          <a:prstGeom prst="rect">
            <a:avLst/>
          </a:prstGeom>
          <a:noFill/>
        </p:spPr>
        <p:txBody>
          <a:bodyPr wrap="square" lIns="91440" tIns="45720" rIns="91440" bIns="45720">
            <a:spAutoFit/>
          </a:bodyPr>
          <a:lstStyle/>
          <a:p>
            <a:pPr algn="ctr"/>
            <a:r>
              <a:rPr lang="en-US" sz="5400" b="1" cap="none" spc="0">
                <a:ln w="0"/>
                <a:effectLst>
                  <a:outerShdw blurRad="38100" dist="25400" dir="5400000" algn="ctr" rotWithShape="0">
                    <a:srgbClr val="6E747A">
                      <a:alpha val="43000"/>
                    </a:srgbClr>
                  </a:outerShdw>
                </a:effectLst>
                <a:latin typeface="+mj-lt"/>
                <a:ea typeface="+mj-ea"/>
                <a:cs typeface="+mj-cs"/>
              </a:rPr>
              <a:t>Preprocessing</a:t>
            </a:r>
            <a:endParaRPr lang="en-IL" sz="5400" b="1" cap="none" spc="0">
              <a:ln w="0"/>
              <a:effectLst>
                <a:outerShdw blurRad="38100" dist="25400" dir="5400000" algn="ctr" rotWithShape="0">
                  <a:srgbClr val="6E747A">
                    <a:alpha val="43000"/>
                  </a:srgbClr>
                </a:outerShdw>
              </a:effectLst>
            </a:endParaRPr>
          </a:p>
        </p:txBody>
      </p:sp>
      <p:pic>
        <p:nvPicPr>
          <p:cNvPr id="8" name="גרפיקה 7" descr="החזר עם מילוי מלא">
            <a:extLst>
              <a:ext uri="{FF2B5EF4-FFF2-40B4-BE49-F238E27FC236}">
                <a16:creationId xmlns:a16="http://schemas.microsoft.com/office/drawing/2014/main" id="{604CB103-F0B5-4B1A-BF62-F3D8F45C41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0570" y="6038850"/>
            <a:ext cx="597024" cy="594884"/>
          </a:xfrm>
          <a:prstGeom prst="rect">
            <a:avLst/>
          </a:prstGeom>
        </p:spPr>
      </p:pic>
      <p:pic>
        <p:nvPicPr>
          <p:cNvPr id="37" name="גרפיקה 36" descr="החזר עם מילוי מלא">
            <a:extLst>
              <a:ext uri="{FF2B5EF4-FFF2-40B4-BE49-F238E27FC236}">
                <a16:creationId xmlns:a16="http://schemas.microsoft.com/office/drawing/2014/main" id="{7071966E-9863-4F6C-8B62-DFE81E4FD2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350569" y="5566282"/>
            <a:ext cx="649556" cy="647228"/>
          </a:xfrm>
          <a:prstGeom prst="rect">
            <a:avLst/>
          </a:prstGeom>
        </p:spPr>
      </p:pic>
    </p:spTree>
    <p:extLst>
      <p:ext uri="{BB962C8B-B14F-4D97-AF65-F5344CB8AC3E}">
        <p14:creationId xmlns:p14="http://schemas.microsoft.com/office/powerpoint/2010/main" val="317664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Rectangle 1">
            <a:extLst>
              <a:ext uri="{FF2B5EF4-FFF2-40B4-BE49-F238E27FC236}">
                <a16:creationId xmlns:a16="http://schemas.microsoft.com/office/drawing/2014/main" id="{7E53D9B2-19D5-4CA3-A936-2D1A057AC584}"/>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712E21E6-601E-4834-9F35-FFD7025A951F}"/>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3">
            <a:extLst>
              <a:ext uri="{FF2B5EF4-FFF2-40B4-BE49-F238E27FC236}">
                <a16:creationId xmlns:a16="http://schemas.microsoft.com/office/drawing/2014/main" id="{FF08E206-18C9-45C6-9DB3-329C9C1B095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A77C6C24-3535-4E9F-A1B1-01454A261FD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E09F0D82-C8C4-4717-B32F-23F9EB605F67}"/>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4F3AF481-B01A-4B38-A181-8BB6C8325BB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7">
            <a:extLst>
              <a:ext uri="{FF2B5EF4-FFF2-40B4-BE49-F238E27FC236}">
                <a16:creationId xmlns:a16="http://schemas.microsoft.com/office/drawing/2014/main" id="{2A9C9EB3-6879-456B-A931-FF15E596A07A}"/>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8">
            <a:extLst>
              <a:ext uri="{FF2B5EF4-FFF2-40B4-BE49-F238E27FC236}">
                <a16:creationId xmlns:a16="http://schemas.microsoft.com/office/drawing/2014/main" id="{3038A368-928C-49F0-AFB0-8CE37588E9DC}"/>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 name="תיבת טקסט 2">
            <a:extLst>
              <a:ext uri="{FF2B5EF4-FFF2-40B4-BE49-F238E27FC236}">
                <a16:creationId xmlns:a16="http://schemas.microsoft.com/office/drawing/2014/main" id="{EF4FE1CC-A73B-47CA-AABC-4EA668546A60}"/>
              </a:ext>
            </a:extLst>
          </p:cNvPr>
          <p:cNvSpPr txBox="1"/>
          <p:nvPr/>
        </p:nvSpPr>
        <p:spPr>
          <a:xfrm>
            <a:off x="500435" y="1401441"/>
            <a:ext cx="11017823" cy="3613297"/>
          </a:xfrm>
          <a:prstGeom prst="rect">
            <a:avLst/>
          </a:prstGeom>
          <a:noFill/>
        </p:spPr>
        <p:txBody>
          <a:bodyPr wrap="none" rtlCol="0">
            <a:spAutoFit/>
          </a:bodyPr>
          <a:lstStyle/>
          <a:p>
            <a:pPr rtl="0">
              <a:lnSpc>
                <a:spcPct val="90000"/>
              </a:lnSpc>
              <a:spcBef>
                <a:spcPts val="1000"/>
              </a:spcBef>
            </a:pPr>
            <a:r>
              <a:rPr lang="he-IL" sz="2800" b="1" u="sng"/>
              <a:t>אז מה זה אומר לנרמל את הנתונים שלך?</a:t>
            </a:r>
          </a:p>
          <a:p>
            <a:pPr rtl="0">
              <a:lnSpc>
                <a:spcPct val="90000"/>
              </a:lnSpc>
              <a:spcBef>
                <a:spcPts val="1000"/>
              </a:spcBef>
            </a:pPr>
            <a:endParaRPr lang="he-IL" sz="2400"/>
          </a:p>
          <a:p>
            <a:pPr rtl="0">
              <a:lnSpc>
                <a:spcPct val="90000"/>
              </a:lnSpc>
              <a:spcBef>
                <a:spcPts val="1000"/>
              </a:spcBef>
            </a:pPr>
            <a:r>
              <a:rPr lang="he-IL" sz="2400"/>
              <a:t>נורמליזציה של נתונים נחשבת בדרך כלל לפיתוח של נתונים נקיים.</a:t>
            </a:r>
          </a:p>
          <a:p>
            <a:pPr rtl="0">
              <a:lnSpc>
                <a:spcPct val="90000"/>
              </a:lnSpc>
              <a:spcBef>
                <a:spcPts val="1000"/>
              </a:spcBef>
            </a:pPr>
            <a:endParaRPr lang="he-IL" sz="2400"/>
          </a:p>
          <a:p>
            <a:pPr rtl="0">
              <a:lnSpc>
                <a:spcPct val="90000"/>
              </a:lnSpc>
              <a:spcBef>
                <a:spcPts val="1000"/>
              </a:spcBef>
            </a:pPr>
            <a:r>
              <a:rPr lang="he-IL" sz="2400"/>
              <a:t>נורמליזציה של נתונים היא ארגון הנתונים כך שייראו דומים בכל הרשומות והשדות.</a:t>
            </a:r>
          </a:p>
          <a:p>
            <a:pPr rtl="0">
              <a:lnSpc>
                <a:spcPct val="90000"/>
              </a:lnSpc>
              <a:spcBef>
                <a:spcPts val="1000"/>
              </a:spcBef>
            </a:pPr>
            <a:endParaRPr lang="he-IL" sz="2400"/>
          </a:p>
          <a:p>
            <a:pPr rtl="0">
              <a:lnSpc>
                <a:spcPct val="90000"/>
              </a:lnSpc>
              <a:spcBef>
                <a:spcPts val="1000"/>
              </a:spcBef>
            </a:pPr>
            <a:r>
              <a:rPr lang="he-IL" sz="2400"/>
              <a:t>נרמול הנתונים מגביר את הלכידות של סוגי הנתונים המוביל למידע איכותי יותר עבור המכונה.</a:t>
            </a:r>
            <a:endParaRPr lang="en-IL" sz="2400"/>
          </a:p>
          <a:p>
            <a:endParaRPr lang="en-IL" sz="2400"/>
          </a:p>
        </p:txBody>
      </p:sp>
      <p:sp>
        <p:nvSpPr>
          <p:cNvPr id="4" name="מלבן 3">
            <a:extLst>
              <a:ext uri="{FF2B5EF4-FFF2-40B4-BE49-F238E27FC236}">
                <a16:creationId xmlns:a16="http://schemas.microsoft.com/office/drawing/2014/main" id="{321061F4-5117-49F1-A829-6D344ABE19E4}"/>
              </a:ext>
            </a:extLst>
          </p:cNvPr>
          <p:cNvSpPr/>
          <p:nvPr/>
        </p:nvSpPr>
        <p:spPr>
          <a:xfrm>
            <a:off x="353157" y="102920"/>
            <a:ext cx="4517520" cy="1015663"/>
          </a:xfrm>
          <a:prstGeom prst="rect">
            <a:avLst/>
          </a:prstGeom>
          <a:noFill/>
        </p:spPr>
        <p:txBody>
          <a:bodyPr wrap="none" lIns="91440" tIns="45720" rIns="91440" bIns="45720">
            <a:spAutoFit/>
          </a:bodyPr>
          <a:lstStyle/>
          <a:p>
            <a:pPr algn="ctr"/>
            <a:r>
              <a:rPr lang="en-US" sz="6000" b="1" kern="1200" cap="none" spc="0">
                <a:ln w="0"/>
                <a:effectLst>
                  <a:outerShdw blurRad="38100" dist="25400" dir="5400000" algn="ctr" rotWithShape="0">
                    <a:srgbClr val="6E747A">
                      <a:alpha val="43000"/>
                    </a:srgbClr>
                  </a:outerShdw>
                </a:effectLst>
                <a:latin typeface="+mj-lt"/>
                <a:ea typeface="+mj-ea"/>
                <a:cs typeface="+mj-cs"/>
              </a:rPr>
              <a:t>Normalization</a:t>
            </a:r>
            <a:endParaRPr lang="en-IL" sz="5400" b="1" cap="none" spc="0">
              <a:ln w="0"/>
              <a:effectLst>
                <a:outerShdw blurRad="38100" dist="25400" dir="5400000" algn="ctr" rotWithShape="0">
                  <a:srgbClr val="6E747A">
                    <a:alpha val="43000"/>
                  </a:srgbClr>
                </a:outerShdw>
              </a:effectLst>
            </a:endParaRPr>
          </a:p>
        </p:txBody>
      </p:sp>
      <p:pic>
        <p:nvPicPr>
          <p:cNvPr id="6" name="גרפיקה 5" descr="תג 10 עם מילוי מלא">
            <a:extLst>
              <a:ext uri="{FF2B5EF4-FFF2-40B4-BE49-F238E27FC236}">
                <a16:creationId xmlns:a16="http://schemas.microsoft.com/office/drawing/2014/main" id="{8345B448-D98C-4FE7-B5BB-BB3DBAD622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39765" y="6062145"/>
            <a:ext cx="681501" cy="681501"/>
          </a:xfrm>
          <a:prstGeom prst="rect">
            <a:avLst/>
          </a:prstGeom>
        </p:spPr>
      </p:pic>
      <p:pic>
        <p:nvPicPr>
          <p:cNvPr id="8" name="גרפיקה 7" descr="תג 9 עם מילוי מלא">
            <a:extLst>
              <a:ext uri="{FF2B5EF4-FFF2-40B4-BE49-F238E27FC236}">
                <a16:creationId xmlns:a16="http://schemas.microsoft.com/office/drawing/2014/main" id="{72876EBA-90D4-400F-89C4-85C871F61EC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21335180">
            <a:off x="2805805" y="6054819"/>
            <a:ext cx="696150" cy="696150"/>
          </a:xfrm>
          <a:prstGeom prst="rect">
            <a:avLst/>
          </a:prstGeom>
        </p:spPr>
      </p:pic>
      <p:pic>
        <p:nvPicPr>
          <p:cNvPr id="14" name="גרפיקה 13" descr="תג 8 עם מילוי מלא">
            <a:extLst>
              <a:ext uri="{FF2B5EF4-FFF2-40B4-BE49-F238E27FC236}">
                <a16:creationId xmlns:a16="http://schemas.microsoft.com/office/drawing/2014/main" id="{4E6DE6F8-28EA-4463-ABAD-64B0B35A5B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807284">
            <a:off x="1668988" y="6038273"/>
            <a:ext cx="679758" cy="679758"/>
          </a:xfrm>
          <a:prstGeom prst="rect">
            <a:avLst/>
          </a:prstGeom>
        </p:spPr>
      </p:pic>
      <p:pic>
        <p:nvPicPr>
          <p:cNvPr id="24" name="גרפיקה 23" descr="תג 7 עם מילוי מלא">
            <a:extLst>
              <a:ext uri="{FF2B5EF4-FFF2-40B4-BE49-F238E27FC236}">
                <a16:creationId xmlns:a16="http://schemas.microsoft.com/office/drawing/2014/main" id="{8FCF7EC5-65AE-4AED-94B6-C5A6FBB5295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0237747">
            <a:off x="2599208" y="5585790"/>
            <a:ext cx="644117" cy="644117"/>
          </a:xfrm>
          <a:prstGeom prst="rect">
            <a:avLst/>
          </a:prstGeom>
        </p:spPr>
      </p:pic>
      <p:pic>
        <p:nvPicPr>
          <p:cNvPr id="28" name="גרפיקה 27" descr="תג 6 עם מילוי מלא">
            <a:extLst>
              <a:ext uri="{FF2B5EF4-FFF2-40B4-BE49-F238E27FC236}">
                <a16:creationId xmlns:a16="http://schemas.microsoft.com/office/drawing/2014/main" id="{376D270B-3964-44C7-8770-C7608DFED5C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851662">
            <a:off x="1963097" y="5555791"/>
            <a:ext cx="666108" cy="666108"/>
          </a:xfrm>
          <a:prstGeom prst="rect">
            <a:avLst/>
          </a:prstGeom>
        </p:spPr>
      </p:pic>
      <p:pic>
        <p:nvPicPr>
          <p:cNvPr id="30" name="גרפיקה 29" descr="תג 5 עם מילוי מלא">
            <a:extLst>
              <a:ext uri="{FF2B5EF4-FFF2-40B4-BE49-F238E27FC236}">
                <a16:creationId xmlns:a16="http://schemas.microsoft.com/office/drawing/2014/main" id="{6F8860A2-732D-4865-86AE-B319704211E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14823" y="5115170"/>
            <a:ext cx="658048" cy="658048"/>
          </a:xfrm>
          <a:prstGeom prst="rect">
            <a:avLst/>
          </a:prstGeom>
        </p:spPr>
      </p:pic>
    </p:spTree>
    <p:extLst>
      <p:ext uri="{BB962C8B-B14F-4D97-AF65-F5344CB8AC3E}">
        <p14:creationId xmlns:p14="http://schemas.microsoft.com/office/powerpoint/2010/main" val="301115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E604419-3192-4D42-AAA7-C1FC3465BC30}"/>
              </a:ext>
            </a:extLst>
          </p:cNvPr>
          <p:cNvSpPr/>
          <p:nvPr/>
        </p:nvSpPr>
        <p:spPr>
          <a:xfrm>
            <a:off x="3760630" y="518154"/>
            <a:ext cx="4980980" cy="769441"/>
          </a:xfrm>
          <a:prstGeom prst="rect">
            <a:avLst/>
          </a:prstGeom>
          <a:noFill/>
        </p:spPr>
        <p:txBody>
          <a:bodyPr wrap="none" lIns="91440" tIns="45720" rIns="91440" bIns="45720">
            <a:spAutoFit/>
          </a:bodyPr>
          <a:lstStyle/>
          <a:p>
            <a:pPr algn="ctr"/>
            <a:r>
              <a:rPr lang="en-US" sz="4400">
                <a:ln w="0"/>
                <a:effectLst>
                  <a:outerShdw blurRad="38100" dist="38100" dir="2700000" algn="tl">
                    <a:srgbClr val="000000">
                      <a:alpha val="43137"/>
                    </a:srgbClr>
                  </a:outerShdw>
                </a:effectLst>
                <a:latin typeface="Arial Rounded MT Bold" panose="020F0704030504030204" pitchFamily="34" charset="0"/>
              </a:rPr>
              <a:t>Feature Selection</a:t>
            </a:r>
            <a:endParaRPr lang="he-IL" sz="4400" b="0" cap="none" spc="0">
              <a:ln w="0"/>
              <a:effectLst>
                <a:outerShdw blurRad="38100" dist="38100" dir="2700000" algn="tl">
                  <a:srgbClr val="000000">
                    <a:alpha val="43137"/>
                  </a:srgbClr>
                </a:outerShdw>
              </a:effectLst>
              <a:latin typeface="Arial Rounded MT Bold" panose="020F0704030504030204" pitchFamily="34" charset="0"/>
            </a:endParaRPr>
          </a:p>
        </p:txBody>
      </p:sp>
      <p:sp>
        <p:nvSpPr>
          <p:cNvPr id="6" name="Rectangle 1">
            <a:extLst>
              <a:ext uri="{FF2B5EF4-FFF2-40B4-BE49-F238E27FC236}">
                <a16:creationId xmlns:a16="http://schemas.microsoft.com/office/drawing/2014/main" id="{2D382C94-1C1E-4377-B5C4-728932E34441}"/>
              </a:ext>
            </a:extLst>
          </p:cNvPr>
          <p:cNvSpPr>
            <a:spLocks noChangeArrowheads="1"/>
          </p:cNvSpPr>
          <p:nvPr/>
        </p:nvSpPr>
        <p:spPr bwMode="auto">
          <a:xfrm>
            <a:off x="0" y="90100"/>
            <a:ext cx="65" cy="27699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algn="l" rtl="0" eaLnBrk="0" fontAlgn="base" hangingPunct="0">
              <a:spcBef>
                <a:spcPct val="0"/>
              </a:spcBef>
              <a:spcAft>
                <a:spcPct val="0"/>
              </a:spcAft>
              <a:defRPr>
                <a:solidFill>
                  <a:schemeClr val="tx1"/>
                </a:solidFill>
                <a:latin typeface="Arial" panose="020B0604020202020204" pitchFamily="34" charset="0"/>
              </a:defRPr>
            </a:lvl2pPr>
            <a:lvl3pPr algn="l" rtl="0" eaLnBrk="0" fontAlgn="base" hangingPunct="0">
              <a:spcBef>
                <a:spcPct val="0"/>
              </a:spcBef>
              <a:spcAft>
                <a:spcPct val="0"/>
              </a:spcAft>
              <a:defRPr>
                <a:solidFill>
                  <a:schemeClr val="tx1"/>
                </a:solidFill>
                <a:latin typeface="Arial" panose="020B0604020202020204" pitchFamily="34" charset="0"/>
              </a:defRPr>
            </a:lvl3pPr>
            <a:lvl4pPr algn="l" rtl="0" eaLnBrk="0" fontAlgn="base" hangingPunct="0">
              <a:spcBef>
                <a:spcPct val="0"/>
              </a:spcBef>
              <a:spcAft>
                <a:spcPct val="0"/>
              </a:spcAft>
              <a:defRPr>
                <a:solidFill>
                  <a:schemeClr val="tx1"/>
                </a:solidFill>
                <a:latin typeface="Arial" panose="020B0604020202020204" pitchFamily="34" charset="0"/>
              </a:defRPr>
            </a:lvl4pPr>
            <a:lvl5pPr algn="l" rtl="0" eaLnBrk="0" fontAlgn="base" hangingPunct="0">
              <a:spcBef>
                <a:spcPct val="0"/>
              </a:spcBef>
              <a:spcAft>
                <a:spcPct val="0"/>
              </a:spcAft>
              <a:defRPr>
                <a:solidFill>
                  <a:schemeClr val="tx1"/>
                </a:solidFill>
                <a:latin typeface="Arial" panose="020B0604020202020204" pitchFamily="34" charset="0"/>
              </a:defRPr>
            </a:lvl5pPr>
            <a:lvl6pPr algn="l" rtl="0" eaLnBrk="0" fontAlgn="base" hangingPunct="0">
              <a:spcBef>
                <a:spcPct val="0"/>
              </a:spcBef>
              <a:spcAft>
                <a:spcPct val="0"/>
              </a:spcAft>
              <a:defRPr>
                <a:solidFill>
                  <a:schemeClr val="tx1"/>
                </a:solidFill>
                <a:latin typeface="Arial" panose="020B0604020202020204" pitchFamily="34" charset="0"/>
              </a:defRPr>
            </a:lvl6pPr>
            <a:lvl7pPr algn="l" rtl="0" eaLnBrk="0" fontAlgn="base" hangingPunct="0">
              <a:spcBef>
                <a:spcPct val="0"/>
              </a:spcBef>
              <a:spcAft>
                <a:spcPct val="0"/>
              </a:spcAft>
              <a:defRPr>
                <a:solidFill>
                  <a:schemeClr val="tx1"/>
                </a:solidFill>
                <a:latin typeface="Arial" panose="020B0604020202020204" pitchFamily="34" charset="0"/>
              </a:defRPr>
            </a:lvl7pPr>
            <a:lvl8pPr algn="l" rtl="0" eaLnBrk="0" fontAlgn="base" hangingPunct="0">
              <a:spcBef>
                <a:spcPct val="0"/>
              </a:spcBef>
              <a:spcAft>
                <a:spcPct val="0"/>
              </a:spcAft>
              <a:defRPr>
                <a:solidFill>
                  <a:schemeClr val="tx1"/>
                </a:solidFill>
                <a:latin typeface="Arial" panose="020B0604020202020204" pitchFamily="34" charset="0"/>
              </a:defRPr>
            </a:lvl8pPr>
            <a:lvl9pPr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E7512C8B-58F9-4654-A64C-95CA77CBB382}"/>
              </a:ext>
            </a:extLst>
          </p:cNvPr>
          <p:cNvSpPr txBox="1"/>
          <p:nvPr/>
        </p:nvSpPr>
        <p:spPr>
          <a:xfrm>
            <a:off x="827039" y="2738305"/>
            <a:ext cx="10531867" cy="3903504"/>
          </a:xfrm>
          <a:prstGeom prst="rect">
            <a:avLst/>
          </a:prstGeom>
          <a:noFill/>
        </p:spPr>
        <p:txBody>
          <a:bodyPr wrap="square" rtlCol="0">
            <a:spAutoFit/>
          </a:bodyPr>
          <a:lstStyle/>
          <a:p>
            <a:pPr algn="ctr" rtl="0" eaLnBrk="0" fontAlgn="base" hangingPunct="0">
              <a:lnSpc>
                <a:spcPct val="150000"/>
              </a:lnSpc>
              <a:spcBef>
                <a:spcPct val="0"/>
              </a:spcBef>
              <a:spcAft>
                <a:spcPct val="0"/>
              </a:spcAft>
            </a:pPr>
            <a:r>
              <a:rPr lang="en-US" sz="2800">
                <a:ln w="0"/>
                <a:latin typeface="Arial Rounded MT Bold" panose="020F0704030504030204" pitchFamily="34" charset="0"/>
                <a:cs typeface="Arial" panose="020B0604020202020204" pitchFamily="34" charset="0"/>
              </a:rPr>
              <a:t>:</a:t>
            </a:r>
            <a:r>
              <a:rPr lang="he-IL" sz="2800" b="1">
                <a:ln w="0"/>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rPr>
              <a:t>שיטות שהשתמשנו בהן</a:t>
            </a:r>
            <a:endParaRPr lang="en-US" sz="2800" b="1">
              <a:ln w="0"/>
              <a:effectLst>
                <a:outerShdw blurRad="38100" dist="38100" dir="2700000" algn="tl">
                  <a:srgbClr val="000000">
                    <a:alpha val="43137"/>
                  </a:srgbClr>
                </a:outerShdw>
              </a:effectLst>
              <a:latin typeface="Arial Rounded MT Bold" panose="020F0704030504030204" pitchFamily="34" charset="0"/>
              <a:cs typeface="Arial" panose="020B0604020202020204" pitchFamily="34" charset="0"/>
            </a:endParaRPr>
          </a:p>
          <a:p>
            <a:pPr marL="457200" indent="-457200" algn="ctr">
              <a:lnSpc>
                <a:spcPct val="150000"/>
              </a:lnSpc>
              <a:buAutoNum type="arabicPeriod"/>
            </a:pPr>
            <a:r>
              <a:rPr kumimoji="0" lang="en-US" altLang="en-US" sz="2800" b="0" i="0" u="none" cap="none" normalizeH="0" baseline="0">
                <a:ln>
                  <a:noFill/>
                </a:ln>
                <a:solidFill>
                  <a:srgbClr val="202124"/>
                </a:solidFill>
                <a:cs typeface="Arial" panose="020B0604020202020204" pitchFamily="34" charset="0"/>
              </a:rPr>
              <a:t>ExtraTreesClassifier.featureImportance</a:t>
            </a:r>
          </a:p>
          <a:p>
            <a:pPr marL="457200" indent="-457200" algn="ctr">
              <a:lnSpc>
                <a:spcPct val="150000"/>
              </a:lnSpc>
              <a:buAutoNum type="arabicPeriod"/>
            </a:pPr>
            <a:r>
              <a:rPr lang="en-US" altLang="en-US" sz="2800">
                <a:solidFill>
                  <a:srgbClr val="202124"/>
                </a:solidFill>
                <a:cs typeface="Arial" panose="020B0604020202020204" pitchFamily="34" charset="0"/>
              </a:rPr>
              <a:t>VarianceThreshold</a:t>
            </a:r>
          </a:p>
          <a:p>
            <a:pPr marL="457200" indent="-457200" algn="ctr">
              <a:lnSpc>
                <a:spcPct val="150000"/>
              </a:lnSpc>
              <a:buAutoNum type="arabicPeriod"/>
            </a:pPr>
            <a:r>
              <a:rPr kumimoji="0" lang="en-US" altLang="en-US" sz="2800" b="0" i="0" u="none" cap="none" normalizeH="0" baseline="0">
                <a:ln>
                  <a:noFill/>
                </a:ln>
                <a:solidFill>
                  <a:srgbClr val="202124"/>
                </a:solidFill>
                <a:cs typeface="Arial" panose="020B0604020202020204" pitchFamily="34" charset="0"/>
              </a:rPr>
              <a:t>SelectKBest</a:t>
            </a:r>
          </a:p>
          <a:p>
            <a:pPr marL="457200" indent="-457200" algn="ctr">
              <a:lnSpc>
                <a:spcPct val="150000"/>
              </a:lnSpc>
              <a:buAutoNum type="arabicPeriod"/>
            </a:pPr>
            <a:r>
              <a:rPr lang="en-US" sz="2800">
                <a:ln w="0"/>
                <a:cs typeface="Arial" panose="020B0604020202020204" pitchFamily="34" charset="0"/>
              </a:rPr>
              <a:t>GenericUnivariateSelect</a:t>
            </a:r>
            <a:endParaRPr lang="he-IL" sz="2800">
              <a:ln w="0"/>
              <a:cs typeface="Arial" panose="020B0604020202020204" pitchFamily="34" charset="0"/>
            </a:endParaRPr>
          </a:p>
          <a:p>
            <a:pPr marL="457200" indent="-457200" algn="ctr">
              <a:lnSpc>
                <a:spcPct val="150000"/>
              </a:lnSpc>
              <a:buAutoNum type="arabicPeriod"/>
            </a:pPr>
            <a:r>
              <a:rPr lang="he-IL" sz="2800">
                <a:ln w="0"/>
                <a:cs typeface="Arial" panose="020B0604020202020204" pitchFamily="34" charset="0"/>
              </a:rPr>
              <a:t>בדיקה ידנית של פיצ'רים וחקירתם – האם הם מעודדים </a:t>
            </a:r>
            <a:r>
              <a:rPr lang="en-US" sz="2800">
                <a:ln w="0"/>
                <a:cs typeface="Arial" panose="020B0604020202020204" pitchFamily="34" charset="0"/>
              </a:rPr>
              <a:t>Overfitting</a:t>
            </a:r>
            <a:r>
              <a:rPr lang="he-IL" sz="2800">
                <a:ln w="0"/>
                <a:cs typeface="Arial" panose="020B0604020202020204" pitchFamily="34" charset="0"/>
              </a:rPr>
              <a:t>?</a:t>
            </a:r>
            <a:endParaRPr lang="en-US" sz="2800">
              <a:ln w="0"/>
              <a:cs typeface="Arial" panose="020B0604020202020204" pitchFamily="34" charset="0"/>
            </a:endParaRPr>
          </a:p>
        </p:txBody>
      </p:sp>
      <p:sp>
        <p:nvSpPr>
          <p:cNvPr id="8" name="Rectangle 2">
            <a:extLst>
              <a:ext uri="{FF2B5EF4-FFF2-40B4-BE49-F238E27FC236}">
                <a16:creationId xmlns:a16="http://schemas.microsoft.com/office/drawing/2014/main" id="{78EEAEE6-E7FD-4539-9CF3-F4C67E6FA8F8}"/>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תיבת טקסט 8">
            <a:extLst>
              <a:ext uri="{FF2B5EF4-FFF2-40B4-BE49-F238E27FC236}">
                <a16:creationId xmlns:a16="http://schemas.microsoft.com/office/drawing/2014/main" id="{0FAC896B-B7AB-41C7-ABD8-99FFFBF93040}"/>
              </a:ext>
            </a:extLst>
          </p:cNvPr>
          <p:cNvSpPr txBox="1"/>
          <p:nvPr/>
        </p:nvSpPr>
        <p:spPr>
          <a:xfrm>
            <a:off x="1028698" y="1578026"/>
            <a:ext cx="10444843" cy="1015663"/>
          </a:xfrm>
          <a:prstGeom prst="rect">
            <a:avLst/>
          </a:prstGeom>
          <a:noFill/>
        </p:spPr>
        <p:txBody>
          <a:bodyPr wrap="square" rtlCol="0">
            <a:spAutoFit/>
          </a:bodyPr>
          <a:lstStyle/>
          <a:p>
            <a:pPr algn="ctr"/>
            <a:r>
              <a:rPr kumimoji="0" lang="he-IL" altLang="en-US" sz="2000" b="0" i="0" u="none" strike="noStrike" cap="none" normalizeH="0" baseline="0">
                <a:ln>
                  <a:noFill/>
                </a:ln>
                <a:solidFill>
                  <a:srgbClr val="202124"/>
                </a:solidFill>
                <a:effectLst/>
                <a:latin typeface="inherit"/>
                <a:cs typeface="Arial" panose="020B0604020202020204" pitchFamily="34" charset="0"/>
              </a:rPr>
              <a:t>תהליך של בידוד התכונות העיקריות, הכי רלוונטיות לשימוש בבניית מודל והפיכתו למודל גנרי.</a:t>
            </a:r>
          </a:p>
          <a:p>
            <a:pPr algn="ctr"/>
            <a:r>
              <a:rPr kumimoji="0" lang="he-IL" altLang="en-US" sz="2000" b="0" i="0" u="none" strike="noStrike" cap="none" normalizeH="0" baseline="0">
                <a:ln>
                  <a:noFill/>
                </a:ln>
                <a:solidFill>
                  <a:srgbClr val="202124"/>
                </a:solidFill>
                <a:effectLst/>
                <a:latin typeface="inherit"/>
                <a:cs typeface="Arial" panose="020B0604020202020204" pitchFamily="34" charset="0"/>
              </a:rPr>
              <a:t>המטרה העיקרית של </a:t>
            </a:r>
            <a:r>
              <a:rPr kumimoji="0" lang="en-US" altLang="en-US" sz="2000" b="0" i="0" u="none" strike="noStrike" cap="none" normalizeH="0" baseline="0">
                <a:ln>
                  <a:noFill/>
                </a:ln>
                <a:solidFill>
                  <a:srgbClr val="202124"/>
                </a:solidFill>
                <a:effectLst/>
                <a:latin typeface="inherit"/>
                <a:cs typeface="Arial" panose="020B0604020202020204" pitchFamily="34" charset="0"/>
              </a:rPr>
              <a:t>Feature Selection</a:t>
            </a:r>
            <a:r>
              <a:rPr kumimoji="0" lang="he-IL" altLang="en-US" sz="2000" b="0" i="0" u="none" strike="noStrike" cap="none" normalizeH="0" baseline="0">
                <a:ln>
                  <a:noFill/>
                </a:ln>
                <a:solidFill>
                  <a:srgbClr val="202124"/>
                </a:solidFill>
                <a:effectLst/>
                <a:latin typeface="inherit"/>
                <a:cs typeface="Arial" panose="020B0604020202020204" pitchFamily="34" charset="0"/>
              </a:rPr>
              <a:t> היא לשפר את הביצועים של מודל חזוי ולהפחית את העלות החישובית של המידול.</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12B43765-E80B-403B-B5AF-17E1AECBFE36}"/>
              </a:ext>
            </a:extLst>
          </p:cNvPr>
          <p:cNvSpPr>
            <a:spLocks noChangeArrowheads="1"/>
          </p:cNvSpPr>
          <p:nvPr/>
        </p:nvSpPr>
        <p:spPr bwMode="auto">
          <a:xfrm>
            <a:off x="12191935"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תמונה 10" descr="חצי כחול המצביע בלחצן אדום">
            <a:extLst>
              <a:ext uri="{FF2B5EF4-FFF2-40B4-BE49-F238E27FC236}">
                <a16:creationId xmlns:a16="http://schemas.microsoft.com/office/drawing/2014/main" id="{7DCA4ED8-5C01-4C76-A3E6-60E4BD022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0004"/>
            <a:ext cx="1654078" cy="1102719"/>
          </a:xfrm>
          <a:prstGeom prst="rect">
            <a:avLst/>
          </a:prstGeom>
        </p:spPr>
      </p:pic>
    </p:spTree>
    <p:extLst>
      <p:ext uri="{BB962C8B-B14F-4D97-AF65-F5344CB8AC3E}">
        <p14:creationId xmlns:p14="http://schemas.microsoft.com/office/powerpoint/2010/main" val="1815944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7DB16362-428E-44B3-BDD5-122A0FD39129}"/>
              </a:ext>
            </a:extLst>
          </p:cNvPr>
          <p:cNvSpPr/>
          <p:nvPr/>
        </p:nvSpPr>
        <p:spPr>
          <a:xfrm>
            <a:off x="3656163" y="285780"/>
            <a:ext cx="5660524" cy="923330"/>
          </a:xfrm>
          <a:prstGeom prst="rect">
            <a:avLst/>
          </a:prstGeom>
          <a:noFill/>
        </p:spPr>
        <p:txBody>
          <a:bodyPr wrap="none" lIns="91440" tIns="45720" rIns="91440" bIns="45720">
            <a:spAutoFit/>
          </a:bodyPr>
          <a:lstStyle/>
          <a:p>
            <a:pPr algn="ctr"/>
            <a:r>
              <a:rPr lang="en-US" sz="5400" b="1">
                <a:ln w="0"/>
                <a:effectLst>
                  <a:outerShdw blurRad="38100" dist="25400" dir="5400000" algn="ctr" rotWithShape="0">
                    <a:srgbClr val="6E747A">
                      <a:alpha val="43000"/>
                    </a:srgbClr>
                  </a:outerShdw>
                </a:effectLst>
              </a:rPr>
              <a:t>Model Comparison</a:t>
            </a:r>
            <a:endParaRPr lang="he-IL" sz="5400" b="1" cap="none" spc="0">
              <a:ln w="0"/>
              <a:effectLst>
                <a:outerShdw blurRad="38100" dist="25400" dir="5400000" algn="ctr" rotWithShape="0">
                  <a:srgbClr val="6E747A">
                    <a:alpha val="43000"/>
                  </a:srgbClr>
                </a:outerShdw>
              </a:effectLst>
            </a:endParaRPr>
          </a:p>
        </p:txBody>
      </p:sp>
      <p:sp>
        <p:nvSpPr>
          <p:cNvPr id="2" name="תיבת טקסט 1">
            <a:extLst>
              <a:ext uri="{FF2B5EF4-FFF2-40B4-BE49-F238E27FC236}">
                <a16:creationId xmlns:a16="http://schemas.microsoft.com/office/drawing/2014/main" id="{69C0B202-5EC1-4797-98B7-0656E6878EED}"/>
              </a:ext>
            </a:extLst>
          </p:cNvPr>
          <p:cNvSpPr txBox="1"/>
          <p:nvPr/>
        </p:nvSpPr>
        <p:spPr>
          <a:xfrm>
            <a:off x="847724" y="1246645"/>
            <a:ext cx="10601325" cy="965970"/>
          </a:xfrm>
          <a:prstGeom prst="rect">
            <a:avLst/>
          </a:prstGeom>
          <a:noFill/>
        </p:spPr>
        <p:txBody>
          <a:bodyPr wrap="square" rtlCol="0">
            <a:spAutoFit/>
          </a:bodyPr>
          <a:lstStyle/>
          <a:p>
            <a:pPr algn="ctr">
              <a:lnSpc>
                <a:spcPct val="150000"/>
              </a:lnSpc>
            </a:pPr>
            <a:r>
              <a:rPr lang="he-IL" sz="2000" b="1"/>
              <a:t>בהינתן מספר אלגוריתמים המסוגלים לבצע את המשימה, כיצד נדע לבחור את האלגוריתם עם הסבירות לביצועים הטובים ביותר?</a:t>
            </a:r>
            <a:endParaRPr lang="en-US" sz="2000" b="1"/>
          </a:p>
        </p:txBody>
      </p:sp>
      <p:sp>
        <p:nvSpPr>
          <p:cNvPr id="3" name="תיבת טקסט 2">
            <a:extLst>
              <a:ext uri="{FF2B5EF4-FFF2-40B4-BE49-F238E27FC236}">
                <a16:creationId xmlns:a16="http://schemas.microsoft.com/office/drawing/2014/main" id="{55981B3D-763A-46C0-9D16-802A8EB02695}"/>
              </a:ext>
            </a:extLst>
          </p:cNvPr>
          <p:cNvSpPr txBox="1"/>
          <p:nvPr/>
        </p:nvSpPr>
        <p:spPr>
          <a:xfrm>
            <a:off x="1543050" y="2562225"/>
            <a:ext cx="9248775" cy="3717171"/>
          </a:xfrm>
          <a:prstGeom prst="rect">
            <a:avLst/>
          </a:prstGeom>
          <a:noFill/>
        </p:spPr>
        <p:txBody>
          <a:bodyPr wrap="square" rtlCol="0">
            <a:spAutoFit/>
          </a:bodyPr>
          <a:lstStyle/>
          <a:p>
            <a:pPr algn="ctr" fontAlgn="base"/>
            <a:r>
              <a:rPr lang="en-US" sz="2400" b="1">
                <a:solidFill>
                  <a:srgbClr val="222222"/>
                </a:solidFill>
                <a:effectLst/>
                <a:latin typeface="Helvetica Neue"/>
              </a:rPr>
              <a:t>k-Fold Cross-Validation</a:t>
            </a:r>
          </a:p>
          <a:p>
            <a:pPr algn="ctr" fontAlgn="base">
              <a:lnSpc>
                <a:spcPct val="150000"/>
              </a:lnSpc>
            </a:pPr>
            <a:r>
              <a:rPr lang="en-US" sz="2400" b="0">
                <a:solidFill>
                  <a:srgbClr val="555555"/>
                </a:solidFill>
                <a:effectLst/>
                <a:latin typeface="Helvetica Neue"/>
              </a:rPr>
              <a:t>Cross-validation</a:t>
            </a:r>
            <a:r>
              <a:rPr lang="he-IL" sz="2400" b="0">
                <a:solidFill>
                  <a:srgbClr val="555555"/>
                </a:solidFill>
                <a:effectLst/>
                <a:latin typeface="Helvetica Neue"/>
              </a:rPr>
              <a:t> הוא הליך דגימה מחדש המשמש להערכת מודלים של למידת מכונה על מדגם נתונים מוגבל. </a:t>
            </a:r>
            <a:r>
              <a:rPr lang="en-US" sz="2400" b="0">
                <a:solidFill>
                  <a:srgbClr val="555555"/>
                </a:solidFill>
                <a:effectLst/>
                <a:latin typeface="Helvetica Neue"/>
              </a:rPr>
              <a:t>Cross-validation</a:t>
            </a:r>
            <a:r>
              <a:rPr lang="he-IL" sz="2400" b="0">
                <a:solidFill>
                  <a:srgbClr val="555555"/>
                </a:solidFill>
                <a:effectLst/>
                <a:latin typeface="Helvetica Neue"/>
              </a:rPr>
              <a:t> משמש בעיקר בלמידת מכונה יישומית כדי להעריך את המיומנות של מודל על נתונים שהוא לא ראה לפניכן. כלומר – שימוש במדגם מצומצם על מנת להעריך כיצד המודל צפוי לתפקד באופן כללי כאשר משתמשים בו לביצוע תחזיות על נתוני </a:t>
            </a:r>
            <a:r>
              <a:rPr lang="en-US" sz="2400" b="0">
                <a:solidFill>
                  <a:srgbClr val="555555"/>
                </a:solidFill>
                <a:effectLst/>
                <a:latin typeface="Helvetica Neue"/>
              </a:rPr>
              <a:t>Test</a:t>
            </a:r>
            <a:r>
              <a:rPr lang="he-IL" sz="2400" b="0">
                <a:solidFill>
                  <a:srgbClr val="555555"/>
                </a:solidFill>
                <a:effectLst/>
                <a:latin typeface="Helvetica Neue"/>
              </a:rPr>
              <a:t> ולא </a:t>
            </a:r>
            <a:r>
              <a:rPr lang="en-US" sz="2400" b="0">
                <a:solidFill>
                  <a:srgbClr val="555555"/>
                </a:solidFill>
                <a:effectLst/>
                <a:latin typeface="Helvetica Neue"/>
              </a:rPr>
              <a:t>Train</a:t>
            </a:r>
            <a:r>
              <a:rPr lang="he-IL" sz="2400" b="0">
                <a:solidFill>
                  <a:srgbClr val="555555"/>
                </a:solidFill>
                <a:effectLst/>
                <a:latin typeface="Helvetica Neue"/>
              </a:rPr>
              <a:t>.</a:t>
            </a:r>
          </a:p>
        </p:txBody>
      </p:sp>
    </p:spTree>
    <p:extLst>
      <p:ext uri="{BB962C8B-B14F-4D97-AF65-F5344CB8AC3E}">
        <p14:creationId xmlns:p14="http://schemas.microsoft.com/office/powerpoint/2010/main" val="2916599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c 1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מלבן 3">
            <a:extLst>
              <a:ext uri="{FF2B5EF4-FFF2-40B4-BE49-F238E27FC236}">
                <a16:creationId xmlns:a16="http://schemas.microsoft.com/office/drawing/2014/main" id="{FAD14F9E-CFE4-40C5-BE63-03E29D0EE174}"/>
              </a:ext>
            </a:extLst>
          </p:cNvPr>
          <p:cNvSpPr/>
          <p:nvPr/>
        </p:nvSpPr>
        <p:spPr>
          <a:xfrm>
            <a:off x="5370749" y="1039989"/>
            <a:ext cx="5516422" cy="924674"/>
          </a:xfrm>
          <a:prstGeom prst="rect">
            <a:avLst/>
          </a:prstGeom>
        </p:spPr>
        <p:txBody>
          <a:bodyPr vert="horz" lIns="91440" tIns="45720" rIns="91440" bIns="45720" rtlCol="0" anchor="b">
            <a:normAutofit/>
          </a:bodyPr>
          <a:lstStyle/>
          <a:p>
            <a:pPr rtl="0">
              <a:lnSpc>
                <a:spcPct val="90000"/>
              </a:lnSpc>
              <a:spcBef>
                <a:spcPct val="0"/>
              </a:spcBef>
              <a:spcAft>
                <a:spcPts val="600"/>
              </a:spcAft>
            </a:pPr>
            <a:r>
              <a:rPr lang="he-IL" sz="4000" kern="1200">
                <a:ln w="0"/>
                <a:solidFill>
                  <a:srgbClr val="FFFFFF"/>
                </a:solidFill>
                <a:effectLst>
                  <a:outerShdw blurRad="38100" dist="25400" dir="5400000" algn="ctr" rotWithShape="0">
                    <a:srgbClr val="6E747A">
                      <a:alpha val="43000"/>
                    </a:srgbClr>
                  </a:outerShdw>
                </a:effectLst>
                <a:latin typeface="+mj-lt"/>
                <a:ea typeface="+mj-ea"/>
                <a:cs typeface="+mj-cs"/>
              </a:rPr>
              <a:t>אז איזה מודל נבחר?</a:t>
            </a:r>
            <a:endParaRPr lang="en-US" sz="4000" b="0" kern="1200" cap="none" spc="0">
              <a:ln w="0"/>
              <a:solidFill>
                <a:srgbClr val="FFFFFF"/>
              </a:solidFill>
              <a:effectLst>
                <a:outerShdw blurRad="38100" dist="25400" dir="5400000" algn="ctr" rotWithShape="0">
                  <a:srgbClr val="6E747A">
                    <a:alpha val="43000"/>
                  </a:srgbClr>
                </a:outerShdw>
              </a:effectLst>
              <a:latin typeface="+mj-lt"/>
              <a:ea typeface="+mj-ea"/>
              <a:cs typeface="+mj-cs"/>
            </a:endParaRPr>
          </a:p>
        </p:txBody>
      </p:sp>
      <p:sp>
        <p:nvSpPr>
          <p:cNvPr id="13" name="Oval 1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גרפיקה 2" descr="מחשבה עם מילוי מלא">
            <a:extLst>
              <a:ext uri="{FF2B5EF4-FFF2-40B4-BE49-F238E27FC236}">
                <a16:creationId xmlns:a16="http://schemas.microsoft.com/office/drawing/2014/main" id="{68291A30-062A-4EA0-8631-88C37572FF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6173" y="1964663"/>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
        <p:nvSpPr>
          <p:cNvPr id="2" name="אליפסה 1">
            <a:extLst>
              <a:ext uri="{FF2B5EF4-FFF2-40B4-BE49-F238E27FC236}">
                <a16:creationId xmlns:a16="http://schemas.microsoft.com/office/drawing/2014/main" id="{F7EC875A-DBC7-44B8-BF02-A39CC08ADCAB}"/>
              </a:ext>
            </a:extLst>
          </p:cNvPr>
          <p:cNvSpPr/>
          <p:nvPr/>
        </p:nvSpPr>
        <p:spPr>
          <a:xfrm>
            <a:off x="1009651" y="1390650"/>
            <a:ext cx="2152554" cy="1045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Malware</a:t>
            </a:r>
          </a:p>
          <a:p>
            <a:pPr algn="ctr"/>
            <a:r>
              <a:rPr lang="en-US"/>
              <a:t>Vs</a:t>
            </a:r>
          </a:p>
          <a:p>
            <a:pPr algn="ctr"/>
            <a:r>
              <a:rPr lang="en-US"/>
              <a:t>Benign</a:t>
            </a:r>
          </a:p>
        </p:txBody>
      </p:sp>
      <p:sp>
        <p:nvSpPr>
          <p:cNvPr id="8" name="אליפסה 7">
            <a:extLst>
              <a:ext uri="{FF2B5EF4-FFF2-40B4-BE49-F238E27FC236}">
                <a16:creationId xmlns:a16="http://schemas.microsoft.com/office/drawing/2014/main" id="{1F43C102-8984-49F6-B58A-163930E296AB}"/>
              </a:ext>
            </a:extLst>
          </p:cNvPr>
          <p:cNvSpPr/>
          <p:nvPr/>
        </p:nvSpPr>
        <p:spPr>
          <a:xfrm>
            <a:off x="3741262" y="1406799"/>
            <a:ext cx="2079021" cy="1028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Family</a:t>
            </a:r>
          </a:p>
          <a:p>
            <a:pPr algn="ctr"/>
            <a:r>
              <a:rPr lang="en-US"/>
              <a:t>Classification</a:t>
            </a:r>
          </a:p>
        </p:txBody>
      </p:sp>
      <p:sp>
        <p:nvSpPr>
          <p:cNvPr id="5" name="חץ: שמאלה 4">
            <a:extLst>
              <a:ext uri="{FF2B5EF4-FFF2-40B4-BE49-F238E27FC236}">
                <a16:creationId xmlns:a16="http://schemas.microsoft.com/office/drawing/2014/main" id="{6F512EA5-B641-4952-B58E-8B67206FC239}"/>
              </a:ext>
            </a:extLst>
          </p:cNvPr>
          <p:cNvSpPr/>
          <p:nvPr/>
        </p:nvSpPr>
        <p:spPr>
          <a:xfrm rot="16200000">
            <a:off x="1252068" y="3016268"/>
            <a:ext cx="154937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חץ: שמאלה 9">
            <a:extLst>
              <a:ext uri="{FF2B5EF4-FFF2-40B4-BE49-F238E27FC236}">
                <a16:creationId xmlns:a16="http://schemas.microsoft.com/office/drawing/2014/main" id="{A1EA5361-6712-4E83-8969-495EBCCD4FAD}"/>
              </a:ext>
            </a:extLst>
          </p:cNvPr>
          <p:cNvSpPr/>
          <p:nvPr/>
        </p:nvSpPr>
        <p:spPr>
          <a:xfrm rot="16200000">
            <a:off x="3954957" y="3016269"/>
            <a:ext cx="154937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אליפסה 11">
            <a:extLst>
              <a:ext uri="{FF2B5EF4-FFF2-40B4-BE49-F238E27FC236}">
                <a16:creationId xmlns:a16="http://schemas.microsoft.com/office/drawing/2014/main" id="{BD5F660E-07B1-462C-B193-CDE515D203A8}"/>
              </a:ext>
            </a:extLst>
          </p:cNvPr>
          <p:cNvSpPr/>
          <p:nvPr/>
        </p:nvSpPr>
        <p:spPr>
          <a:xfrm>
            <a:off x="961930" y="4282672"/>
            <a:ext cx="1988602" cy="11846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Random</a:t>
            </a:r>
          </a:p>
          <a:p>
            <a:pPr algn="ctr"/>
            <a:r>
              <a:rPr lang="en-US"/>
              <a:t>Forest</a:t>
            </a:r>
          </a:p>
        </p:txBody>
      </p:sp>
      <p:sp>
        <p:nvSpPr>
          <p:cNvPr id="14" name="אליפסה 13">
            <a:extLst>
              <a:ext uri="{FF2B5EF4-FFF2-40B4-BE49-F238E27FC236}">
                <a16:creationId xmlns:a16="http://schemas.microsoft.com/office/drawing/2014/main" id="{F1080184-1DDE-4C5C-9539-3927A59087BD}"/>
              </a:ext>
            </a:extLst>
          </p:cNvPr>
          <p:cNvSpPr/>
          <p:nvPr/>
        </p:nvSpPr>
        <p:spPr>
          <a:xfrm>
            <a:off x="3737956" y="4282671"/>
            <a:ext cx="1896686" cy="1184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Random</a:t>
            </a:r>
          </a:p>
          <a:p>
            <a:pPr algn="ctr"/>
            <a:r>
              <a:rPr lang="en-US"/>
              <a:t>Forest</a:t>
            </a:r>
          </a:p>
        </p:txBody>
      </p:sp>
    </p:spTree>
    <p:extLst>
      <p:ext uri="{BB962C8B-B14F-4D97-AF65-F5344CB8AC3E}">
        <p14:creationId xmlns:p14="http://schemas.microsoft.com/office/powerpoint/2010/main" val="143978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chemeClr val="bg1"/>
            </a:gs>
            <a:gs pos="31000">
              <a:schemeClr val="accent2">
                <a:lumMod val="40000"/>
                <a:lumOff val="60000"/>
              </a:schemeClr>
            </a:gs>
            <a:gs pos="100000">
              <a:schemeClr val="accent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66C9114-49B9-4C40-BFE9-291E1D9DE14C}"/>
              </a:ext>
            </a:extLst>
          </p:cNvPr>
          <p:cNvSpPr>
            <a:spLocks noGrp="1"/>
          </p:cNvSpPr>
          <p:nvPr>
            <p:ph type="title"/>
          </p:nvPr>
        </p:nvSpPr>
        <p:spPr>
          <a:xfrm>
            <a:off x="919681" y="2592277"/>
            <a:ext cx="10515600" cy="1325563"/>
          </a:xfrm>
        </p:spPr>
        <p:txBody>
          <a:bodyPr>
            <a:normAutofit/>
          </a:bodyPr>
          <a:lstStyle/>
          <a:p>
            <a:pPr algn="ctr"/>
            <a:r>
              <a:rPr lang="en-US" sz="6000" b="1">
                <a:effectLst>
                  <a:outerShdw blurRad="38100" dist="38100" dir="2700000" algn="tl">
                    <a:srgbClr val="000000">
                      <a:alpha val="43137"/>
                    </a:srgbClr>
                  </a:outerShdw>
                </a:effectLst>
              </a:rPr>
              <a:t>Initial Attempts</a:t>
            </a:r>
          </a:p>
        </p:txBody>
      </p:sp>
    </p:spTree>
    <p:extLst>
      <p:ext uri="{BB962C8B-B14F-4D97-AF65-F5344CB8AC3E}">
        <p14:creationId xmlns:p14="http://schemas.microsoft.com/office/powerpoint/2010/main" val="225445990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3177</TotalTime>
  <Words>567</Words>
  <Application>Microsoft Office PowerPoint</Application>
  <PresentationFormat>מסך רחב</PresentationFormat>
  <Paragraphs>65</Paragraphs>
  <Slides>10</Slides>
  <Notes>3</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10</vt:i4>
      </vt:variant>
    </vt:vector>
  </HeadingPairs>
  <TitlesOfParts>
    <vt:vector size="19" baseType="lpstr">
      <vt:lpstr>Arial</vt:lpstr>
      <vt:lpstr>Arial Rounded MT Bold</vt:lpstr>
      <vt:lpstr>Calibri</vt:lpstr>
      <vt:lpstr>Calibri Light</vt:lpstr>
      <vt:lpstr>Calibri-Light</vt:lpstr>
      <vt:lpstr>David</vt:lpstr>
      <vt:lpstr>Helvetica Neue</vt:lpstr>
      <vt:lpstr>inherit</vt:lpstr>
      <vt:lpstr>ערכת נושא Office</vt:lpstr>
      <vt:lpstr>מצגת של PowerPoint‏</vt:lpstr>
      <vt:lpstr>מצגת של PowerPoint‏</vt:lpstr>
      <vt:lpstr>Data Cleaning</vt:lpstr>
      <vt:lpstr>מצגת של PowerPoint‏</vt:lpstr>
      <vt:lpstr>מצגת של PowerPoint‏</vt:lpstr>
      <vt:lpstr>מצגת של PowerPoint‏</vt:lpstr>
      <vt:lpstr>מצגת של PowerPoint‏</vt:lpstr>
      <vt:lpstr>מצגת של PowerPoint‏</vt:lpstr>
      <vt:lpstr>Initial Attempts</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מתן בן נגר</dc:creator>
  <cp:lastModifiedBy>מתן בן נגר</cp:lastModifiedBy>
  <cp:revision>28</cp:revision>
  <dcterms:created xsi:type="dcterms:W3CDTF">2021-12-02T19:30:52Z</dcterms:created>
  <dcterms:modified xsi:type="dcterms:W3CDTF">2021-12-09T18:20:21Z</dcterms:modified>
</cp:coreProperties>
</file>