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17"/>
  </p:notesMasterIdLst>
  <p:sldIdLst>
    <p:sldId id="256" r:id="rId2"/>
    <p:sldId id="257" r:id="rId3"/>
    <p:sldId id="258" r:id="rId4"/>
    <p:sldId id="268" r:id="rId5"/>
    <p:sldId id="259" r:id="rId6"/>
    <p:sldId id="262" r:id="rId7"/>
    <p:sldId id="260" r:id="rId8"/>
    <p:sldId id="270" r:id="rId9"/>
    <p:sldId id="261" r:id="rId10"/>
    <p:sldId id="263" r:id="rId11"/>
    <p:sldId id="269" r:id="rId12"/>
    <p:sldId id="264" r:id="rId13"/>
    <p:sldId id="265" r:id="rId14"/>
    <p:sldId id="267" r:id="rId15"/>
    <p:sldId id="266" r:id="rId16"/>
  </p:sldIdLst>
  <p:sldSz cx="12192000" cy="6858000"/>
  <p:notesSz cx="6858000" cy="9144000"/>
  <p:defaultTextStyle>
    <a:defPPr>
      <a:defRPr lang="en-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5" autoAdjust="0"/>
    <p:restoredTop sz="95172" autoAdjust="0"/>
  </p:normalViewPr>
  <p:slideViewPr>
    <p:cSldViewPr snapToGrid="0">
      <p:cViewPr varScale="1">
        <p:scale>
          <a:sx n="67" d="100"/>
          <a:sy n="67" d="100"/>
        </p:scale>
        <p:origin x="64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l">
              <a:defRPr sz="1200"/>
            </a:lvl1pPr>
          </a:lstStyle>
          <a:p>
            <a:endParaRPr lang="en-US"/>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r">
              <a:defRPr sz="1200"/>
            </a:lvl1pPr>
          </a:lstStyle>
          <a:p>
            <a:fld id="{201BCE4A-1006-40DC-8494-796B5A36C8A2}" type="datetimeFigureOut">
              <a:rPr lang="en-US" smtClean="0"/>
              <a:t>2/18/2022</a:t>
            </a:fld>
            <a:endParaRPr lang="en-US"/>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en-US"/>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l">
              <a:defRPr sz="1200"/>
            </a:lvl1pPr>
          </a:lstStyle>
          <a:p>
            <a:endParaRPr lang="en-US"/>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r">
              <a:defRPr sz="1200"/>
            </a:lvl1pPr>
          </a:lstStyle>
          <a:p>
            <a:fld id="{A828C246-F424-41D4-9C0C-B913CBCC44D2}" type="slidenum">
              <a:rPr lang="en-US" smtClean="0"/>
              <a:t>‹#›</a:t>
            </a:fld>
            <a:endParaRPr lang="en-US"/>
          </a:p>
        </p:txBody>
      </p:sp>
    </p:spTree>
    <p:extLst>
      <p:ext uri="{BB962C8B-B14F-4D97-AF65-F5344CB8AC3E}">
        <p14:creationId xmlns:p14="http://schemas.microsoft.com/office/powerpoint/2010/main" val="634434812"/>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algn="r" rtl="1">
              <a:spcBef>
                <a:spcPts val="0"/>
              </a:spcBef>
              <a:spcAft>
                <a:spcPts val="1200"/>
              </a:spcAft>
            </a:pPr>
            <a:r>
              <a:rPr lang="he-IL" sz="1200" i="0" u="none" strike="noStrike">
                <a:solidFill>
                  <a:srgbClr val="1A202C"/>
                </a:solidFill>
                <a:effectLst/>
                <a:latin typeface="Georgia" panose="02040502050405020303" pitchFamily="18" charset="0"/>
              </a:rPr>
              <a:t>"</a:t>
            </a:r>
            <a:r>
              <a:rPr lang="en-US" sz="1200" i="0" u="none" strike="noStrike">
                <a:solidFill>
                  <a:srgbClr val="1A202C"/>
                </a:solidFill>
                <a:effectLst/>
                <a:latin typeface="Georgia" panose="02040502050405020303" pitchFamily="18" charset="0"/>
              </a:rPr>
              <a:t>semi-supervised learning</a:t>
            </a:r>
            <a:r>
              <a:rPr lang="he-IL" sz="1200" i="0" u="none" strike="noStrike">
                <a:solidFill>
                  <a:srgbClr val="1A202C"/>
                </a:solidFill>
                <a:effectLst/>
                <a:latin typeface="Georgia" panose="02040502050405020303" pitchFamily="18" charset="0"/>
              </a:rPr>
              <a:t>" מידע שאינו מתויג משומש ביחד עם כמות מידע קטנה של דוגמאות מתויגות כדי להשיג שיפור ב</a:t>
            </a:r>
            <a:r>
              <a:rPr lang="en-US" sz="1200" i="0" u="none" strike="noStrike">
                <a:solidFill>
                  <a:srgbClr val="1A202C"/>
                </a:solidFill>
                <a:effectLst/>
                <a:latin typeface="Georgia" panose="02040502050405020303" pitchFamily="18" charset="0"/>
              </a:rPr>
              <a:t>accuracy </a:t>
            </a:r>
            <a:r>
              <a:rPr lang="he-IL" sz="1200" i="0" u="none" strike="noStrike">
                <a:solidFill>
                  <a:srgbClr val="1A202C"/>
                </a:solidFill>
                <a:effectLst/>
                <a:latin typeface="Georgia" panose="02040502050405020303" pitchFamily="18" charset="0"/>
              </a:rPr>
              <a:t> של המודל שלנו.</a:t>
            </a:r>
          </a:p>
          <a:p>
            <a:pPr algn="r" rtl="1">
              <a:spcBef>
                <a:spcPts val="0"/>
              </a:spcBef>
              <a:spcAft>
                <a:spcPts val="1200"/>
              </a:spcAft>
            </a:pPr>
            <a:endParaRPr lang="en-US" sz="1200">
              <a:effectLst/>
            </a:endParaRPr>
          </a:p>
          <a:p>
            <a:pPr marL="0" marR="0" lvl="0" indent="0" algn="r" defTabSz="914400" rtl="1" eaLnBrk="1" fontAlgn="auto" latinLnBrk="0" hangingPunct="1">
              <a:lnSpc>
                <a:spcPct val="100000"/>
              </a:lnSpc>
              <a:spcBef>
                <a:spcPts val="0"/>
              </a:spcBef>
              <a:spcAft>
                <a:spcPts val="1200"/>
              </a:spcAft>
              <a:buClrTx/>
              <a:buSzTx/>
              <a:buFontTx/>
              <a:buNone/>
              <a:tabLst/>
              <a:defRPr/>
            </a:pPr>
            <a:r>
              <a:rPr lang="he-IL" sz="1200" i="0" u="none" strike="noStrike">
                <a:solidFill>
                  <a:srgbClr val="1A202C"/>
                </a:solidFill>
                <a:effectLst/>
                <a:latin typeface="David" panose="020E0502060401010101" pitchFamily="34" charset="-79"/>
                <a:cs typeface="David" panose="020E0502060401010101" pitchFamily="34" charset="-79"/>
              </a:rPr>
              <a:t>הביצועים של הגנרטור נרשמים בתור משוב כדי לשפר את הגנרטור, עם דיוק סיווג טוב יותר שמביא לתוצאות טובות יותר.</a:t>
            </a:r>
            <a:endParaRPr lang="he-IL" sz="1200">
              <a:effectLst/>
              <a:latin typeface="David" panose="020E0502060401010101" pitchFamily="34" charset="-79"/>
              <a:cs typeface="David" panose="020E0502060401010101" pitchFamily="34" charset="-79"/>
            </a:endParaRPr>
          </a:p>
          <a:p>
            <a:pPr algn="r" rtl="1">
              <a:spcBef>
                <a:spcPts val="0"/>
              </a:spcBef>
              <a:spcAft>
                <a:spcPts val="1200"/>
              </a:spcAft>
            </a:pPr>
            <a:endParaRPr lang="en-US" sz="1200">
              <a:effectLst/>
            </a:endParaRPr>
          </a:p>
          <a:p>
            <a:pPr algn="r" rtl="1">
              <a:spcBef>
                <a:spcPts val="0"/>
              </a:spcBef>
              <a:spcAft>
                <a:spcPts val="1200"/>
              </a:spcAft>
            </a:pPr>
            <a:endParaRPr lang="he-IL" sz="1200">
              <a:effectLst/>
            </a:endParaRPr>
          </a:p>
          <a:p>
            <a:pPr algn="r" rtl="1">
              <a:spcBef>
                <a:spcPts val="0"/>
              </a:spcBef>
              <a:spcAft>
                <a:spcPts val="1200"/>
              </a:spcAft>
            </a:pPr>
            <a:r>
              <a:rPr lang="he-IL" sz="1200" i="0" u="none" strike="noStrike">
                <a:solidFill>
                  <a:srgbClr val="1A202C"/>
                </a:solidFill>
                <a:effectLst/>
                <a:latin typeface="Georgia" panose="02040502050405020303" pitchFamily="18" charset="0"/>
              </a:rPr>
              <a:t>רכיב הגנרטור של </a:t>
            </a:r>
            <a:r>
              <a:rPr lang="en-US" sz="1200" i="0" u="none" strike="noStrike">
                <a:solidFill>
                  <a:srgbClr val="1A202C"/>
                </a:solidFill>
                <a:effectLst/>
                <a:latin typeface="Georgia" panose="02040502050405020303" pitchFamily="18" charset="0"/>
              </a:rPr>
              <a:t>spamGAN </a:t>
            </a:r>
            <a:r>
              <a:rPr lang="he-IL" sz="1200" i="0" u="none" strike="noStrike">
                <a:solidFill>
                  <a:srgbClr val="1A202C"/>
                </a:solidFill>
                <a:effectLst/>
                <a:latin typeface="Georgia" panose="02040502050405020303" pitchFamily="18" charset="0"/>
              </a:rPr>
              <a:t> מייצא משפטים חדשים, בהינתן קלט של סוג המחלקה ולאחר מכן הדיסקרימינטור מנסה לסווג את המשפטים החדשים בתור אמיתי או מזויף (בהסתמך על המידע שעליו אימנו אותו קודם לכן). הביצועים שלו נרשמים בתור משוב כדי לשפר את הגנרטור, עם דיוק סיווג טוב יותר שמביא לתוצאות טובות יותר</a:t>
            </a:r>
          </a:p>
        </p:txBody>
      </p:sp>
      <p:sp>
        <p:nvSpPr>
          <p:cNvPr id="4" name="מציין מיקום של מספר שקופית 3"/>
          <p:cNvSpPr>
            <a:spLocks noGrp="1"/>
          </p:cNvSpPr>
          <p:nvPr>
            <p:ph type="sldNum" sz="quarter" idx="5"/>
          </p:nvPr>
        </p:nvSpPr>
        <p:spPr/>
        <p:txBody>
          <a:bodyPr/>
          <a:lstStyle/>
          <a:p>
            <a:fld id="{A828C246-F424-41D4-9C0C-B913CBCC44D2}" type="slidenum">
              <a:rPr lang="en-US" smtClean="0"/>
              <a:t>7</a:t>
            </a:fld>
            <a:endParaRPr lang="en-US"/>
          </a:p>
        </p:txBody>
      </p:sp>
    </p:spTree>
    <p:extLst>
      <p:ext uri="{BB962C8B-B14F-4D97-AF65-F5344CB8AC3E}">
        <p14:creationId xmlns:p14="http://schemas.microsoft.com/office/powerpoint/2010/main" val="22361014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42FC881-54DF-4353-B912-CE6B07C8FE4A}"/>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endParaRPr lang="en-IL"/>
          </a:p>
        </p:txBody>
      </p:sp>
      <p:sp>
        <p:nvSpPr>
          <p:cNvPr id="3" name="כותרת משנה 2">
            <a:extLst>
              <a:ext uri="{FF2B5EF4-FFF2-40B4-BE49-F238E27FC236}">
                <a16:creationId xmlns:a16="http://schemas.microsoft.com/office/drawing/2014/main" id="{7BE99B7C-A730-4FA7-A88D-1D2A1C3D2E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IL"/>
          </a:p>
        </p:txBody>
      </p:sp>
      <p:sp>
        <p:nvSpPr>
          <p:cNvPr id="4" name="מציין מיקום של תאריך 3">
            <a:extLst>
              <a:ext uri="{FF2B5EF4-FFF2-40B4-BE49-F238E27FC236}">
                <a16:creationId xmlns:a16="http://schemas.microsoft.com/office/drawing/2014/main" id="{3FCED928-8341-4341-8E50-23EFA22009B0}"/>
              </a:ext>
            </a:extLst>
          </p:cNvPr>
          <p:cNvSpPr>
            <a:spLocks noGrp="1"/>
          </p:cNvSpPr>
          <p:nvPr>
            <p:ph type="dt" sz="half" idx="10"/>
          </p:nvPr>
        </p:nvSpPr>
        <p:spPr/>
        <p:txBody>
          <a:bodyPr/>
          <a:lstStyle/>
          <a:p>
            <a:fld id="{8FF718C6-065D-4082-B460-45AC6F0B82E0}" type="datetimeFigureOut">
              <a:rPr lang="en-IL" smtClean="0"/>
              <a:t>18/02/2022</a:t>
            </a:fld>
            <a:endParaRPr lang="en-IL"/>
          </a:p>
        </p:txBody>
      </p:sp>
      <p:sp>
        <p:nvSpPr>
          <p:cNvPr id="5" name="מציין מיקום של כותרת תחתונה 4">
            <a:extLst>
              <a:ext uri="{FF2B5EF4-FFF2-40B4-BE49-F238E27FC236}">
                <a16:creationId xmlns:a16="http://schemas.microsoft.com/office/drawing/2014/main" id="{66030C93-A91B-4DA8-A67B-2001B3EFE1E5}"/>
              </a:ext>
            </a:extLst>
          </p:cNvPr>
          <p:cNvSpPr>
            <a:spLocks noGrp="1"/>
          </p:cNvSpPr>
          <p:nvPr>
            <p:ph type="ftr" sz="quarter" idx="11"/>
          </p:nvPr>
        </p:nvSpPr>
        <p:spPr/>
        <p:txBody>
          <a:bodyPr/>
          <a:lstStyle/>
          <a:p>
            <a:endParaRPr lang="en-IL"/>
          </a:p>
        </p:txBody>
      </p:sp>
      <p:sp>
        <p:nvSpPr>
          <p:cNvPr id="6" name="מציין מיקום של מספר שקופית 5">
            <a:extLst>
              <a:ext uri="{FF2B5EF4-FFF2-40B4-BE49-F238E27FC236}">
                <a16:creationId xmlns:a16="http://schemas.microsoft.com/office/drawing/2014/main" id="{01F0F591-9741-480C-BB4B-364D026C3CE1}"/>
              </a:ext>
            </a:extLst>
          </p:cNvPr>
          <p:cNvSpPr>
            <a:spLocks noGrp="1"/>
          </p:cNvSpPr>
          <p:nvPr>
            <p:ph type="sldNum" sz="quarter" idx="12"/>
          </p:nvPr>
        </p:nvSpPr>
        <p:spPr/>
        <p:txBody>
          <a:bodyPr/>
          <a:lstStyle/>
          <a:p>
            <a:fld id="{E39B5435-0BDF-4116-9F4F-3D0168A3959C}" type="slidenum">
              <a:rPr lang="en-IL" smtClean="0"/>
              <a:t>‹#›</a:t>
            </a:fld>
            <a:endParaRPr lang="en-IL"/>
          </a:p>
        </p:txBody>
      </p:sp>
    </p:spTree>
    <p:extLst>
      <p:ext uri="{BB962C8B-B14F-4D97-AF65-F5344CB8AC3E}">
        <p14:creationId xmlns:p14="http://schemas.microsoft.com/office/powerpoint/2010/main" val="454466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53432D4-DE6E-4750-9D06-E9D9E01BC6A0}"/>
              </a:ext>
            </a:extLst>
          </p:cNvPr>
          <p:cNvSpPr>
            <a:spLocks noGrp="1"/>
          </p:cNvSpPr>
          <p:nvPr>
            <p:ph type="title"/>
          </p:nvPr>
        </p:nvSpPr>
        <p:spPr/>
        <p:txBody>
          <a:bodyPr/>
          <a:lstStyle/>
          <a:p>
            <a:r>
              <a:rPr lang="he-IL"/>
              <a:t>לחץ כדי לערוך סגנון כותרת של תבנית בסיס</a:t>
            </a:r>
            <a:endParaRPr lang="en-IL"/>
          </a:p>
        </p:txBody>
      </p:sp>
      <p:sp>
        <p:nvSpPr>
          <p:cNvPr id="3" name="מציין מיקום של טקסט אנכי 2">
            <a:extLst>
              <a:ext uri="{FF2B5EF4-FFF2-40B4-BE49-F238E27FC236}">
                <a16:creationId xmlns:a16="http://schemas.microsoft.com/office/drawing/2014/main" id="{D1F0482E-AC7E-46A9-BBDE-DC100A082905}"/>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4" name="מציין מיקום של תאריך 3">
            <a:extLst>
              <a:ext uri="{FF2B5EF4-FFF2-40B4-BE49-F238E27FC236}">
                <a16:creationId xmlns:a16="http://schemas.microsoft.com/office/drawing/2014/main" id="{1BA81BFC-138C-4496-8DDC-DCB686FFC505}"/>
              </a:ext>
            </a:extLst>
          </p:cNvPr>
          <p:cNvSpPr>
            <a:spLocks noGrp="1"/>
          </p:cNvSpPr>
          <p:nvPr>
            <p:ph type="dt" sz="half" idx="10"/>
          </p:nvPr>
        </p:nvSpPr>
        <p:spPr/>
        <p:txBody>
          <a:bodyPr/>
          <a:lstStyle/>
          <a:p>
            <a:fld id="{8FF718C6-065D-4082-B460-45AC6F0B82E0}" type="datetimeFigureOut">
              <a:rPr lang="en-IL" smtClean="0"/>
              <a:t>18/02/2022</a:t>
            </a:fld>
            <a:endParaRPr lang="en-IL"/>
          </a:p>
        </p:txBody>
      </p:sp>
      <p:sp>
        <p:nvSpPr>
          <p:cNvPr id="5" name="מציין מיקום של כותרת תחתונה 4">
            <a:extLst>
              <a:ext uri="{FF2B5EF4-FFF2-40B4-BE49-F238E27FC236}">
                <a16:creationId xmlns:a16="http://schemas.microsoft.com/office/drawing/2014/main" id="{4D62C16A-731B-4670-8708-DE3CA3F53FFF}"/>
              </a:ext>
            </a:extLst>
          </p:cNvPr>
          <p:cNvSpPr>
            <a:spLocks noGrp="1"/>
          </p:cNvSpPr>
          <p:nvPr>
            <p:ph type="ftr" sz="quarter" idx="11"/>
          </p:nvPr>
        </p:nvSpPr>
        <p:spPr/>
        <p:txBody>
          <a:bodyPr/>
          <a:lstStyle/>
          <a:p>
            <a:endParaRPr lang="en-IL"/>
          </a:p>
        </p:txBody>
      </p:sp>
      <p:sp>
        <p:nvSpPr>
          <p:cNvPr id="6" name="מציין מיקום של מספר שקופית 5">
            <a:extLst>
              <a:ext uri="{FF2B5EF4-FFF2-40B4-BE49-F238E27FC236}">
                <a16:creationId xmlns:a16="http://schemas.microsoft.com/office/drawing/2014/main" id="{9AB93F58-C0D7-46F1-B3EA-C955AB6EBF1C}"/>
              </a:ext>
            </a:extLst>
          </p:cNvPr>
          <p:cNvSpPr>
            <a:spLocks noGrp="1"/>
          </p:cNvSpPr>
          <p:nvPr>
            <p:ph type="sldNum" sz="quarter" idx="12"/>
          </p:nvPr>
        </p:nvSpPr>
        <p:spPr/>
        <p:txBody>
          <a:bodyPr/>
          <a:lstStyle/>
          <a:p>
            <a:fld id="{E39B5435-0BDF-4116-9F4F-3D0168A3959C}" type="slidenum">
              <a:rPr lang="en-IL" smtClean="0"/>
              <a:t>‹#›</a:t>
            </a:fld>
            <a:endParaRPr lang="en-IL"/>
          </a:p>
        </p:txBody>
      </p:sp>
    </p:spTree>
    <p:extLst>
      <p:ext uri="{BB962C8B-B14F-4D97-AF65-F5344CB8AC3E}">
        <p14:creationId xmlns:p14="http://schemas.microsoft.com/office/powerpoint/2010/main" val="369665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1BB5C72F-109A-4006-8771-489C74D531BB}"/>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endParaRPr lang="en-IL"/>
          </a:p>
        </p:txBody>
      </p:sp>
      <p:sp>
        <p:nvSpPr>
          <p:cNvPr id="3" name="מציין מיקום של טקסט אנכי 2">
            <a:extLst>
              <a:ext uri="{FF2B5EF4-FFF2-40B4-BE49-F238E27FC236}">
                <a16:creationId xmlns:a16="http://schemas.microsoft.com/office/drawing/2014/main" id="{95F74CDB-96DB-4254-8074-3F9910C96E5C}"/>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4" name="מציין מיקום של תאריך 3">
            <a:extLst>
              <a:ext uri="{FF2B5EF4-FFF2-40B4-BE49-F238E27FC236}">
                <a16:creationId xmlns:a16="http://schemas.microsoft.com/office/drawing/2014/main" id="{A5C93EFD-B8F4-40F4-9E56-B53F4D814DAB}"/>
              </a:ext>
            </a:extLst>
          </p:cNvPr>
          <p:cNvSpPr>
            <a:spLocks noGrp="1"/>
          </p:cNvSpPr>
          <p:nvPr>
            <p:ph type="dt" sz="half" idx="10"/>
          </p:nvPr>
        </p:nvSpPr>
        <p:spPr/>
        <p:txBody>
          <a:bodyPr/>
          <a:lstStyle/>
          <a:p>
            <a:fld id="{8FF718C6-065D-4082-B460-45AC6F0B82E0}" type="datetimeFigureOut">
              <a:rPr lang="en-IL" smtClean="0"/>
              <a:t>18/02/2022</a:t>
            </a:fld>
            <a:endParaRPr lang="en-IL"/>
          </a:p>
        </p:txBody>
      </p:sp>
      <p:sp>
        <p:nvSpPr>
          <p:cNvPr id="5" name="מציין מיקום של כותרת תחתונה 4">
            <a:extLst>
              <a:ext uri="{FF2B5EF4-FFF2-40B4-BE49-F238E27FC236}">
                <a16:creationId xmlns:a16="http://schemas.microsoft.com/office/drawing/2014/main" id="{8E12F80A-CB60-4CF2-96A1-7DE26E8892EC}"/>
              </a:ext>
            </a:extLst>
          </p:cNvPr>
          <p:cNvSpPr>
            <a:spLocks noGrp="1"/>
          </p:cNvSpPr>
          <p:nvPr>
            <p:ph type="ftr" sz="quarter" idx="11"/>
          </p:nvPr>
        </p:nvSpPr>
        <p:spPr/>
        <p:txBody>
          <a:bodyPr/>
          <a:lstStyle/>
          <a:p>
            <a:endParaRPr lang="en-IL"/>
          </a:p>
        </p:txBody>
      </p:sp>
      <p:sp>
        <p:nvSpPr>
          <p:cNvPr id="6" name="מציין מיקום של מספר שקופית 5">
            <a:extLst>
              <a:ext uri="{FF2B5EF4-FFF2-40B4-BE49-F238E27FC236}">
                <a16:creationId xmlns:a16="http://schemas.microsoft.com/office/drawing/2014/main" id="{1F34ECD6-D5D8-4D6D-87AA-013E78E4282A}"/>
              </a:ext>
            </a:extLst>
          </p:cNvPr>
          <p:cNvSpPr>
            <a:spLocks noGrp="1"/>
          </p:cNvSpPr>
          <p:nvPr>
            <p:ph type="sldNum" sz="quarter" idx="12"/>
          </p:nvPr>
        </p:nvSpPr>
        <p:spPr/>
        <p:txBody>
          <a:bodyPr/>
          <a:lstStyle/>
          <a:p>
            <a:fld id="{E39B5435-0BDF-4116-9F4F-3D0168A3959C}" type="slidenum">
              <a:rPr lang="en-IL" smtClean="0"/>
              <a:t>‹#›</a:t>
            </a:fld>
            <a:endParaRPr lang="en-IL"/>
          </a:p>
        </p:txBody>
      </p:sp>
    </p:spTree>
    <p:extLst>
      <p:ext uri="{BB962C8B-B14F-4D97-AF65-F5344CB8AC3E}">
        <p14:creationId xmlns:p14="http://schemas.microsoft.com/office/powerpoint/2010/main" val="1907610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B2C6824-BB52-4670-A22C-68238862949F}"/>
              </a:ext>
            </a:extLst>
          </p:cNvPr>
          <p:cNvSpPr>
            <a:spLocks noGrp="1"/>
          </p:cNvSpPr>
          <p:nvPr>
            <p:ph type="title"/>
          </p:nvPr>
        </p:nvSpPr>
        <p:spPr/>
        <p:txBody>
          <a:bodyPr/>
          <a:lstStyle/>
          <a:p>
            <a:r>
              <a:rPr lang="he-IL"/>
              <a:t>לחץ כדי לערוך סגנון כותרת של תבנית בסיס</a:t>
            </a:r>
            <a:endParaRPr lang="en-IL"/>
          </a:p>
        </p:txBody>
      </p:sp>
      <p:sp>
        <p:nvSpPr>
          <p:cNvPr id="3" name="מציין מיקום תוכן 2">
            <a:extLst>
              <a:ext uri="{FF2B5EF4-FFF2-40B4-BE49-F238E27FC236}">
                <a16:creationId xmlns:a16="http://schemas.microsoft.com/office/drawing/2014/main" id="{32491D84-BFA4-4DFD-9128-8559BFDABBF2}"/>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4" name="מציין מיקום של תאריך 3">
            <a:extLst>
              <a:ext uri="{FF2B5EF4-FFF2-40B4-BE49-F238E27FC236}">
                <a16:creationId xmlns:a16="http://schemas.microsoft.com/office/drawing/2014/main" id="{AB2A66E2-A4BA-46C5-B273-9433A7469475}"/>
              </a:ext>
            </a:extLst>
          </p:cNvPr>
          <p:cNvSpPr>
            <a:spLocks noGrp="1"/>
          </p:cNvSpPr>
          <p:nvPr>
            <p:ph type="dt" sz="half" idx="10"/>
          </p:nvPr>
        </p:nvSpPr>
        <p:spPr/>
        <p:txBody>
          <a:bodyPr/>
          <a:lstStyle/>
          <a:p>
            <a:fld id="{8FF718C6-065D-4082-B460-45AC6F0B82E0}" type="datetimeFigureOut">
              <a:rPr lang="en-IL" smtClean="0"/>
              <a:t>18/02/2022</a:t>
            </a:fld>
            <a:endParaRPr lang="en-IL"/>
          </a:p>
        </p:txBody>
      </p:sp>
      <p:sp>
        <p:nvSpPr>
          <p:cNvPr id="5" name="מציין מיקום של כותרת תחתונה 4">
            <a:extLst>
              <a:ext uri="{FF2B5EF4-FFF2-40B4-BE49-F238E27FC236}">
                <a16:creationId xmlns:a16="http://schemas.microsoft.com/office/drawing/2014/main" id="{43887696-FBA2-4630-BAC8-02127B524F74}"/>
              </a:ext>
            </a:extLst>
          </p:cNvPr>
          <p:cNvSpPr>
            <a:spLocks noGrp="1"/>
          </p:cNvSpPr>
          <p:nvPr>
            <p:ph type="ftr" sz="quarter" idx="11"/>
          </p:nvPr>
        </p:nvSpPr>
        <p:spPr/>
        <p:txBody>
          <a:bodyPr/>
          <a:lstStyle/>
          <a:p>
            <a:endParaRPr lang="en-IL"/>
          </a:p>
        </p:txBody>
      </p:sp>
      <p:sp>
        <p:nvSpPr>
          <p:cNvPr id="6" name="מציין מיקום של מספר שקופית 5">
            <a:extLst>
              <a:ext uri="{FF2B5EF4-FFF2-40B4-BE49-F238E27FC236}">
                <a16:creationId xmlns:a16="http://schemas.microsoft.com/office/drawing/2014/main" id="{5442B2C6-423B-4499-8EC9-A57F6F693D5F}"/>
              </a:ext>
            </a:extLst>
          </p:cNvPr>
          <p:cNvSpPr>
            <a:spLocks noGrp="1"/>
          </p:cNvSpPr>
          <p:nvPr>
            <p:ph type="sldNum" sz="quarter" idx="12"/>
          </p:nvPr>
        </p:nvSpPr>
        <p:spPr/>
        <p:txBody>
          <a:bodyPr/>
          <a:lstStyle/>
          <a:p>
            <a:fld id="{E39B5435-0BDF-4116-9F4F-3D0168A3959C}" type="slidenum">
              <a:rPr lang="en-IL" smtClean="0"/>
              <a:t>‹#›</a:t>
            </a:fld>
            <a:endParaRPr lang="en-IL"/>
          </a:p>
        </p:txBody>
      </p:sp>
    </p:spTree>
    <p:extLst>
      <p:ext uri="{BB962C8B-B14F-4D97-AF65-F5344CB8AC3E}">
        <p14:creationId xmlns:p14="http://schemas.microsoft.com/office/powerpoint/2010/main" val="2385041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80C42B9-606E-4973-9EC2-FCDA188B06C3}"/>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endParaRPr lang="en-IL"/>
          </a:p>
        </p:txBody>
      </p:sp>
      <p:sp>
        <p:nvSpPr>
          <p:cNvPr id="3" name="מציין מיקום טקסט 2">
            <a:extLst>
              <a:ext uri="{FF2B5EF4-FFF2-40B4-BE49-F238E27FC236}">
                <a16:creationId xmlns:a16="http://schemas.microsoft.com/office/drawing/2014/main" id="{FC8D0937-5B33-4194-B1AF-8892E78900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4A5B7C01-AAD9-4C63-AB69-C0FEF45DDA3C}"/>
              </a:ext>
            </a:extLst>
          </p:cNvPr>
          <p:cNvSpPr>
            <a:spLocks noGrp="1"/>
          </p:cNvSpPr>
          <p:nvPr>
            <p:ph type="dt" sz="half" idx="10"/>
          </p:nvPr>
        </p:nvSpPr>
        <p:spPr/>
        <p:txBody>
          <a:bodyPr/>
          <a:lstStyle/>
          <a:p>
            <a:fld id="{8FF718C6-065D-4082-B460-45AC6F0B82E0}" type="datetimeFigureOut">
              <a:rPr lang="en-IL" smtClean="0"/>
              <a:t>18/02/2022</a:t>
            </a:fld>
            <a:endParaRPr lang="en-IL"/>
          </a:p>
        </p:txBody>
      </p:sp>
      <p:sp>
        <p:nvSpPr>
          <p:cNvPr id="5" name="מציין מיקום של כותרת תחתונה 4">
            <a:extLst>
              <a:ext uri="{FF2B5EF4-FFF2-40B4-BE49-F238E27FC236}">
                <a16:creationId xmlns:a16="http://schemas.microsoft.com/office/drawing/2014/main" id="{F5A97F28-EDA4-4325-A8DA-4004997C1637}"/>
              </a:ext>
            </a:extLst>
          </p:cNvPr>
          <p:cNvSpPr>
            <a:spLocks noGrp="1"/>
          </p:cNvSpPr>
          <p:nvPr>
            <p:ph type="ftr" sz="quarter" idx="11"/>
          </p:nvPr>
        </p:nvSpPr>
        <p:spPr/>
        <p:txBody>
          <a:bodyPr/>
          <a:lstStyle/>
          <a:p>
            <a:endParaRPr lang="en-IL"/>
          </a:p>
        </p:txBody>
      </p:sp>
      <p:sp>
        <p:nvSpPr>
          <p:cNvPr id="6" name="מציין מיקום של מספר שקופית 5">
            <a:extLst>
              <a:ext uri="{FF2B5EF4-FFF2-40B4-BE49-F238E27FC236}">
                <a16:creationId xmlns:a16="http://schemas.microsoft.com/office/drawing/2014/main" id="{9AC070D9-AFF3-4A85-BBD1-7BB24CA7416C}"/>
              </a:ext>
            </a:extLst>
          </p:cNvPr>
          <p:cNvSpPr>
            <a:spLocks noGrp="1"/>
          </p:cNvSpPr>
          <p:nvPr>
            <p:ph type="sldNum" sz="quarter" idx="12"/>
          </p:nvPr>
        </p:nvSpPr>
        <p:spPr/>
        <p:txBody>
          <a:bodyPr/>
          <a:lstStyle/>
          <a:p>
            <a:fld id="{E39B5435-0BDF-4116-9F4F-3D0168A3959C}" type="slidenum">
              <a:rPr lang="en-IL" smtClean="0"/>
              <a:t>‹#›</a:t>
            </a:fld>
            <a:endParaRPr lang="en-IL"/>
          </a:p>
        </p:txBody>
      </p:sp>
    </p:spTree>
    <p:extLst>
      <p:ext uri="{BB962C8B-B14F-4D97-AF65-F5344CB8AC3E}">
        <p14:creationId xmlns:p14="http://schemas.microsoft.com/office/powerpoint/2010/main" val="1788019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8B0ED2A-6B9F-4AA6-B707-A8283D7CF944}"/>
              </a:ext>
            </a:extLst>
          </p:cNvPr>
          <p:cNvSpPr>
            <a:spLocks noGrp="1"/>
          </p:cNvSpPr>
          <p:nvPr>
            <p:ph type="title"/>
          </p:nvPr>
        </p:nvSpPr>
        <p:spPr/>
        <p:txBody>
          <a:bodyPr/>
          <a:lstStyle/>
          <a:p>
            <a:r>
              <a:rPr lang="he-IL"/>
              <a:t>לחץ כדי לערוך סגנון כותרת של תבנית בסיס</a:t>
            </a:r>
            <a:endParaRPr lang="en-IL"/>
          </a:p>
        </p:txBody>
      </p:sp>
      <p:sp>
        <p:nvSpPr>
          <p:cNvPr id="3" name="מציין מיקום תוכן 2">
            <a:extLst>
              <a:ext uri="{FF2B5EF4-FFF2-40B4-BE49-F238E27FC236}">
                <a16:creationId xmlns:a16="http://schemas.microsoft.com/office/drawing/2014/main" id="{E6D7FCDB-9EFE-45FB-BCE5-A21753DD9584}"/>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4" name="מציין מיקום תוכן 3">
            <a:extLst>
              <a:ext uri="{FF2B5EF4-FFF2-40B4-BE49-F238E27FC236}">
                <a16:creationId xmlns:a16="http://schemas.microsoft.com/office/drawing/2014/main" id="{714814D0-626B-434B-A677-40CC26108590}"/>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5" name="מציין מיקום של תאריך 4">
            <a:extLst>
              <a:ext uri="{FF2B5EF4-FFF2-40B4-BE49-F238E27FC236}">
                <a16:creationId xmlns:a16="http://schemas.microsoft.com/office/drawing/2014/main" id="{57A09DAB-54AA-4BF6-B0CC-6E8056BDDF0B}"/>
              </a:ext>
            </a:extLst>
          </p:cNvPr>
          <p:cNvSpPr>
            <a:spLocks noGrp="1"/>
          </p:cNvSpPr>
          <p:nvPr>
            <p:ph type="dt" sz="half" idx="10"/>
          </p:nvPr>
        </p:nvSpPr>
        <p:spPr/>
        <p:txBody>
          <a:bodyPr/>
          <a:lstStyle/>
          <a:p>
            <a:fld id="{8FF718C6-065D-4082-B460-45AC6F0B82E0}" type="datetimeFigureOut">
              <a:rPr lang="en-IL" smtClean="0"/>
              <a:t>18/02/2022</a:t>
            </a:fld>
            <a:endParaRPr lang="en-IL"/>
          </a:p>
        </p:txBody>
      </p:sp>
      <p:sp>
        <p:nvSpPr>
          <p:cNvPr id="6" name="מציין מיקום של כותרת תחתונה 5">
            <a:extLst>
              <a:ext uri="{FF2B5EF4-FFF2-40B4-BE49-F238E27FC236}">
                <a16:creationId xmlns:a16="http://schemas.microsoft.com/office/drawing/2014/main" id="{98E345FD-4422-4B27-8AAA-FA0600928646}"/>
              </a:ext>
            </a:extLst>
          </p:cNvPr>
          <p:cNvSpPr>
            <a:spLocks noGrp="1"/>
          </p:cNvSpPr>
          <p:nvPr>
            <p:ph type="ftr" sz="quarter" idx="11"/>
          </p:nvPr>
        </p:nvSpPr>
        <p:spPr/>
        <p:txBody>
          <a:bodyPr/>
          <a:lstStyle/>
          <a:p>
            <a:endParaRPr lang="en-IL"/>
          </a:p>
        </p:txBody>
      </p:sp>
      <p:sp>
        <p:nvSpPr>
          <p:cNvPr id="7" name="מציין מיקום של מספר שקופית 6">
            <a:extLst>
              <a:ext uri="{FF2B5EF4-FFF2-40B4-BE49-F238E27FC236}">
                <a16:creationId xmlns:a16="http://schemas.microsoft.com/office/drawing/2014/main" id="{FE159BA7-54E4-45CA-90E9-2CFA3D4A6949}"/>
              </a:ext>
            </a:extLst>
          </p:cNvPr>
          <p:cNvSpPr>
            <a:spLocks noGrp="1"/>
          </p:cNvSpPr>
          <p:nvPr>
            <p:ph type="sldNum" sz="quarter" idx="12"/>
          </p:nvPr>
        </p:nvSpPr>
        <p:spPr/>
        <p:txBody>
          <a:bodyPr/>
          <a:lstStyle/>
          <a:p>
            <a:fld id="{E39B5435-0BDF-4116-9F4F-3D0168A3959C}" type="slidenum">
              <a:rPr lang="en-IL" smtClean="0"/>
              <a:t>‹#›</a:t>
            </a:fld>
            <a:endParaRPr lang="en-IL"/>
          </a:p>
        </p:txBody>
      </p:sp>
    </p:spTree>
    <p:extLst>
      <p:ext uri="{BB962C8B-B14F-4D97-AF65-F5344CB8AC3E}">
        <p14:creationId xmlns:p14="http://schemas.microsoft.com/office/powerpoint/2010/main" val="4090258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595259D-FA2D-4FFC-AADD-4A1D090A1399}"/>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endParaRPr lang="en-IL"/>
          </a:p>
        </p:txBody>
      </p:sp>
      <p:sp>
        <p:nvSpPr>
          <p:cNvPr id="3" name="מציין מיקום טקסט 2">
            <a:extLst>
              <a:ext uri="{FF2B5EF4-FFF2-40B4-BE49-F238E27FC236}">
                <a16:creationId xmlns:a16="http://schemas.microsoft.com/office/drawing/2014/main" id="{FDC77288-94D8-4D66-A37C-39EB6FA348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2FAEBDA3-E192-4307-9306-E5553764F643}"/>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5" name="מציין מיקום טקסט 4">
            <a:extLst>
              <a:ext uri="{FF2B5EF4-FFF2-40B4-BE49-F238E27FC236}">
                <a16:creationId xmlns:a16="http://schemas.microsoft.com/office/drawing/2014/main" id="{BB42D5FE-8CD7-4A92-8530-3F4C70B685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2D2A9AEC-3239-4BC0-A01E-CA91CBA4E003}"/>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7" name="מציין מיקום של תאריך 6">
            <a:extLst>
              <a:ext uri="{FF2B5EF4-FFF2-40B4-BE49-F238E27FC236}">
                <a16:creationId xmlns:a16="http://schemas.microsoft.com/office/drawing/2014/main" id="{DDB1E965-3AF6-4B1A-9416-4A8A0CF5B78D}"/>
              </a:ext>
            </a:extLst>
          </p:cNvPr>
          <p:cNvSpPr>
            <a:spLocks noGrp="1"/>
          </p:cNvSpPr>
          <p:nvPr>
            <p:ph type="dt" sz="half" idx="10"/>
          </p:nvPr>
        </p:nvSpPr>
        <p:spPr/>
        <p:txBody>
          <a:bodyPr/>
          <a:lstStyle/>
          <a:p>
            <a:fld id="{8FF718C6-065D-4082-B460-45AC6F0B82E0}" type="datetimeFigureOut">
              <a:rPr lang="en-IL" smtClean="0"/>
              <a:t>18/02/2022</a:t>
            </a:fld>
            <a:endParaRPr lang="en-IL"/>
          </a:p>
        </p:txBody>
      </p:sp>
      <p:sp>
        <p:nvSpPr>
          <p:cNvPr id="8" name="מציין מיקום של כותרת תחתונה 7">
            <a:extLst>
              <a:ext uri="{FF2B5EF4-FFF2-40B4-BE49-F238E27FC236}">
                <a16:creationId xmlns:a16="http://schemas.microsoft.com/office/drawing/2014/main" id="{ADD12547-EF41-48C4-A5DC-7DB14BAD0B00}"/>
              </a:ext>
            </a:extLst>
          </p:cNvPr>
          <p:cNvSpPr>
            <a:spLocks noGrp="1"/>
          </p:cNvSpPr>
          <p:nvPr>
            <p:ph type="ftr" sz="quarter" idx="11"/>
          </p:nvPr>
        </p:nvSpPr>
        <p:spPr/>
        <p:txBody>
          <a:bodyPr/>
          <a:lstStyle/>
          <a:p>
            <a:endParaRPr lang="en-IL"/>
          </a:p>
        </p:txBody>
      </p:sp>
      <p:sp>
        <p:nvSpPr>
          <p:cNvPr id="9" name="מציין מיקום של מספר שקופית 8">
            <a:extLst>
              <a:ext uri="{FF2B5EF4-FFF2-40B4-BE49-F238E27FC236}">
                <a16:creationId xmlns:a16="http://schemas.microsoft.com/office/drawing/2014/main" id="{4D9D3759-C234-466F-BB62-CEBD8E4CB313}"/>
              </a:ext>
            </a:extLst>
          </p:cNvPr>
          <p:cNvSpPr>
            <a:spLocks noGrp="1"/>
          </p:cNvSpPr>
          <p:nvPr>
            <p:ph type="sldNum" sz="quarter" idx="12"/>
          </p:nvPr>
        </p:nvSpPr>
        <p:spPr/>
        <p:txBody>
          <a:bodyPr/>
          <a:lstStyle/>
          <a:p>
            <a:fld id="{E39B5435-0BDF-4116-9F4F-3D0168A3959C}" type="slidenum">
              <a:rPr lang="en-IL" smtClean="0"/>
              <a:t>‹#›</a:t>
            </a:fld>
            <a:endParaRPr lang="en-IL"/>
          </a:p>
        </p:txBody>
      </p:sp>
    </p:spTree>
    <p:extLst>
      <p:ext uri="{BB962C8B-B14F-4D97-AF65-F5344CB8AC3E}">
        <p14:creationId xmlns:p14="http://schemas.microsoft.com/office/powerpoint/2010/main" val="3225556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BF87DCD-1930-4A6B-93AD-94BE1718D599}"/>
              </a:ext>
            </a:extLst>
          </p:cNvPr>
          <p:cNvSpPr>
            <a:spLocks noGrp="1"/>
          </p:cNvSpPr>
          <p:nvPr>
            <p:ph type="title"/>
          </p:nvPr>
        </p:nvSpPr>
        <p:spPr/>
        <p:txBody>
          <a:bodyPr/>
          <a:lstStyle/>
          <a:p>
            <a:r>
              <a:rPr lang="he-IL"/>
              <a:t>לחץ כדי לערוך סגנון כותרת של תבנית בסיס</a:t>
            </a:r>
            <a:endParaRPr lang="en-IL"/>
          </a:p>
        </p:txBody>
      </p:sp>
      <p:sp>
        <p:nvSpPr>
          <p:cNvPr id="3" name="מציין מיקום של תאריך 2">
            <a:extLst>
              <a:ext uri="{FF2B5EF4-FFF2-40B4-BE49-F238E27FC236}">
                <a16:creationId xmlns:a16="http://schemas.microsoft.com/office/drawing/2014/main" id="{5B879534-FE38-4369-A927-1984016AC97A}"/>
              </a:ext>
            </a:extLst>
          </p:cNvPr>
          <p:cNvSpPr>
            <a:spLocks noGrp="1"/>
          </p:cNvSpPr>
          <p:nvPr>
            <p:ph type="dt" sz="half" idx="10"/>
          </p:nvPr>
        </p:nvSpPr>
        <p:spPr/>
        <p:txBody>
          <a:bodyPr/>
          <a:lstStyle/>
          <a:p>
            <a:fld id="{8FF718C6-065D-4082-B460-45AC6F0B82E0}" type="datetimeFigureOut">
              <a:rPr lang="en-IL" smtClean="0"/>
              <a:t>18/02/2022</a:t>
            </a:fld>
            <a:endParaRPr lang="en-IL"/>
          </a:p>
        </p:txBody>
      </p:sp>
      <p:sp>
        <p:nvSpPr>
          <p:cNvPr id="4" name="מציין מיקום של כותרת תחתונה 3">
            <a:extLst>
              <a:ext uri="{FF2B5EF4-FFF2-40B4-BE49-F238E27FC236}">
                <a16:creationId xmlns:a16="http://schemas.microsoft.com/office/drawing/2014/main" id="{EDD861BF-3BBB-4769-AE75-9A74387BC58B}"/>
              </a:ext>
            </a:extLst>
          </p:cNvPr>
          <p:cNvSpPr>
            <a:spLocks noGrp="1"/>
          </p:cNvSpPr>
          <p:nvPr>
            <p:ph type="ftr" sz="quarter" idx="11"/>
          </p:nvPr>
        </p:nvSpPr>
        <p:spPr/>
        <p:txBody>
          <a:bodyPr/>
          <a:lstStyle/>
          <a:p>
            <a:endParaRPr lang="en-IL"/>
          </a:p>
        </p:txBody>
      </p:sp>
      <p:sp>
        <p:nvSpPr>
          <p:cNvPr id="5" name="מציין מיקום של מספר שקופית 4">
            <a:extLst>
              <a:ext uri="{FF2B5EF4-FFF2-40B4-BE49-F238E27FC236}">
                <a16:creationId xmlns:a16="http://schemas.microsoft.com/office/drawing/2014/main" id="{25C954B8-A1CA-41DE-8F17-5BF4009FA501}"/>
              </a:ext>
            </a:extLst>
          </p:cNvPr>
          <p:cNvSpPr>
            <a:spLocks noGrp="1"/>
          </p:cNvSpPr>
          <p:nvPr>
            <p:ph type="sldNum" sz="quarter" idx="12"/>
          </p:nvPr>
        </p:nvSpPr>
        <p:spPr/>
        <p:txBody>
          <a:bodyPr/>
          <a:lstStyle/>
          <a:p>
            <a:fld id="{E39B5435-0BDF-4116-9F4F-3D0168A3959C}" type="slidenum">
              <a:rPr lang="en-IL" smtClean="0"/>
              <a:t>‹#›</a:t>
            </a:fld>
            <a:endParaRPr lang="en-IL"/>
          </a:p>
        </p:txBody>
      </p:sp>
    </p:spTree>
    <p:extLst>
      <p:ext uri="{BB962C8B-B14F-4D97-AF65-F5344CB8AC3E}">
        <p14:creationId xmlns:p14="http://schemas.microsoft.com/office/powerpoint/2010/main" val="3279624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58FEB522-6648-4163-A121-EAD8B2CF479C}"/>
              </a:ext>
            </a:extLst>
          </p:cNvPr>
          <p:cNvSpPr>
            <a:spLocks noGrp="1"/>
          </p:cNvSpPr>
          <p:nvPr>
            <p:ph type="dt" sz="half" idx="10"/>
          </p:nvPr>
        </p:nvSpPr>
        <p:spPr/>
        <p:txBody>
          <a:bodyPr/>
          <a:lstStyle/>
          <a:p>
            <a:fld id="{8FF718C6-065D-4082-B460-45AC6F0B82E0}" type="datetimeFigureOut">
              <a:rPr lang="en-IL" smtClean="0"/>
              <a:t>18/02/2022</a:t>
            </a:fld>
            <a:endParaRPr lang="en-IL"/>
          </a:p>
        </p:txBody>
      </p:sp>
      <p:sp>
        <p:nvSpPr>
          <p:cNvPr id="3" name="מציין מיקום של כותרת תחתונה 2">
            <a:extLst>
              <a:ext uri="{FF2B5EF4-FFF2-40B4-BE49-F238E27FC236}">
                <a16:creationId xmlns:a16="http://schemas.microsoft.com/office/drawing/2014/main" id="{743F6800-AFAD-4A05-99E4-48AFE7B04E89}"/>
              </a:ext>
            </a:extLst>
          </p:cNvPr>
          <p:cNvSpPr>
            <a:spLocks noGrp="1"/>
          </p:cNvSpPr>
          <p:nvPr>
            <p:ph type="ftr" sz="quarter" idx="11"/>
          </p:nvPr>
        </p:nvSpPr>
        <p:spPr/>
        <p:txBody>
          <a:bodyPr/>
          <a:lstStyle/>
          <a:p>
            <a:endParaRPr lang="en-IL"/>
          </a:p>
        </p:txBody>
      </p:sp>
      <p:sp>
        <p:nvSpPr>
          <p:cNvPr id="4" name="מציין מיקום של מספר שקופית 3">
            <a:extLst>
              <a:ext uri="{FF2B5EF4-FFF2-40B4-BE49-F238E27FC236}">
                <a16:creationId xmlns:a16="http://schemas.microsoft.com/office/drawing/2014/main" id="{6BD44366-12CC-47AD-826F-EA813AC85862}"/>
              </a:ext>
            </a:extLst>
          </p:cNvPr>
          <p:cNvSpPr>
            <a:spLocks noGrp="1"/>
          </p:cNvSpPr>
          <p:nvPr>
            <p:ph type="sldNum" sz="quarter" idx="12"/>
          </p:nvPr>
        </p:nvSpPr>
        <p:spPr/>
        <p:txBody>
          <a:bodyPr/>
          <a:lstStyle/>
          <a:p>
            <a:fld id="{E39B5435-0BDF-4116-9F4F-3D0168A3959C}" type="slidenum">
              <a:rPr lang="en-IL" smtClean="0"/>
              <a:t>‹#›</a:t>
            </a:fld>
            <a:endParaRPr lang="en-IL"/>
          </a:p>
        </p:txBody>
      </p:sp>
    </p:spTree>
    <p:extLst>
      <p:ext uri="{BB962C8B-B14F-4D97-AF65-F5344CB8AC3E}">
        <p14:creationId xmlns:p14="http://schemas.microsoft.com/office/powerpoint/2010/main" val="2683362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599406C-25B3-43FA-8150-4895D7657A1A}"/>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IL"/>
          </a:p>
        </p:txBody>
      </p:sp>
      <p:sp>
        <p:nvSpPr>
          <p:cNvPr id="3" name="מציין מיקום תוכן 2">
            <a:extLst>
              <a:ext uri="{FF2B5EF4-FFF2-40B4-BE49-F238E27FC236}">
                <a16:creationId xmlns:a16="http://schemas.microsoft.com/office/drawing/2014/main" id="{A675823B-F9B9-4EE0-AD4B-4AE918BE84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4" name="מציין מיקום טקסט 3">
            <a:extLst>
              <a:ext uri="{FF2B5EF4-FFF2-40B4-BE49-F238E27FC236}">
                <a16:creationId xmlns:a16="http://schemas.microsoft.com/office/drawing/2014/main" id="{D49CDB36-EBBE-4474-A314-3110EC1F00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507A9341-1A3A-49D8-BB04-08AB96E78DC5}"/>
              </a:ext>
            </a:extLst>
          </p:cNvPr>
          <p:cNvSpPr>
            <a:spLocks noGrp="1"/>
          </p:cNvSpPr>
          <p:nvPr>
            <p:ph type="dt" sz="half" idx="10"/>
          </p:nvPr>
        </p:nvSpPr>
        <p:spPr/>
        <p:txBody>
          <a:bodyPr/>
          <a:lstStyle/>
          <a:p>
            <a:fld id="{8FF718C6-065D-4082-B460-45AC6F0B82E0}" type="datetimeFigureOut">
              <a:rPr lang="en-IL" smtClean="0"/>
              <a:t>18/02/2022</a:t>
            </a:fld>
            <a:endParaRPr lang="en-IL"/>
          </a:p>
        </p:txBody>
      </p:sp>
      <p:sp>
        <p:nvSpPr>
          <p:cNvPr id="6" name="מציין מיקום של כותרת תחתונה 5">
            <a:extLst>
              <a:ext uri="{FF2B5EF4-FFF2-40B4-BE49-F238E27FC236}">
                <a16:creationId xmlns:a16="http://schemas.microsoft.com/office/drawing/2014/main" id="{023FCD41-99C9-4FB8-AEA8-F4CC2B7E0567}"/>
              </a:ext>
            </a:extLst>
          </p:cNvPr>
          <p:cNvSpPr>
            <a:spLocks noGrp="1"/>
          </p:cNvSpPr>
          <p:nvPr>
            <p:ph type="ftr" sz="quarter" idx="11"/>
          </p:nvPr>
        </p:nvSpPr>
        <p:spPr/>
        <p:txBody>
          <a:bodyPr/>
          <a:lstStyle/>
          <a:p>
            <a:endParaRPr lang="en-IL"/>
          </a:p>
        </p:txBody>
      </p:sp>
      <p:sp>
        <p:nvSpPr>
          <p:cNvPr id="7" name="מציין מיקום של מספר שקופית 6">
            <a:extLst>
              <a:ext uri="{FF2B5EF4-FFF2-40B4-BE49-F238E27FC236}">
                <a16:creationId xmlns:a16="http://schemas.microsoft.com/office/drawing/2014/main" id="{7B2F30F9-312F-481D-8AC1-85493F9BAED1}"/>
              </a:ext>
            </a:extLst>
          </p:cNvPr>
          <p:cNvSpPr>
            <a:spLocks noGrp="1"/>
          </p:cNvSpPr>
          <p:nvPr>
            <p:ph type="sldNum" sz="quarter" idx="12"/>
          </p:nvPr>
        </p:nvSpPr>
        <p:spPr/>
        <p:txBody>
          <a:bodyPr/>
          <a:lstStyle/>
          <a:p>
            <a:fld id="{E39B5435-0BDF-4116-9F4F-3D0168A3959C}" type="slidenum">
              <a:rPr lang="en-IL" smtClean="0"/>
              <a:t>‹#›</a:t>
            </a:fld>
            <a:endParaRPr lang="en-IL"/>
          </a:p>
        </p:txBody>
      </p:sp>
    </p:spTree>
    <p:extLst>
      <p:ext uri="{BB962C8B-B14F-4D97-AF65-F5344CB8AC3E}">
        <p14:creationId xmlns:p14="http://schemas.microsoft.com/office/powerpoint/2010/main" val="3502474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184292C-D408-4B81-9A83-35DA7D2F802E}"/>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endParaRPr lang="en-IL"/>
          </a:p>
        </p:txBody>
      </p:sp>
      <p:sp>
        <p:nvSpPr>
          <p:cNvPr id="3" name="מציין מיקום של תמונה 2">
            <a:extLst>
              <a:ext uri="{FF2B5EF4-FFF2-40B4-BE49-F238E27FC236}">
                <a16:creationId xmlns:a16="http://schemas.microsoft.com/office/drawing/2014/main" id="{40303557-A1C2-4560-AED7-4EF97DE5F8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מציין מיקום טקסט 3">
            <a:extLst>
              <a:ext uri="{FF2B5EF4-FFF2-40B4-BE49-F238E27FC236}">
                <a16:creationId xmlns:a16="http://schemas.microsoft.com/office/drawing/2014/main" id="{BC4593E0-DBC7-4DA1-BBFE-643871F153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2F8C69AE-73CB-4081-9BCB-3880AA5B93D2}"/>
              </a:ext>
            </a:extLst>
          </p:cNvPr>
          <p:cNvSpPr>
            <a:spLocks noGrp="1"/>
          </p:cNvSpPr>
          <p:nvPr>
            <p:ph type="dt" sz="half" idx="10"/>
          </p:nvPr>
        </p:nvSpPr>
        <p:spPr/>
        <p:txBody>
          <a:bodyPr/>
          <a:lstStyle/>
          <a:p>
            <a:fld id="{8FF718C6-065D-4082-B460-45AC6F0B82E0}" type="datetimeFigureOut">
              <a:rPr lang="en-IL" smtClean="0"/>
              <a:t>18/02/2022</a:t>
            </a:fld>
            <a:endParaRPr lang="en-IL"/>
          </a:p>
        </p:txBody>
      </p:sp>
      <p:sp>
        <p:nvSpPr>
          <p:cNvPr id="6" name="מציין מיקום של כותרת תחתונה 5">
            <a:extLst>
              <a:ext uri="{FF2B5EF4-FFF2-40B4-BE49-F238E27FC236}">
                <a16:creationId xmlns:a16="http://schemas.microsoft.com/office/drawing/2014/main" id="{4AF8DE7F-313F-46BA-B1BA-0823E311E635}"/>
              </a:ext>
            </a:extLst>
          </p:cNvPr>
          <p:cNvSpPr>
            <a:spLocks noGrp="1"/>
          </p:cNvSpPr>
          <p:nvPr>
            <p:ph type="ftr" sz="quarter" idx="11"/>
          </p:nvPr>
        </p:nvSpPr>
        <p:spPr/>
        <p:txBody>
          <a:bodyPr/>
          <a:lstStyle/>
          <a:p>
            <a:endParaRPr lang="en-IL"/>
          </a:p>
        </p:txBody>
      </p:sp>
      <p:sp>
        <p:nvSpPr>
          <p:cNvPr id="7" name="מציין מיקום של מספר שקופית 6">
            <a:extLst>
              <a:ext uri="{FF2B5EF4-FFF2-40B4-BE49-F238E27FC236}">
                <a16:creationId xmlns:a16="http://schemas.microsoft.com/office/drawing/2014/main" id="{E851854C-D52D-4742-B4EF-C5767353DE20}"/>
              </a:ext>
            </a:extLst>
          </p:cNvPr>
          <p:cNvSpPr>
            <a:spLocks noGrp="1"/>
          </p:cNvSpPr>
          <p:nvPr>
            <p:ph type="sldNum" sz="quarter" idx="12"/>
          </p:nvPr>
        </p:nvSpPr>
        <p:spPr/>
        <p:txBody>
          <a:bodyPr/>
          <a:lstStyle/>
          <a:p>
            <a:fld id="{E39B5435-0BDF-4116-9F4F-3D0168A3959C}" type="slidenum">
              <a:rPr lang="en-IL" smtClean="0"/>
              <a:t>‹#›</a:t>
            </a:fld>
            <a:endParaRPr lang="en-IL"/>
          </a:p>
        </p:txBody>
      </p:sp>
    </p:spTree>
    <p:extLst>
      <p:ext uri="{BB962C8B-B14F-4D97-AF65-F5344CB8AC3E}">
        <p14:creationId xmlns:p14="http://schemas.microsoft.com/office/powerpoint/2010/main" val="1715601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2F307920-35FB-4DE1-BEBF-C0BAC373814B}"/>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endParaRPr lang="en-IL"/>
          </a:p>
        </p:txBody>
      </p:sp>
      <p:sp>
        <p:nvSpPr>
          <p:cNvPr id="3" name="מציין מיקום טקסט 2">
            <a:extLst>
              <a:ext uri="{FF2B5EF4-FFF2-40B4-BE49-F238E27FC236}">
                <a16:creationId xmlns:a16="http://schemas.microsoft.com/office/drawing/2014/main" id="{2F820328-DD25-4AF4-830D-51884A350E3F}"/>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IL"/>
          </a:p>
        </p:txBody>
      </p:sp>
      <p:sp>
        <p:nvSpPr>
          <p:cNvPr id="4" name="מציין מיקום של תאריך 3">
            <a:extLst>
              <a:ext uri="{FF2B5EF4-FFF2-40B4-BE49-F238E27FC236}">
                <a16:creationId xmlns:a16="http://schemas.microsoft.com/office/drawing/2014/main" id="{681789C8-8B8B-49F0-BEFA-4DA85C72B513}"/>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8FF718C6-065D-4082-B460-45AC6F0B82E0}" type="datetimeFigureOut">
              <a:rPr lang="en-IL" smtClean="0"/>
              <a:t>18/02/2022</a:t>
            </a:fld>
            <a:endParaRPr lang="en-IL"/>
          </a:p>
        </p:txBody>
      </p:sp>
      <p:sp>
        <p:nvSpPr>
          <p:cNvPr id="5" name="מציין מיקום של כותרת תחתונה 4">
            <a:extLst>
              <a:ext uri="{FF2B5EF4-FFF2-40B4-BE49-F238E27FC236}">
                <a16:creationId xmlns:a16="http://schemas.microsoft.com/office/drawing/2014/main" id="{ADE298CE-D5DD-449E-B903-AE3BBCD25C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en-IL"/>
          </a:p>
        </p:txBody>
      </p:sp>
      <p:sp>
        <p:nvSpPr>
          <p:cNvPr id="6" name="מציין מיקום של מספר שקופית 5">
            <a:extLst>
              <a:ext uri="{FF2B5EF4-FFF2-40B4-BE49-F238E27FC236}">
                <a16:creationId xmlns:a16="http://schemas.microsoft.com/office/drawing/2014/main" id="{E941C2B3-91F2-44DC-9B4E-6779E00FA524}"/>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E39B5435-0BDF-4116-9F4F-3D0168A3959C}" type="slidenum">
              <a:rPr lang="en-IL" smtClean="0"/>
              <a:t>‹#›</a:t>
            </a:fld>
            <a:endParaRPr lang="en-IL"/>
          </a:p>
        </p:txBody>
      </p:sp>
    </p:spTree>
    <p:extLst>
      <p:ext uri="{BB962C8B-B14F-4D97-AF65-F5344CB8AC3E}">
        <p14:creationId xmlns:p14="http://schemas.microsoft.com/office/powerpoint/2010/main" val="21264193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github.com/matannagar/SMS-Phishing-Detection-Semi-Supervised"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prakhar21/TextAugmentation-GPT2"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sv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97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3" name="כותרת משנה 2">
            <a:extLst>
              <a:ext uri="{FF2B5EF4-FFF2-40B4-BE49-F238E27FC236}">
                <a16:creationId xmlns:a16="http://schemas.microsoft.com/office/drawing/2014/main" id="{42407969-04F2-4EBF-B6F7-A3992AE188E0}"/>
              </a:ext>
            </a:extLst>
          </p:cNvPr>
          <p:cNvSpPr>
            <a:spLocks noGrp="1"/>
          </p:cNvSpPr>
          <p:nvPr>
            <p:ph type="subTitle" idx="1"/>
          </p:nvPr>
        </p:nvSpPr>
        <p:spPr>
          <a:xfrm>
            <a:off x="1699944" y="1372186"/>
            <a:ext cx="9144000" cy="3199250"/>
          </a:xfrm>
        </p:spPr>
        <p:txBody>
          <a:bodyPr>
            <a:normAutofit fontScale="25000" lnSpcReduction="20000"/>
          </a:bodyPr>
          <a:lstStyle/>
          <a:p>
            <a:pPr algn="ctr" rtl="1">
              <a:lnSpc>
                <a:spcPct val="120000"/>
              </a:lnSpc>
              <a:spcBef>
                <a:spcPts val="0"/>
              </a:spcBef>
              <a:spcAft>
                <a:spcPts val="0"/>
              </a:spcAft>
            </a:pPr>
            <a:r>
              <a:rPr lang="en-US" sz="17600" b="1" u="sng" dirty="0">
                <a:effectLst/>
              </a:rPr>
              <a:t>Teammates:</a:t>
            </a:r>
          </a:p>
          <a:p>
            <a:pPr algn="ctr" rtl="1">
              <a:lnSpc>
                <a:spcPct val="120000"/>
              </a:lnSpc>
              <a:spcBef>
                <a:spcPts val="0"/>
              </a:spcBef>
              <a:spcAft>
                <a:spcPts val="0"/>
              </a:spcAft>
            </a:pPr>
            <a:r>
              <a:rPr lang="en-US" sz="17600" dirty="0">
                <a:effectLst/>
              </a:rPr>
              <a:t>Lior Atiya - 315814475</a:t>
            </a:r>
          </a:p>
          <a:p>
            <a:pPr algn="ctr" rtl="1">
              <a:lnSpc>
                <a:spcPct val="120000"/>
              </a:lnSpc>
              <a:spcBef>
                <a:spcPts val="0"/>
              </a:spcBef>
              <a:spcAft>
                <a:spcPts val="0"/>
              </a:spcAft>
            </a:pPr>
            <a:r>
              <a:rPr lang="en-US" sz="17600" dirty="0">
                <a:effectLst/>
              </a:rPr>
              <a:t>Matan-Ben Nagar - 206240301</a:t>
            </a:r>
          </a:p>
          <a:p>
            <a:pPr algn="ctr" rtl="1">
              <a:lnSpc>
                <a:spcPct val="120000"/>
              </a:lnSpc>
              <a:spcBef>
                <a:spcPts val="0"/>
              </a:spcBef>
              <a:spcAft>
                <a:spcPts val="0"/>
              </a:spcAft>
            </a:pPr>
            <a:r>
              <a:rPr lang="en-US" sz="17600" dirty="0">
                <a:effectLst/>
              </a:rPr>
              <a:t>Ofir Ovadia - 208541151</a:t>
            </a:r>
          </a:p>
          <a:p>
            <a:pPr algn="ctr" rtl="1">
              <a:spcBef>
                <a:spcPts val="0"/>
              </a:spcBef>
              <a:spcAft>
                <a:spcPts val="0"/>
              </a:spcAft>
            </a:pPr>
            <a:endParaRPr lang="he-IL" sz="17600" b="1" dirty="0">
              <a:effectLst/>
            </a:endParaRPr>
          </a:p>
          <a:p>
            <a:br>
              <a:rPr lang="he-IL" dirty="0"/>
            </a:br>
            <a:endParaRPr lang="en-US" dirty="0"/>
          </a:p>
          <a:p>
            <a:endParaRPr lang="en-IL" dirty="0"/>
          </a:p>
        </p:txBody>
      </p:sp>
      <p:sp>
        <p:nvSpPr>
          <p:cNvPr id="4" name="מלבן 3">
            <a:extLst>
              <a:ext uri="{FF2B5EF4-FFF2-40B4-BE49-F238E27FC236}">
                <a16:creationId xmlns:a16="http://schemas.microsoft.com/office/drawing/2014/main" id="{E1128106-788E-479B-958F-2DE45330E808}"/>
              </a:ext>
            </a:extLst>
          </p:cNvPr>
          <p:cNvSpPr/>
          <p:nvPr/>
        </p:nvSpPr>
        <p:spPr>
          <a:xfrm>
            <a:off x="214397" y="0"/>
            <a:ext cx="12115094" cy="2585323"/>
          </a:xfrm>
          <a:prstGeom prst="rect">
            <a:avLst/>
          </a:prstGeom>
          <a:noFill/>
        </p:spPr>
        <p:txBody>
          <a:bodyPr wrap="square" lIns="91440" tIns="45720" rIns="91440" bIns="45720">
            <a:spAutoFit/>
          </a:bodyPr>
          <a:lstStyle/>
          <a:p>
            <a:pPr algn="l"/>
            <a:r>
              <a:rPr lang="en-US" sz="5400" b="1" i="0" u="none" strike="noStrike" dirty="0">
                <a:effectLst/>
                <a:latin typeface="-apple-system"/>
                <a:hlinkClick r:id="rId2">
                  <a:extLst>
                    <a:ext uri="{A12FA001-AC4F-418D-AE19-62706E023703}">
                      <ahyp:hlinkClr xmlns:ahyp="http://schemas.microsoft.com/office/drawing/2018/hyperlinkcolor" val="tx"/>
                    </a:ext>
                  </a:extLst>
                </a:hlinkClick>
              </a:rPr>
              <a:t>SMS-Phishing Detection Semi-Supervised</a:t>
            </a:r>
            <a:endParaRPr lang="en-US" sz="5400" b="0" i="0" dirty="0">
              <a:effectLst/>
              <a:latin typeface="-apple-system"/>
            </a:endParaRPr>
          </a:p>
          <a:p>
            <a:br>
              <a:rPr lang="en-US" sz="5400" dirty="0"/>
            </a:br>
            <a:endParaRPr lang="he-IL" sz="5400" b="0" cap="none" spc="0" dirty="0">
              <a:ln w="0"/>
              <a:solidFill>
                <a:schemeClr val="accent1"/>
              </a:solidFill>
              <a:effectLst>
                <a:outerShdw blurRad="38100" dist="25400" dir="5400000" algn="ctr" rotWithShape="0">
                  <a:srgbClr val="6E747A">
                    <a:alpha val="43000"/>
                  </a:srgbClr>
                </a:outerShdw>
              </a:effectLst>
            </a:endParaRPr>
          </a:p>
        </p:txBody>
      </p:sp>
      <p:pic>
        <p:nvPicPr>
          <p:cNvPr id="6" name="תמונה 5" descr="תמונה שמכילה מחשב, מחשב נישא&#10;&#10;התיאור נוצר באופן אוטומטי">
            <a:extLst>
              <a:ext uri="{FF2B5EF4-FFF2-40B4-BE49-F238E27FC236}">
                <a16:creationId xmlns:a16="http://schemas.microsoft.com/office/drawing/2014/main" id="{312FDCF1-7B87-434E-BE9B-537310549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4391025"/>
            <a:ext cx="3587514" cy="2381455"/>
          </a:xfrm>
          <a:prstGeom prst="rect">
            <a:avLst/>
          </a:prstGeom>
        </p:spPr>
      </p:pic>
      <p:pic>
        <p:nvPicPr>
          <p:cNvPr id="7" name="תמונה 6">
            <a:extLst>
              <a:ext uri="{FF2B5EF4-FFF2-40B4-BE49-F238E27FC236}">
                <a16:creationId xmlns:a16="http://schemas.microsoft.com/office/drawing/2014/main" id="{6E9A5357-181F-4175-B504-3EB65761EF02}"/>
              </a:ext>
            </a:extLst>
          </p:cNvPr>
          <p:cNvPicPr>
            <a:picLocks noChangeAspect="1"/>
          </p:cNvPicPr>
          <p:nvPr/>
        </p:nvPicPr>
        <p:blipFill>
          <a:blip r:embed="rId4"/>
          <a:stretch>
            <a:fillRect/>
          </a:stretch>
        </p:blipFill>
        <p:spPr>
          <a:xfrm>
            <a:off x="8771005" y="5199744"/>
            <a:ext cx="3322608" cy="1658256"/>
          </a:xfrm>
          <a:prstGeom prst="rect">
            <a:avLst/>
          </a:prstGeom>
        </p:spPr>
      </p:pic>
      <p:sp>
        <p:nvSpPr>
          <p:cNvPr id="8" name="תיבת טקסט 7">
            <a:extLst>
              <a:ext uri="{FF2B5EF4-FFF2-40B4-BE49-F238E27FC236}">
                <a16:creationId xmlns:a16="http://schemas.microsoft.com/office/drawing/2014/main" id="{A10BBB1A-DD47-4EDE-9CDE-68513FA505F8}"/>
              </a:ext>
            </a:extLst>
          </p:cNvPr>
          <p:cNvSpPr txBox="1"/>
          <p:nvPr/>
        </p:nvSpPr>
        <p:spPr>
          <a:xfrm>
            <a:off x="3173347" y="5782270"/>
            <a:ext cx="6751705" cy="923330"/>
          </a:xfrm>
          <a:prstGeom prst="rect">
            <a:avLst/>
          </a:prstGeom>
          <a:noFill/>
        </p:spPr>
        <p:txBody>
          <a:bodyPr wrap="square" rtlCol="0">
            <a:spAutoFit/>
          </a:bodyPr>
          <a:lstStyle/>
          <a:p>
            <a:pPr algn="ctr" rtl="0"/>
            <a:r>
              <a:rPr lang="en-US" dirty="0"/>
              <a:t>CODE CAN BE FOUND HERE:</a:t>
            </a:r>
          </a:p>
          <a:p>
            <a:pPr algn="ctr" rtl="0"/>
            <a:r>
              <a:rPr lang="en-US" dirty="0">
                <a:hlinkClick r:id="rId2"/>
              </a:rPr>
              <a:t>SMS-Phishing Detection Semi-Supervised</a:t>
            </a:r>
            <a:endParaRPr lang="en-US" dirty="0"/>
          </a:p>
          <a:p>
            <a:pPr algn="l" rtl="0"/>
            <a:endParaRPr lang="en-IL" dirty="0"/>
          </a:p>
        </p:txBody>
      </p:sp>
    </p:spTree>
    <p:extLst>
      <p:ext uri="{BB962C8B-B14F-4D97-AF65-F5344CB8AC3E}">
        <p14:creationId xmlns:p14="http://schemas.microsoft.com/office/powerpoint/2010/main" val="10588272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0"/>
                <a:lumOff val="100000"/>
              </a:schemeClr>
            </a:gs>
            <a:gs pos="35000">
              <a:schemeClr val="accent1">
                <a:lumMod val="0"/>
                <a:lumOff val="100000"/>
              </a:schemeClr>
            </a:gs>
            <a:gs pos="97000">
              <a:schemeClr val="accent1">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38B9A60E-1AC0-4F00-896A-E8C0657F2B6F}"/>
              </a:ext>
            </a:extLst>
          </p:cNvPr>
          <p:cNvSpPr>
            <a:spLocks noGrp="1"/>
          </p:cNvSpPr>
          <p:nvPr>
            <p:ph idx="1"/>
          </p:nvPr>
        </p:nvSpPr>
        <p:spPr>
          <a:xfrm>
            <a:off x="959503" y="993101"/>
            <a:ext cx="10584797" cy="5842337"/>
          </a:xfrm>
        </p:spPr>
        <p:txBody>
          <a:bodyPr>
            <a:normAutofit/>
          </a:bodyPr>
          <a:lstStyle/>
          <a:p>
            <a:pPr marL="0" indent="0" algn="ctr" rtl="1">
              <a:lnSpc>
                <a:spcPct val="160000"/>
              </a:lnSpc>
              <a:spcBef>
                <a:spcPts val="0"/>
              </a:spcBef>
              <a:spcAft>
                <a:spcPts val="1200"/>
              </a:spcAft>
              <a:buNone/>
            </a:pPr>
            <a:r>
              <a:rPr lang="he-IL" sz="2000" u="sng" dirty="0">
                <a:latin typeface="David" panose="020E0502060401010101" pitchFamily="34" charset="-79"/>
              </a:rPr>
              <a:t>מדוע זה נחוץ?</a:t>
            </a:r>
            <a:br>
              <a:rPr lang="en-US" u="sng" dirty="0">
                <a:latin typeface="David" panose="020E0502060401010101" pitchFamily="34" charset="-79"/>
              </a:rPr>
            </a:br>
            <a:r>
              <a:rPr lang="he-IL" sz="2000" b="0" i="0" u="none" strike="noStrike" dirty="0">
                <a:solidFill>
                  <a:srgbClr val="202124"/>
                </a:solidFill>
                <a:effectLst/>
                <a:latin typeface="David" panose="020E0502060401010101" pitchFamily="34" charset="-79"/>
              </a:rPr>
              <a:t>מודל </a:t>
            </a:r>
            <a:r>
              <a:rPr lang="en-US" sz="2000" b="0" i="0" u="none" strike="noStrike" dirty="0">
                <a:solidFill>
                  <a:srgbClr val="202124"/>
                </a:solidFill>
                <a:effectLst/>
                <a:latin typeface="David" panose="020E0502060401010101" pitchFamily="34" charset="-79"/>
              </a:rPr>
              <a:t>GPT2</a:t>
            </a:r>
            <a:r>
              <a:rPr lang="he-IL" sz="2000" b="0" i="0" u="none" strike="noStrike" dirty="0">
                <a:solidFill>
                  <a:srgbClr val="202124"/>
                </a:solidFill>
                <a:effectLst/>
                <a:latin typeface="David" panose="020E0502060401010101" pitchFamily="34" charset="-79"/>
              </a:rPr>
              <a:t> הוא, כמו שהשם שלו אומר, </a:t>
            </a:r>
            <a:r>
              <a:rPr lang="en-US" sz="2000" b="0" i="0" u="none" strike="noStrike" dirty="0">
                <a:solidFill>
                  <a:srgbClr val="202124"/>
                </a:solidFill>
                <a:effectLst/>
                <a:latin typeface="David" panose="020E0502060401010101" pitchFamily="34" charset="-79"/>
              </a:rPr>
              <a:t>Transformer</a:t>
            </a:r>
            <a:r>
              <a:rPr lang="he-IL" sz="2000" b="0" i="0" u="none" strike="noStrike" dirty="0">
                <a:solidFill>
                  <a:srgbClr val="202124"/>
                </a:solidFill>
                <a:effectLst/>
                <a:latin typeface="David" panose="020E0502060401010101" pitchFamily="34" charset="-79"/>
              </a:rPr>
              <a:t>. לכן הוא משתמש במנגנון הקשב, כלומר הוא לומד להתמקד במילים קודמות שהכי רלוונטיות להקשר כדי לחזות את המילה הבאה. היכולות של המודל הן טובות, אך שמנו לב כשיצרנו </a:t>
            </a:r>
            <a:r>
              <a:rPr lang="en-US" sz="2000" b="0" i="0" u="none" strike="noStrike" dirty="0">
                <a:solidFill>
                  <a:srgbClr val="202124"/>
                </a:solidFill>
                <a:effectLst/>
                <a:latin typeface="David" panose="020E0502060401010101" pitchFamily="34" charset="-79"/>
              </a:rPr>
              <a:t>Data</a:t>
            </a:r>
            <a:r>
              <a:rPr lang="he-IL" sz="2000" b="0" i="0" u="none" strike="noStrike" dirty="0">
                <a:solidFill>
                  <a:srgbClr val="202124"/>
                </a:solidFill>
                <a:effectLst/>
                <a:latin typeface="David" panose="020E0502060401010101" pitchFamily="34" charset="-79"/>
              </a:rPr>
              <a:t> חדש, שחלק מהטקסטים שיוצרו נשמעים יותר כמו סיפור מאשר הודעת </a:t>
            </a:r>
            <a:r>
              <a:rPr lang="en-US" sz="2000" b="0" i="0" u="none" strike="noStrike" dirty="0">
                <a:solidFill>
                  <a:srgbClr val="202124"/>
                </a:solidFill>
                <a:effectLst/>
                <a:latin typeface="David" panose="020E0502060401010101" pitchFamily="34" charset="-79"/>
              </a:rPr>
              <a:t>SMS</a:t>
            </a:r>
            <a:r>
              <a:rPr lang="he-IL" sz="2000" b="0" i="0" u="none" strike="noStrike" dirty="0">
                <a:solidFill>
                  <a:srgbClr val="202124"/>
                </a:solidFill>
                <a:effectLst/>
                <a:latin typeface="David" panose="020E0502060401010101" pitchFamily="34" charset="-79"/>
              </a:rPr>
              <a:t>. </a:t>
            </a:r>
          </a:p>
          <a:p>
            <a:pPr marL="0" indent="0" algn="ctr" rtl="1">
              <a:lnSpc>
                <a:spcPct val="160000"/>
              </a:lnSpc>
              <a:spcBef>
                <a:spcPts val="0"/>
              </a:spcBef>
              <a:spcAft>
                <a:spcPts val="1200"/>
              </a:spcAft>
              <a:buNone/>
            </a:pPr>
            <a:r>
              <a:rPr lang="he-IL" sz="2000" dirty="0">
                <a:solidFill>
                  <a:srgbClr val="202124"/>
                </a:solidFill>
                <a:latin typeface="David" panose="020E0502060401010101" pitchFamily="34" charset="-79"/>
              </a:rPr>
              <a:t>לכן, חיפשנו דרך לבצע "כיוונון" למודל ככה שהוא יתאים את הפלט שלו בהתאם לצרכים שלנו.</a:t>
            </a:r>
            <a:br>
              <a:rPr lang="en-US" sz="2000" dirty="0">
                <a:solidFill>
                  <a:srgbClr val="202124"/>
                </a:solidFill>
                <a:latin typeface="David" panose="020E0502060401010101" pitchFamily="34" charset="-79"/>
              </a:rPr>
            </a:br>
            <a:r>
              <a:rPr lang="he-IL" sz="2000" dirty="0">
                <a:solidFill>
                  <a:srgbClr val="202124"/>
                </a:solidFill>
                <a:latin typeface="David" panose="020E0502060401010101" pitchFamily="34" charset="-79"/>
              </a:rPr>
              <a:t>אחרי קצת חיפושים מצאנו פרויקט </a:t>
            </a:r>
            <a:r>
              <a:rPr lang="he-IL" sz="2000" dirty="0" err="1">
                <a:solidFill>
                  <a:srgbClr val="202124"/>
                </a:solidFill>
                <a:latin typeface="David" panose="020E0502060401010101" pitchFamily="34" charset="-79"/>
              </a:rPr>
              <a:t>גיטהאב</a:t>
            </a:r>
            <a:r>
              <a:rPr lang="he-IL" sz="2000" dirty="0">
                <a:solidFill>
                  <a:srgbClr val="202124"/>
                </a:solidFill>
                <a:latin typeface="David" panose="020E0502060401010101" pitchFamily="34" charset="-79"/>
              </a:rPr>
              <a:t> שמציע בדיוק את מה שחיפשנו.</a:t>
            </a:r>
            <a:br>
              <a:rPr lang="en-US" sz="2000" dirty="0">
                <a:solidFill>
                  <a:srgbClr val="202124"/>
                </a:solidFill>
                <a:latin typeface="David" panose="020E0502060401010101" pitchFamily="34" charset="-79"/>
              </a:rPr>
            </a:br>
            <a:r>
              <a:rPr lang="en-US" sz="2000" dirty="0">
                <a:solidFill>
                  <a:srgbClr val="202124"/>
                </a:solidFill>
                <a:latin typeface="David" panose="020E0502060401010101" pitchFamily="34" charset="-79"/>
                <a:hlinkClick r:id="rId2"/>
              </a:rPr>
              <a:t>https://github.com/prakhar21/TextAugmentation-GPT2</a:t>
            </a:r>
            <a:endParaRPr lang="he-IL" sz="2000" dirty="0">
              <a:solidFill>
                <a:srgbClr val="202124"/>
              </a:solidFill>
              <a:latin typeface="David" panose="020E0502060401010101" pitchFamily="34" charset="-79"/>
            </a:endParaRPr>
          </a:p>
          <a:p>
            <a:pPr marL="0" indent="0" algn="ctr" rtl="1">
              <a:lnSpc>
                <a:spcPct val="160000"/>
              </a:lnSpc>
              <a:spcBef>
                <a:spcPts val="0"/>
              </a:spcBef>
              <a:spcAft>
                <a:spcPts val="1200"/>
              </a:spcAft>
              <a:buNone/>
            </a:pPr>
            <a:r>
              <a:rPr lang="he-IL" sz="2000" dirty="0">
                <a:solidFill>
                  <a:srgbClr val="202124"/>
                </a:solidFill>
                <a:latin typeface="David" panose="020E0502060401010101" pitchFamily="34" charset="-79"/>
              </a:rPr>
              <a:t>לאחר האימון שמרנו את המודל </a:t>
            </a:r>
            <a:r>
              <a:rPr lang="en-US" sz="2000" dirty="0">
                <a:solidFill>
                  <a:srgbClr val="202124"/>
                </a:solidFill>
                <a:latin typeface="David" panose="020E0502060401010101" pitchFamily="34" charset="-79"/>
              </a:rPr>
              <a:t>GPT2</a:t>
            </a:r>
            <a:r>
              <a:rPr lang="he-IL" sz="2000" dirty="0">
                <a:solidFill>
                  <a:srgbClr val="202124"/>
                </a:solidFill>
                <a:latin typeface="David" panose="020E0502060401010101" pitchFamily="34" charset="-79"/>
              </a:rPr>
              <a:t> החדש וטענו אותו לקוד שלנו</a:t>
            </a:r>
            <a:br>
              <a:rPr lang="en-US" sz="2000" dirty="0">
                <a:solidFill>
                  <a:srgbClr val="202124"/>
                </a:solidFill>
                <a:latin typeface="David" panose="020E0502060401010101" pitchFamily="34" charset="-79"/>
              </a:rPr>
            </a:br>
            <a:r>
              <a:rPr lang="he-IL" sz="2000" dirty="0">
                <a:solidFill>
                  <a:srgbClr val="202124"/>
                </a:solidFill>
                <a:latin typeface="David" panose="020E0502060401010101" pitchFamily="34" charset="-79"/>
              </a:rPr>
              <a:t>כדי לייצר מידע חדש </a:t>
            </a:r>
            <a:r>
              <a:rPr lang="he-IL" sz="2000" dirty="0" err="1">
                <a:solidFill>
                  <a:srgbClr val="202124"/>
                </a:solidFill>
                <a:latin typeface="David" panose="020E0502060401010101" pitchFamily="34" charset="-79"/>
              </a:rPr>
              <a:t>וברפרפוף</a:t>
            </a:r>
            <a:r>
              <a:rPr lang="he-IL" sz="2000" dirty="0">
                <a:solidFill>
                  <a:srgbClr val="202124"/>
                </a:solidFill>
                <a:latin typeface="David" panose="020E0502060401010101" pitchFamily="34" charset="-79"/>
              </a:rPr>
              <a:t> על התוצאות אכן קיבלנו נוסחים</a:t>
            </a:r>
            <a:br>
              <a:rPr lang="en-US" sz="2000" dirty="0">
                <a:solidFill>
                  <a:srgbClr val="202124"/>
                </a:solidFill>
                <a:latin typeface="David" panose="020E0502060401010101" pitchFamily="34" charset="-79"/>
              </a:rPr>
            </a:br>
            <a:r>
              <a:rPr lang="he-IL" sz="2000" dirty="0">
                <a:solidFill>
                  <a:srgbClr val="202124"/>
                </a:solidFill>
                <a:latin typeface="David" panose="020E0502060401010101" pitchFamily="34" charset="-79"/>
              </a:rPr>
              <a:t>שיותר תואמים להודעות </a:t>
            </a:r>
            <a:r>
              <a:rPr lang="en-US" sz="2000" dirty="0">
                <a:solidFill>
                  <a:srgbClr val="202124"/>
                </a:solidFill>
                <a:latin typeface="David" panose="020E0502060401010101" pitchFamily="34" charset="-79"/>
              </a:rPr>
              <a:t>SMS</a:t>
            </a:r>
            <a:r>
              <a:rPr lang="he-IL" sz="2000" dirty="0">
                <a:solidFill>
                  <a:srgbClr val="202124"/>
                </a:solidFill>
                <a:latin typeface="David" panose="020E0502060401010101" pitchFamily="34" charset="-79"/>
              </a:rPr>
              <a:t>. כעת ניתן להתחיל לעבוד.</a:t>
            </a:r>
            <a:endParaRPr lang="he-IL" sz="3200" u="sng" dirty="0">
              <a:latin typeface="David" panose="020E0502060401010101" pitchFamily="34" charset="-79"/>
            </a:endParaRPr>
          </a:p>
        </p:txBody>
      </p:sp>
      <p:sp>
        <p:nvSpPr>
          <p:cNvPr id="2" name="מלבן 1">
            <a:extLst>
              <a:ext uri="{FF2B5EF4-FFF2-40B4-BE49-F238E27FC236}">
                <a16:creationId xmlns:a16="http://schemas.microsoft.com/office/drawing/2014/main" id="{F1AD4F7B-4BEF-404F-9D55-CD0E35CC4238}"/>
              </a:ext>
            </a:extLst>
          </p:cNvPr>
          <p:cNvSpPr/>
          <p:nvPr/>
        </p:nvSpPr>
        <p:spPr>
          <a:xfrm>
            <a:off x="3015785" y="0"/>
            <a:ext cx="6465231" cy="1015663"/>
          </a:xfrm>
          <a:prstGeom prst="rect">
            <a:avLst/>
          </a:prstGeom>
          <a:noFill/>
        </p:spPr>
        <p:txBody>
          <a:bodyPr wrap="none" lIns="91440" tIns="45720" rIns="91440" bIns="45720">
            <a:spAutoFit/>
          </a:bodyPr>
          <a:lstStyle/>
          <a:p>
            <a:pPr algn="ctr"/>
            <a:r>
              <a:rPr lang="en-US" sz="6000" b="1" dirty="0">
                <a:latin typeface="David" panose="020E0502060401010101" pitchFamily="34" charset="-79"/>
                <a:cs typeface="David" panose="020E0502060401010101" pitchFamily="34" charset="-79"/>
              </a:rPr>
              <a:t>Fine-Tuning GPT2</a:t>
            </a:r>
            <a:endParaRPr lang="he-IL" sz="4400" b="1"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90393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0"/>
                <a:lumOff val="100000"/>
              </a:schemeClr>
            </a:gs>
            <a:gs pos="47000">
              <a:schemeClr val="accent1">
                <a:lumMod val="0"/>
                <a:lumOff val="100000"/>
              </a:schemeClr>
            </a:gs>
            <a:gs pos="97000">
              <a:schemeClr val="accent1">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pic>
        <p:nvPicPr>
          <p:cNvPr id="4" name="תמונה 3">
            <a:extLst>
              <a:ext uri="{FF2B5EF4-FFF2-40B4-BE49-F238E27FC236}">
                <a16:creationId xmlns:a16="http://schemas.microsoft.com/office/drawing/2014/main" id="{13776F26-E659-4AEF-9C30-8F9A7C623002}"/>
              </a:ext>
            </a:extLst>
          </p:cNvPr>
          <p:cNvPicPr>
            <a:picLocks noChangeAspect="1"/>
          </p:cNvPicPr>
          <p:nvPr/>
        </p:nvPicPr>
        <p:blipFill>
          <a:blip r:embed="rId2"/>
          <a:stretch>
            <a:fillRect/>
          </a:stretch>
        </p:blipFill>
        <p:spPr>
          <a:xfrm>
            <a:off x="0" y="0"/>
            <a:ext cx="6715962" cy="6866882"/>
          </a:xfrm>
          <a:prstGeom prst="rect">
            <a:avLst/>
          </a:prstGeom>
        </p:spPr>
      </p:pic>
      <p:sp>
        <p:nvSpPr>
          <p:cNvPr id="5" name="מלבן 4">
            <a:extLst>
              <a:ext uri="{FF2B5EF4-FFF2-40B4-BE49-F238E27FC236}">
                <a16:creationId xmlns:a16="http://schemas.microsoft.com/office/drawing/2014/main" id="{FF82661E-3742-430A-A1D4-79BF6285B3C5}"/>
              </a:ext>
            </a:extLst>
          </p:cNvPr>
          <p:cNvSpPr/>
          <p:nvPr/>
        </p:nvSpPr>
        <p:spPr>
          <a:xfrm>
            <a:off x="6804930" y="2767310"/>
            <a:ext cx="5397632" cy="923330"/>
          </a:xfrm>
          <a:prstGeom prst="rect">
            <a:avLst/>
          </a:prstGeom>
          <a:noFill/>
        </p:spPr>
        <p:txBody>
          <a:bodyPr wrap="none" lIns="91440" tIns="45720" rIns="91440" bIns="45720">
            <a:spAutoFit/>
          </a:bodyPr>
          <a:lstStyle/>
          <a:p>
            <a:pPr algn="ctr"/>
            <a:r>
              <a:rPr lang="he-IL" sz="5400" b="1" cap="none" spc="0" dirty="0">
                <a:ln w="0"/>
                <a:solidFill>
                  <a:schemeClr val="tx1"/>
                </a:solidFill>
                <a:effectLst>
                  <a:outerShdw blurRad="38100" dist="19050" dir="2700000" algn="tl" rotWithShape="0">
                    <a:schemeClr val="dk1">
                      <a:alpha val="40000"/>
                    </a:schemeClr>
                  </a:outerShdw>
                </a:effectLst>
              </a:rPr>
              <a:t>מבנה המודל שלנו:</a:t>
            </a:r>
          </a:p>
        </p:txBody>
      </p:sp>
    </p:spTree>
    <p:extLst>
      <p:ext uri="{BB962C8B-B14F-4D97-AF65-F5344CB8AC3E}">
        <p14:creationId xmlns:p14="http://schemas.microsoft.com/office/powerpoint/2010/main" val="2065564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0"/>
                <a:lumOff val="100000"/>
              </a:schemeClr>
            </a:gs>
            <a:gs pos="35000">
              <a:schemeClr val="accent1">
                <a:lumMod val="0"/>
                <a:lumOff val="100000"/>
              </a:schemeClr>
            </a:gs>
            <a:gs pos="97000">
              <a:schemeClr val="accent1">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pic>
        <p:nvPicPr>
          <p:cNvPr id="4" name="תמונה 3">
            <a:extLst>
              <a:ext uri="{FF2B5EF4-FFF2-40B4-BE49-F238E27FC236}">
                <a16:creationId xmlns:a16="http://schemas.microsoft.com/office/drawing/2014/main" id="{84B91D0A-2C47-4519-946D-F9C37AAF4B8E}"/>
              </a:ext>
            </a:extLst>
          </p:cNvPr>
          <p:cNvPicPr>
            <a:picLocks noChangeAspect="1"/>
          </p:cNvPicPr>
          <p:nvPr/>
        </p:nvPicPr>
        <p:blipFill rotWithShape="1">
          <a:blip r:embed="rId2"/>
          <a:srcRect r="20081"/>
          <a:stretch/>
        </p:blipFill>
        <p:spPr>
          <a:xfrm>
            <a:off x="3406321" y="803461"/>
            <a:ext cx="6083087" cy="2898775"/>
          </a:xfrm>
          <a:prstGeom prst="rect">
            <a:avLst/>
          </a:prstGeom>
        </p:spPr>
      </p:pic>
      <p:sp>
        <p:nvSpPr>
          <p:cNvPr id="6" name="מציין מיקום תוכן 2">
            <a:extLst>
              <a:ext uri="{FF2B5EF4-FFF2-40B4-BE49-F238E27FC236}">
                <a16:creationId xmlns:a16="http://schemas.microsoft.com/office/drawing/2014/main" id="{C05D7C7C-AEA3-4886-808D-19854D4A7B34}"/>
              </a:ext>
            </a:extLst>
          </p:cNvPr>
          <p:cNvSpPr txBox="1">
            <a:spLocks/>
          </p:cNvSpPr>
          <p:nvPr/>
        </p:nvSpPr>
        <p:spPr>
          <a:xfrm>
            <a:off x="690282" y="3869577"/>
            <a:ext cx="10932459" cy="2898775"/>
          </a:xfrm>
          <a:prstGeom prst="rect">
            <a:avLst/>
          </a:prstGeom>
        </p:spPr>
        <p:txBody>
          <a:bodyPr vert="horz" lIns="91440" tIns="45720" rIns="91440" bIns="45720" rtlCol="1">
            <a:normAutofit lnSpcReduction="10000"/>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0000"/>
              </a:lnSpc>
              <a:spcBef>
                <a:spcPts val="0"/>
              </a:spcBef>
              <a:spcAft>
                <a:spcPts val="1200"/>
              </a:spcAft>
              <a:buFont typeface="Arial" panose="020B0604020202020204" pitchFamily="34" charset="0"/>
              <a:buAutoNum type="arabicPeriod"/>
            </a:pPr>
            <a:r>
              <a:rPr lang="he-IL" sz="1800" dirty="0">
                <a:latin typeface="David" panose="020E0502060401010101" pitchFamily="34" charset="-79"/>
              </a:rPr>
              <a:t>תחילה נאמן את המסווג שלנו על הדאטה סט המקורי.</a:t>
            </a:r>
          </a:p>
          <a:p>
            <a:pPr marL="342900" indent="-342900">
              <a:lnSpc>
                <a:spcPct val="100000"/>
              </a:lnSpc>
              <a:spcBef>
                <a:spcPts val="0"/>
              </a:spcBef>
              <a:spcAft>
                <a:spcPts val="1200"/>
              </a:spcAft>
              <a:buFont typeface="Arial" panose="020B0604020202020204" pitchFamily="34" charset="0"/>
              <a:buAutoNum type="arabicPeriod"/>
            </a:pPr>
            <a:r>
              <a:rPr lang="he-IL" sz="1800" dirty="0">
                <a:latin typeface="David" panose="020E0502060401010101" pitchFamily="34" charset="-79"/>
              </a:rPr>
              <a:t>נאמן את </a:t>
            </a:r>
            <a:r>
              <a:rPr lang="en-US" sz="1800" dirty="0">
                <a:latin typeface="David" panose="020E0502060401010101" pitchFamily="34" charset="-79"/>
              </a:rPr>
              <a:t>GPT2</a:t>
            </a:r>
            <a:r>
              <a:rPr lang="he-IL" sz="1800" dirty="0">
                <a:latin typeface="David" panose="020E0502060401010101" pitchFamily="34" charset="-79"/>
              </a:rPr>
              <a:t> על הדאטה סט המקורי כדי שיצירת הטקסט שלו תתאים לצרכים שלנו.</a:t>
            </a:r>
          </a:p>
          <a:p>
            <a:pPr marL="342900" indent="-342900">
              <a:lnSpc>
                <a:spcPct val="100000"/>
              </a:lnSpc>
              <a:spcBef>
                <a:spcPts val="0"/>
              </a:spcBef>
              <a:spcAft>
                <a:spcPts val="1200"/>
              </a:spcAft>
              <a:buFont typeface="Arial" panose="020B0604020202020204" pitchFamily="34" charset="0"/>
              <a:buAutoNum type="arabicPeriod"/>
            </a:pPr>
            <a:r>
              <a:rPr lang="he-IL" sz="1800" dirty="0">
                <a:latin typeface="David" panose="020E0502060401010101" pitchFamily="34" charset="-79"/>
              </a:rPr>
              <a:t>בלולאת פור שעוברת על כל מסד הנתונים, נבצע יצירת טקסט חדשה בעד כל משפט. </a:t>
            </a:r>
          </a:p>
          <a:p>
            <a:pPr marL="342900" indent="-342900">
              <a:lnSpc>
                <a:spcPct val="100000"/>
              </a:lnSpc>
              <a:spcBef>
                <a:spcPts val="0"/>
              </a:spcBef>
              <a:spcAft>
                <a:spcPts val="1200"/>
              </a:spcAft>
              <a:buFont typeface="Arial" panose="020B0604020202020204" pitchFamily="34" charset="0"/>
              <a:buAutoNum type="arabicPeriod"/>
            </a:pPr>
            <a:r>
              <a:rPr lang="he-IL" sz="1800" dirty="0">
                <a:latin typeface="David" panose="020E0502060401010101" pitchFamily="34" charset="-79"/>
              </a:rPr>
              <a:t>כדי לסווג האם המשפט תקין או לא, האם הוא מתאים להיכנס לדאטה סט שלנו עם התיוג המתאים, נריץ על את המסווג שאימנו מראש. אם הסיווג שלו תואם את זה של המשפט בסיס שלו, אזי נוסיף אותו למאגר, אם לא – נדחה ונעבור הלאה.</a:t>
            </a:r>
          </a:p>
          <a:p>
            <a:pPr marL="342900" indent="-342900">
              <a:lnSpc>
                <a:spcPct val="100000"/>
              </a:lnSpc>
              <a:spcBef>
                <a:spcPts val="0"/>
              </a:spcBef>
              <a:spcAft>
                <a:spcPts val="1200"/>
              </a:spcAft>
              <a:buFont typeface="Arial" panose="020B0604020202020204" pitchFamily="34" charset="0"/>
              <a:buAutoNum type="arabicPeriod"/>
            </a:pPr>
            <a:r>
              <a:rPr lang="he-IL" sz="1800" dirty="0">
                <a:latin typeface="David" panose="020E0502060401010101" pitchFamily="34" charset="-79"/>
              </a:rPr>
              <a:t>בסיום הריצה נקבל דאטה-סט מתויג רחב יותר.</a:t>
            </a:r>
          </a:p>
          <a:p>
            <a:pPr marL="342900" indent="-342900">
              <a:lnSpc>
                <a:spcPct val="100000"/>
              </a:lnSpc>
              <a:spcBef>
                <a:spcPts val="0"/>
              </a:spcBef>
              <a:spcAft>
                <a:spcPts val="1200"/>
              </a:spcAft>
              <a:buFont typeface="Arial" panose="020B0604020202020204" pitchFamily="34" charset="0"/>
              <a:buAutoNum type="arabicPeriod"/>
            </a:pPr>
            <a:r>
              <a:rPr lang="he-IL" sz="1800" dirty="0">
                <a:latin typeface="David" panose="020E0502060401010101" pitchFamily="34" charset="-79"/>
              </a:rPr>
              <a:t>כעת נאמן את המסווג על הדאטה סט החדש וכך גם את מודל יצירת הטקסט.</a:t>
            </a:r>
          </a:p>
        </p:txBody>
      </p:sp>
      <p:sp>
        <p:nvSpPr>
          <p:cNvPr id="2" name="מלבן 1">
            <a:extLst>
              <a:ext uri="{FF2B5EF4-FFF2-40B4-BE49-F238E27FC236}">
                <a16:creationId xmlns:a16="http://schemas.microsoft.com/office/drawing/2014/main" id="{79C5CA8D-FA24-4F59-B3BA-2443E85553F8}"/>
              </a:ext>
            </a:extLst>
          </p:cNvPr>
          <p:cNvSpPr/>
          <p:nvPr/>
        </p:nvSpPr>
        <p:spPr>
          <a:xfrm>
            <a:off x="4682755" y="-398406"/>
            <a:ext cx="3308719" cy="1297278"/>
          </a:xfrm>
          <a:prstGeom prst="rect">
            <a:avLst/>
          </a:prstGeom>
          <a:noFill/>
        </p:spPr>
        <p:txBody>
          <a:bodyPr wrap="square" lIns="91440" tIns="45720" rIns="91440" bIns="45720">
            <a:spAutoFit/>
          </a:bodyPr>
          <a:lstStyle/>
          <a:p>
            <a:pPr marL="0" indent="0" algn="ctr" rtl="1">
              <a:lnSpc>
                <a:spcPct val="160000"/>
              </a:lnSpc>
              <a:spcBef>
                <a:spcPts val="0"/>
              </a:spcBef>
              <a:spcAft>
                <a:spcPts val="1200"/>
              </a:spcAft>
              <a:buNone/>
            </a:pPr>
            <a:r>
              <a:rPr lang="he-IL" sz="5400" b="1" dirty="0">
                <a:latin typeface="David" panose="020E0502060401010101" pitchFamily="34" charset="-79"/>
                <a:cs typeface="David" panose="020E0502060401010101" pitchFamily="34" charset="-79"/>
              </a:rPr>
              <a:t>פסודו קוד:</a:t>
            </a:r>
            <a:endParaRPr lang="he-IL" sz="4400" b="1"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36692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0"/>
                <a:lumOff val="100000"/>
              </a:schemeClr>
            </a:gs>
            <a:gs pos="35000">
              <a:schemeClr val="accent1">
                <a:lumMod val="0"/>
                <a:lumOff val="100000"/>
              </a:schemeClr>
            </a:gs>
            <a:gs pos="97000">
              <a:schemeClr val="accent1">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38B9A60E-1AC0-4F00-896A-E8C0657F2B6F}"/>
              </a:ext>
            </a:extLst>
          </p:cNvPr>
          <p:cNvSpPr>
            <a:spLocks noGrp="1"/>
          </p:cNvSpPr>
          <p:nvPr>
            <p:ph idx="1"/>
          </p:nvPr>
        </p:nvSpPr>
        <p:spPr>
          <a:xfrm>
            <a:off x="0" y="1171575"/>
            <a:ext cx="12192000" cy="5362575"/>
          </a:xfrm>
        </p:spPr>
        <p:txBody>
          <a:bodyPr>
            <a:normAutofit/>
          </a:bodyPr>
          <a:lstStyle/>
          <a:p>
            <a:pPr algn="ctr">
              <a:lnSpc>
                <a:spcPct val="160000"/>
              </a:lnSpc>
              <a:spcBef>
                <a:spcPts val="0"/>
              </a:spcBef>
              <a:spcAft>
                <a:spcPts val="1200"/>
              </a:spcAft>
            </a:pPr>
            <a:r>
              <a:rPr lang="he-IL" dirty="0">
                <a:latin typeface="David" panose="020E0502060401010101" pitchFamily="34" charset="-79"/>
              </a:rPr>
              <a:t>בתור אלגוריתם מתייג לקיחה של כמה אלגוריתמי סיווג מפוקחים כאשר הוחלט לקחת את הטובים ביותר מבחינת אחוזי הצלחה</a:t>
            </a:r>
          </a:p>
          <a:p>
            <a:pPr algn="ctr">
              <a:lnSpc>
                <a:spcPct val="160000"/>
              </a:lnSpc>
              <a:spcBef>
                <a:spcPts val="0"/>
              </a:spcBef>
              <a:spcAft>
                <a:spcPts val="1200"/>
              </a:spcAft>
            </a:pPr>
            <a:r>
              <a:rPr lang="he-IL" dirty="0">
                <a:latin typeface="David" panose="020E0502060401010101" pitchFamily="34" charset="-79"/>
              </a:rPr>
              <a:t>השימוש החוזר ב-</a:t>
            </a:r>
            <a:r>
              <a:rPr lang="en-US" dirty="0">
                <a:latin typeface="David" panose="020E0502060401010101" pitchFamily="34" charset="-79"/>
              </a:rPr>
              <a:t>GPT2</a:t>
            </a:r>
            <a:r>
              <a:rPr lang="he-IL" dirty="0">
                <a:latin typeface="David" panose="020E0502060401010101" pitchFamily="34" charset="-79"/>
              </a:rPr>
              <a:t> וביצוע ה-</a:t>
            </a:r>
            <a:r>
              <a:rPr lang="en-US" dirty="0">
                <a:latin typeface="David" panose="020E0502060401010101" pitchFamily="34" charset="-79"/>
              </a:rPr>
              <a:t>Fine-tuning</a:t>
            </a:r>
            <a:r>
              <a:rPr lang="he-IL" dirty="0">
                <a:latin typeface="David" panose="020E0502060401010101" pitchFamily="34" charset="-79"/>
              </a:rPr>
              <a:t> ליצירת דוגמאות </a:t>
            </a:r>
            <a:r>
              <a:rPr lang="he-IL" dirty="0" err="1">
                <a:latin typeface="David" panose="020E0502060401010101" pitchFamily="34" charset="-79"/>
              </a:rPr>
              <a:t>מתוייגות</a:t>
            </a:r>
            <a:endParaRPr lang="he-IL" dirty="0">
              <a:latin typeface="David" panose="020E0502060401010101" pitchFamily="34" charset="-79"/>
            </a:endParaRPr>
          </a:p>
          <a:p>
            <a:pPr algn="ctr">
              <a:lnSpc>
                <a:spcPct val="160000"/>
              </a:lnSpc>
              <a:spcBef>
                <a:spcPts val="0"/>
              </a:spcBef>
              <a:spcAft>
                <a:spcPts val="1200"/>
              </a:spcAft>
            </a:pPr>
            <a:r>
              <a:rPr lang="he-IL" dirty="0">
                <a:latin typeface="David" panose="020E0502060401010101" pitchFamily="34" charset="-79"/>
              </a:rPr>
              <a:t>אין שימוש ב-</a:t>
            </a:r>
            <a:r>
              <a:rPr lang="en-US" dirty="0">
                <a:latin typeface="David" panose="020E0502060401010101" pitchFamily="34" charset="-79"/>
              </a:rPr>
              <a:t>Discrimminator</a:t>
            </a:r>
            <a:r>
              <a:rPr lang="he-IL" dirty="0">
                <a:latin typeface="David" panose="020E0502060401010101" pitchFamily="34" charset="-79"/>
              </a:rPr>
              <a:t> (תפקידו הוא להכריע האם הטקסט נוצר על ידי מכונה) – כאן מבחינתו כל טקסט שהוא חשוד, יתפס בתור </a:t>
            </a:r>
            <a:r>
              <a:rPr lang="en-US" dirty="0">
                <a:latin typeface="David" panose="020E0502060401010101" pitchFamily="34" charset="-79"/>
              </a:rPr>
              <a:t>SPAM</a:t>
            </a:r>
            <a:r>
              <a:rPr lang="he-IL" dirty="0">
                <a:latin typeface="David" panose="020E0502060401010101" pitchFamily="34" charset="-79"/>
              </a:rPr>
              <a:t>, בתור סיכון אפשרי למשתמש.</a:t>
            </a:r>
          </a:p>
          <a:p>
            <a:pPr algn="ctr">
              <a:lnSpc>
                <a:spcPct val="160000"/>
              </a:lnSpc>
              <a:spcBef>
                <a:spcPts val="0"/>
              </a:spcBef>
              <a:spcAft>
                <a:spcPts val="1200"/>
              </a:spcAft>
            </a:pPr>
            <a:r>
              <a:rPr lang="he-IL" dirty="0">
                <a:latin typeface="David" panose="020E0502060401010101" pitchFamily="34" charset="-79"/>
              </a:rPr>
              <a:t>אימון רפטטיבי של המסווג (</a:t>
            </a:r>
            <a:r>
              <a:rPr lang="en-US" dirty="0">
                <a:latin typeface="David" panose="020E0502060401010101" pitchFamily="34" charset="-79"/>
              </a:rPr>
              <a:t>RandomForest, knn, svm, extra tree, Decision Tree, Bagging, Adaptive Boosting </a:t>
            </a:r>
            <a:r>
              <a:rPr lang="he-IL" dirty="0">
                <a:latin typeface="David" panose="020E0502060401010101" pitchFamily="34" charset="-79"/>
              </a:rPr>
              <a:t>) ושל ה-</a:t>
            </a:r>
            <a:r>
              <a:rPr lang="en-US" dirty="0">
                <a:latin typeface="David" panose="020E0502060401010101" pitchFamily="34" charset="-79"/>
              </a:rPr>
              <a:t>GPT2</a:t>
            </a:r>
            <a:r>
              <a:rPr lang="he-IL" dirty="0">
                <a:latin typeface="David" panose="020E0502060401010101" pitchFamily="34" charset="-79"/>
              </a:rPr>
              <a:t> (שגם הוא אמור ליצור מידע יותר מחודד)</a:t>
            </a:r>
          </a:p>
        </p:txBody>
      </p:sp>
      <p:sp>
        <p:nvSpPr>
          <p:cNvPr id="2" name="מלבן 1">
            <a:extLst>
              <a:ext uri="{FF2B5EF4-FFF2-40B4-BE49-F238E27FC236}">
                <a16:creationId xmlns:a16="http://schemas.microsoft.com/office/drawing/2014/main" id="{C50AA88A-1D98-46C4-B107-C8BC68E4EE7F}"/>
              </a:ext>
            </a:extLst>
          </p:cNvPr>
          <p:cNvSpPr/>
          <p:nvPr/>
        </p:nvSpPr>
        <p:spPr>
          <a:xfrm>
            <a:off x="651411" y="-385465"/>
            <a:ext cx="11346376" cy="1247201"/>
          </a:xfrm>
          <a:prstGeom prst="rect">
            <a:avLst/>
          </a:prstGeom>
          <a:noFill/>
        </p:spPr>
        <p:txBody>
          <a:bodyPr wrap="none" lIns="91440" tIns="45720" rIns="91440" bIns="45720">
            <a:spAutoFit/>
          </a:bodyPr>
          <a:lstStyle/>
          <a:p>
            <a:pPr marL="0" indent="0" algn="ctr" rtl="1">
              <a:lnSpc>
                <a:spcPct val="160000"/>
              </a:lnSpc>
              <a:spcBef>
                <a:spcPts val="0"/>
              </a:spcBef>
              <a:spcAft>
                <a:spcPts val="1200"/>
              </a:spcAft>
              <a:buNone/>
            </a:pPr>
            <a:r>
              <a:rPr lang="he-IL" sz="5400" b="1" dirty="0">
                <a:latin typeface="David" panose="020E0502060401010101" pitchFamily="34" charset="-79"/>
              </a:rPr>
              <a:t>כיצד הגישה שלנו שונה מזו של קודמינו?</a:t>
            </a:r>
          </a:p>
        </p:txBody>
      </p:sp>
    </p:spTree>
    <p:extLst>
      <p:ext uri="{BB962C8B-B14F-4D97-AF65-F5344CB8AC3E}">
        <p14:creationId xmlns:p14="http://schemas.microsoft.com/office/powerpoint/2010/main" val="1429889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0"/>
                <a:lumOff val="100000"/>
              </a:schemeClr>
            </a:gs>
            <a:gs pos="35000">
              <a:schemeClr val="accent1">
                <a:lumMod val="0"/>
                <a:lumOff val="100000"/>
              </a:schemeClr>
            </a:gs>
            <a:gs pos="97000">
              <a:schemeClr val="accent1">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pic>
        <p:nvPicPr>
          <p:cNvPr id="2" name="תמונה 1">
            <a:extLst>
              <a:ext uri="{FF2B5EF4-FFF2-40B4-BE49-F238E27FC236}">
                <a16:creationId xmlns:a16="http://schemas.microsoft.com/office/drawing/2014/main" id="{02A9BC0A-E577-4B81-94AC-959DE7EBF3F0}"/>
              </a:ext>
            </a:extLst>
          </p:cNvPr>
          <p:cNvPicPr>
            <a:picLocks noChangeAspect="1"/>
          </p:cNvPicPr>
          <p:nvPr/>
        </p:nvPicPr>
        <p:blipFill>
          <a:blip r:embed="rId2"/>
          <a:stretch>
            <a:fillRect/>
          </a:stretch>
        </p:blipFill>
        <p:spPr>
          <a:xfrm>
            <a:off x="1476375" y="996175"/>
            <a:ext cx="9582150" cy="5528450"/>
          </a:xfrm>
          <a:prstGeom prst="rect">
            <a:avLst/>
          </a:prstGeom>
        </p:spPr>
      </p:pic>
      <p:sp>
        <p:nvSpPr>
          <p:cNvPr id="6" name="מלבן 5">
            <a:extLst>
              <a:ext uri="{FF2B5EF4-FFF2-40B4-BE49-F238E27FC236}">
                <a16:creationId xmlns:a16="http://schemas.microsoft.com/office/drawing/2014/main" id="{32ADE535-0258-4E9E-9B04-E0BCD5702229}"/>
              </a:ext>
            </a:extLst>
          </p:cNvPr>
          <p:cNvSpPr/>
          <p:nvPr/>
        </p:nvSpPr>
        <p:spPr>
          <a:xfrm>
            <a:off x="5025763" y="0"/>
            <a:ext cx="2483373" cy="1015663"/>
          </a:xfrm>
          <a:prstGeom prst="rect">
            <a:avLst/>
          </a:prstGeom>
          <a:noFill/>
        </p:spPr>
        <p:txBody>
          <a:bodyPr wrap="none" lIns="91440" tIns="45720" rIns="91440" bIns="45720">
            <a:spAutoFit/>
          </a:bodyPr>
          <a:lstStyle/>
          <a:p>
            <a:pPr algn="ctr"/>
            <a:r>
              <a:rPr lang="he-IL" sz="6000" b="1" cap="none" spc="0" dirty="0">
                <a:ln w="0"/>
                <a:solidFill>
                  <a:schemeClr val="tx1"/>
                </a:solidFill>
                <a:effectLst>
                  <a:outerShdw blurRad="38100" dist="19050" dir="2700000" algn="tl" rotWithShape="0">
                    <a:schemeClr val="dk1">
                      <a:alpha val="40000"/>
                    </a:schemeClr>
                  </a:outerShdw>
                </a:effectLst>
              </a:rPr>
              <a:t>תוצאות</a:t>
            </a:r>
            <a:endParaRPr lang="he-IL" sz="5400" b="1"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729227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0"/>
                <a:lumOff val="100000"/>
              </a:schemeClr>
            </a:gs>
            <a:gs pos="35000">
              <a:schemeClr val="accent1">
                <a:lumMod val="0"/>
                <a:lumOff val="100000"/>
              </a:schemeClr>
            </a:gs>
            <a:gs pos="97000">
              <a:schemeClr val="accent1">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38B9A60E-1AC0-4F00-896A-E8C0657F2B6F}"/>
              </a:ext>
            </a:extLst>
          </p:cNvPr>
          <p:cNvSpPr>
            <a:spLocks noGrp="1"/>
          </p:cNvSpPr>
          <p:nvPr>
            <p:ph idx="1"/>
          </p:nvPr>
        </p:nvSpPr>
        <p:spPr>
          <a:xfrm>
            <a:off x="168965" y="1113184"/>
            <a:ext cx="11917018" cy="5371474"/>
          </a:xfrm>
        </p:spPr>
        <p:txBody>
          <a:bodyPr>
            <a:normAutofit/>
          </a:bodyPr>
          <a:lstStyle/>
          <a:p>
            <a:pPr>
              <a:lnSpc>
                <a:spcPct val="160000"/>
              </a:lnSpc>
              <a:spcBef>
                <a:spcPts val="0"/>
              </a:spcBef>
              <a:spcAft>
                <a:spcPts val="1200"/>
              </a:spcAft>
            </a:pPr>
            <a:r>
              <a:rPr lang="he-IL" dirty="0">
                <a:latin typeface="David" panose="020E0502060401010101" pitchFamily="34" charset="-79"/>
              </a:rPr>
              <a:t>נתחיל מכך שלאחר הוספת המשפטים החדשים תוצאות החיזוי היו יותר גבוהות.</a:t>
            </a:r>
          </a:p>
          <a:p>
            <a:pPr>
              <a:lnSpc>
                <a:spcPct val="160000"/>
              </a:lnSpc>
              <a:spcBef>
                <a:spcPts val="0"/>
              </a:spcBef>
              <a:spcAft>
                <a:spcPts val="1200"/>
              </a:spcAft>
            </a:pPr>
            <a:r>
              <a:rPr lang="he-IL" dirty="0">
                <a:latin typeface="David" panose="020E0502060401010101" pitchFamily="34" charset="-79"/>
              </a:rPr>
              <a:t>מפאת זמן וחוסר משאבים של המחשבים שלנו, הצלחנו לייצר </a:t>
            </a:r>
            <a:r>
              <a:rPr lang="en-US" dirty="0">
                <a:latin typeface="David" panose="020E0502060401010101" pitchFamily="34" charset="-79"/>
              </a:rPr>
              <a:t>data</a:t>
            </a:r>
            <a:r>
              <a:rPr lang="he-IL" dirty="0">
                <a:latin typeface="David" panose="020E0502060401010101" pitchFamily="34" charset="-79"/>
              </a:rPr>
              <a:t> חדש שהניב תוצאות יותר טובות אך אם היינו ממשיכים לייצר </a:t>
            </a:r>
            <a:r>
              <a:rPr lang="en-US" dirty="0">
                <a:latin typeface="David" panose="020E0502060401010101" pitchFamily="34" charset="-79"/>
              </a:rPr>
              <a:t>data</a:t>
            </a:r>
            <a:r>
              <a:rPr lang="he-IL" dirty="0">
                <a:latin typeface="David" panose="020E0502060401010101" pitchFamily="34" charset="-79"/>
              </a:rPr>
              <a:t> חדש מלאכותי התוצאות היו משתפרות באופן ניכר יותר</a:t>
            </a:r>
          </a:p>
          <a:p>
            <a:pPr>
              <a:lnSpc>
                <a:spcPct val="160000"/>
              </a:lnSpc>
              <a:spcBef>
                <a:spcPts val="0"/>
              </a:spcBef>
              <a:spcAft>
                <a:spcPts val="1200"/>
              </a:spcAft>
            </a:pPr>
            <a:r>
              <a:rPr lang="he-IL" dirty="0">
                <a:latin typeface="David" panose="020E0502060401010101" pitchFamily="34" charset="-79"/>
              </a:rPr>
              <a:t>את המודל הצלחנו לאמן  אך ה"כיוונון" קרה פעם אחת שוב מפאת חוסר במשאבים חזקים וזמן.</a:t>
            </a:r>
          </a:p>
          <a:p>
            <a:pPr>
              <a:lnSpc>
                <a:spcPct val="160000"/>
              </a:lnSpc>
              <a:spcBef>
                <a:spcPts val="0"/>
              </a:spcBef>
              <a:spcAft>
                <a:spcPts val="1200"/>
              </a:spcAft>
            </a:pPr>
            <a:r>
              <a:rPr lang="he-IL" dirty="0">
                <a:latin typeface="David" panose="020E0502060401010101" pitchFamily="34" charset="-79"/>
              </a:rPr>
              <a:t> נציין שבעתיד ניתן להשתמש במודל שבנינו לצורך הרחבות של מחקרים בנושא.</a:t>
            </a:r>
          </a:p>
        </p:txBody>
      </p:sp>
      <p:sp>
        <p:nvSpPr>
          <p:cNvPr id="2" name="מלבן 1">
            <a:extLst>
              <a:ext uri="{FF2B5EF4-FFF2-40B4-BE49-F238E27FC236}">
                <a16:creationId xmlns:a16="http://schemas.microsoft.com/office/drawing/2014/main" id="{59E0167C-8208-45F0-99B1-F2D61AFC280A}"/>
              </a:ext>
            </a:extLst>
          </p:cNvPr>
          <p:cNvSpPr/>
          <p:nvPr/>
        </p:nvSpPr>
        <p:spPr>
          <a:xfrm>
            <a:off x="368525" y="-289387"/>
            <a:ext cx="11517897" cy="1118832"/>
          </a:xfrm>
          <a:prstGeom prst="rect">
            <a:avLst/>
          </a:prstGeom>
          <a:noFill/>
        </p:spPr>
        <p:txBody>
          <a:bodyPr wrap="none" lIns="91440" tIns="45720" rIns="91440" bIns="45720">
            <a:spAutoFit/>
          </a:bodyPr>
          <a:lstStyle/>
          <a:p>
            <a:pPr marL="0" indent="0" algn="ctr" rtl="1">
              <a:lnSpc>
                <a:spcPct val="160000"/>
              </a:lnSpc>
              <a:spcBef>
                <a:spcPts val="0"/>
              </a:spcBef>
              <a:spcAft>
                <a:spcPts val="1200"/>
              </a:spcAft>
              <a:buNone/>
            </a:pPr>
            <a:r>
              <a:rPr lang="he-IL" sz="4800" b="1" dirty="0">
                <a:latin typeface="David" panose="020E0502060401010101" pitchFamily="34" charset="-79"/>
              </a:rPr>
              <a:t>מסקנות + דברים שהיינו רוצים להוסיף \ לשפר</a:t>
            </a:r>
          </a:p>
        </p:txBody>
      </p:sp>
    </p:spTree>
    <p:extLst>
      <p:ext uri="{BB962C8B-B14F-4D97-AF65-F5344CB8AC3E}">
        <p14:creationId xmlns:p14="http://schemas.microsoft.com/office/powerpoint/2010/main" val="171278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0"/>
                <a:lumOff val="100000"/>
              </a:schemeClr>
            </a:gs>
            <a:gs pos="35000">
              <a:schemeClr val="accent1">
                <a:lumMod val="0"/>
                <a:lumOff val="100000"/>
              </a:schemeClr>
            </a:gs>
            <a:gs pos="97000">
              <a:schemeClr val="accent1">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7" name="מציין מיקום תוכן 6">
            <a:extLst>
              <a:ext uri="{FF2B5EF4-FFF2-40B4-BE49-F238E27FC236}">
                <a16:creationId xmlns:a16="http://schemas.microsoft.com/office/drawing/2014/main" id="{D5A67E93-E7D5-404D-A797-5223E3F44A26}"/>
              </a:ext>
            </a:extLst>
          </p:cNvPr>
          <p:cNvSpPr>
            <a:spLocks noGrp="1"/>
          </p:cNvSpPr>
          <p:nvPr>
            <p:ph idx="1"/>
          </p:nvPr>
        </p:nvSpPr>
        <p:spPr>
          <a:xfrm>
            <a:off x="723899" y="1009650"/>
            <a:ext cx="11191876" cy="5591175"/>
          </a:xfrm>
        </p:spPr>
        <p:txBody>
          <a:bodyPr>
            <a:noAutofit/>
          </a:bodyPr>
          <a:lstStyle/>
          <a:p>
            <a:r>
              <a:rPr lang="he-IL" i="0" u="none" strike="noStrike" dirty="0">
                <a:solidFill>
                  <a:srgbClr val="202124"/>
                </a:solidFill>
                <a:effectLst/>
                <a:latin typeface="Arial" panose="020B0604020202020204" pitchFamily="34" charset="0"/>
              </a:rPr>
              <a:t>בשנים האחרונות עם קידום הטכנולוגיה כאשר לכל אדם ישנו מכשיר הצמוד אליו המכיל את פרטיו האישיים (הכוללים פרטים רגישים של אותו אדם או פרטים על ארגון שאותו אדם נמצא בו), מפיצי ספאם התעניינו בהודעות כשיטה לתקיפת מטרות פוטנציאליות.</a:t>
            </a:r>
          </a:p>
          <a:p>
            <a:pPr marL="0" indent="0">
              <a:buNone/>
            </a:pPr>
            <a:endParaRPr lang="he-IL" i="0" u="none" strike="noStrike" dirty="0">
              <a:solidFill>
                <a:srgbClr val="202124"/>
              </a:solidFill>
              <a:effectLst/>
              <a:latin typeface="Arial" panose="020B0604020202020204" pitchFamily="34" charset="0"/>
            </a:endParaRPr>
          </a:p>
          <a:p>
            <a:r>
              <a:rPr lang="he-IL" i="0" u="none" strike="noStrike" dirty="0">
                <a:solidFill>
                  <a:srgbClr val="202124"/>
                </a:solidFill>
                <a:effectLst/>
                <a:latin typeface="Arial" panose="020B0604020202020204" pitchFamily="34" charset="0"/>
              </a:rPr>
              <a:t> </a:t>
            </a:r>
            <a:r>
              <a:rPr lang="he-IL">
                <a:solidFill>
                  <a:srgbClr val="202124"/>
                </a:solidFill>
                <a:latin typeface="Arial" panose="020B0604020202020204" pitchFamily="34" charset="0"/>
              </a:rPr>
              <a:t>הודעות</a:t>
            </a:r>
            <a:r>
              <a:rPr lang="he-IL" i="0" u="none" strike="noStrike">
                <a:solidFill>
                  <a:srgbClr val="202124"/>
                </a:solidFill>
                <a:effectLst/>
                <a:latin typeface="Arial" panose="020B0604020202020204" pitchFamily="34" charset="0"/>
              </a:rPr>
              <a:t> </a:t>
            </a:r>
            <a:r>
              <a:rPr lang="he-IL">
                <a:solidFill>
                  <a:srgbClr val="202124"/>
                </a:solidFill>
                <a:latin typeface="Arial" panose="020B0604020202020204" pitchFamily="34" charset="0"/>
              </a:rPr>
              <a:t>זדוניות</a:t>
            </a:r>
            <a:r>
              <a:rPr lang="he-IL" i="0" u="none" strike="noStrike">
                <a:solidFill>
                  <a:srgbClr val="202124"/>
                </a:solidFill>
                <a:effectLst/>
                <a:latin typeface="Arial" panose="020B0604020202020204" pitchFamily="34" charset="0"/>
              </a:rPr>
              <a:t> </a:t>
            </a:r>
            <a:r>
              <a:rPr lang="he-IL" i="0" u="none" strike="noStrike" dirty="0">
                <a:solidFill>
                  <a:srgbClr val="202124"/>
                </a:solidFill>
                <a:effectLst/>
                <a:latin typeface="Arial" panose="020B0604020202020204" pitchFamily="34" charset="0"/>
              </a:rPr>
              <a:t>יכולים לגרום שלא במכוון, לאנשים לוותר על המידע הפרטי שלהם, מה שעלול להוביל להפרות חמורות </a:t>
            </a:r>
            <a:r>
              <a:rPr lang="he-IL" i="0" u="none" strike="noStrike">
                <a:solidFill>
                  <a:srgbClr val="202124"/>
                </a:solidFill>
                <a:effectLst/>
                <a:latin typeface="Arial" panose="020B0604020202020204" pitchFamily="34" charset="0"/>
              </a:rPr>
              <a:t>של פרטיות.</a:t>
            </a:r>
            <a:endParaRPr lang="he-IL" i="0" u="none" strike="noStrike" dirty="0">
              <a:solidFill>
                <a:srgbClr val="202124"/>
              </a:solidFill>
              <a:effectLst/>
              <a:latin typeface="Arial" panose="020B0604020202020204" pitchFamily="34" charset="0"/>
            </a:endParaRPr>
          </a:p>
          <a:p>
            <a:pPr marL="0" indent="0">
              <a:buNone/>
            </a:pPr>
            <a:endParaRPr lang="he-IL" i="0" u="none" strike="noStrike" dirty="0">
              <a:solidFill>
                <a:srgbClr val="202124"/>
              </a:solidFill>
              <a:effectLst/>
              <a:latin typeface="Arial" panose="020B0604020202020204" pitchFamily="34" charset="0"/>
            </a:endParaRPr>
          </a:p>
          <a:p>
            <a:r>
              <a:rPr lang="he-IL" i="0" u="none" strike="noStrike" dirty="0">
                <a:solidFill>
                  <a:srgbClr val="202124"/>
                </a:solidFill>
                <a:effectLst/>
                <a:latin typeface="Arial" panose="020B0604020202020204" pitchFamily="34" charset="0"/>
              </a:rPr>
              <a:t> </a:t>
            </a:r>
            <a:r>
              <a:rPr lang="en-US" i="0" u="none" strike="noStrike" dirty="0">
                <a:solidFill>
                  <a:srgbClr val="202124"/>
                </a:solidFill>
                <a:effectLst/>
                <a:latin typeface="Arial" panose="020B0604020202020204" pitchFamily="34" charset="0"/>
              </a:rPr>
              <a:t>SMS phishing </a:t>
            </a:r>
            <a:r>
              <a:rPr lang="he-IL" i="0" u="none" strike="noStrike" dirty="0">
                <a:solidFill>
                  <a:srgbClr val="202124"/>
                </a:solidFill>
                <a:effectLst/>
                <a:latin typeface="Arial" panose="020B0604020202020204" pitchFamily="34" charset="0"/>
              </a:rPr>
              <a:t> הפך לאיום על משתמשים רבים</a:t>
            </a:r>
          </a:p>
          <a:p>
            <a:pPr marL="0" indent="0">
              <a:buNone/>
            </a:pPr>
            <a:r>
              <a:rPr lang="he-IL" dirty="0">
                <a:solidFill>
                  <a:srgbClr val="202124"/>
                </a:solidFill>
                <a:latin typeface="Arial" panose="020B0604020202020204" pitchFamily="34" charset="0"/>
              </a:rPr>
              <a:t>   </a:t>
            </a:r>
            <a:r>
              <a:rPr lang="he-IL" i="0" u="none" strike="noStrike" dirty="0">
                <a:solidFill>
                  <a:srgbClr val="202124"/>
                </a:solidFill>
                <a:effectLst/>
                <a:latin typeface="Arial" panose="020B0604020202020204" pitchFamily="34" charset="0"/>
              </a:rPr>
              <a:t> ולכן דורש פתרון מדויק.</a:t>
            </a:r>
            <a:endParaRPr lang="en-IL" dirty="0"/>
          </a:p>
        </p:txBody>
      </p:sp>
      <p:pic>
        <p:nvPicPr>
          <p:cNvPr id="10" name="תמונה 9">
            <a:extLst>
              <a:ext uri="{FF2B5EF4-FFF2-40B4-BE49-F238E27FC236}">
                <a16:creationId xmlns:a16="http://schemas.microsoft.com/office/drawing/2014/main" id="{C1D76CA9-13DB-466A-A724-4CD2DDD8F926}"/>
              </a:ext>
            </a:extLst>
          </p:cNvPr>
          <p:cNvPicPr>
            <a:picLocks noChangeAspect="1"/>
          </p:cNvPicPr>
          <p:nvPr/>
        </p:nvPicPr>
        <p:blipFill>
          <a:blip r:embed="rId2"/>
          <a:stretch>
            <a:fillRect/>
          </a:stretch>
        </p:blipFill>
        <p:spPr>
          <a:xfrm>
            <a:off x="1" y="3988642"/>
            <a:ext cx="2857499" cy="2811737"/>
          </a:xfrm>
          <a:prstGeom prst="rect">
            <a:avLst/>
          </a:prstGeom>
        </p:spPr>
      </p:pic>
      <p:sp>
        <p:nvSpPr>
          <p:cNvPr id="15" name="מלבן 14">
            <a:extLst>
              <a:ext uri="{FF2B5EF4-FFF2-40B4-BE49-F238E27FC236}">
                <a16:creationId xmlns:a16="http://schemas.microsoft.com/office/drawing/2014/main" id="{69193870-D4F8-48A9-A02C-51B1B3642F71}"/>
              </a:ext>
            </a:extLst>
          </p:cNvPr>
          <p:cNvSpPr/>
          <p:nvPr/>
        </p:nvSpPr>
        <p:spPr>
          <a:xfrm>
            <a:off x="9703310" y="-25063"/>
            <a:ext cx="2212465" cy="1015663"/>
          </a:xfrm>
          <a:prstGeom prst="rect">
            <a:avLst/>
          </a:prstGeom>
          <a:noFill/>
        </p:spPr>
        <p:txBody>
          <a:bodyPr wrap="none" lIns="91440" tIns="45720" rIns="91440" bIns="45720">
            <a:spAutoFit/>
          </a:bodyPr>
          <a:lstStyle/>
          <a:p>
            <a:pPr algn="ctr"/>
            <a:r>
              <a:rPr lang="he-IL" sz="5400" b="1" cap="none" spc="0" dirty="0">
                <a:ln w="0"/>
                <a:solidFill>
                  <a:schemeClr val="tx1"/>
                </a:solidFill>
                <a:effectLst>
                  <a:outerShdw blurRad="38100" dist="19050" dir="2700000" algn="tl" rotWithShape="0">
                    <a:schemeClr val="dk1">
                      <a:alpha val="40000"/>
                    </a:schemeClr>
                  </a:outerShdw>
                </a:effectLst>
              </a:rPr>
              <a:t>הבעיה</a:t>
            </a:r>
            <a:r>
              <a:rPr lang="he-IL" sz="6000" b="0" cap="none" spc="0" dirty="0">
                <a:ln w="0"/>
                <a:solidFill>
                  <a:schemeClr val="tx1"/>
                </a:solidFill>
                <a:effectLst>
                  <a:outerShdw blurRad="38100" dist="19050" dir="2700000" algn="tl" rotWithShape="0">
                    <a:schemeClr val="dk1">
                      <a:alpha val="40000"/>
                    </a:schemeClr>
                  </a:outerShdw>
                </a:effectLst>
              </a:rPr>
              <a:t>:</a:t>
            </a:r>
          </a:p>
        </p:txBody>
      </p:sp>
    </p:spTree>
    <p:extLst>
      <p:ext uri="{BB962C8B-B14F-4D97-AF65-F5344CB8AC3E}">
        <p14:creationId xmlns:p14="http://schemas.microsoft.com/office/powerpoint/2010/main" val="2864863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0"/>
                <a:lumOff val="100000"/>
              </a:schemeClr>
            </a:gs>
            <a:gs pos="35000">
              <a:schemeClr val="accent1">
                <a:lumMod val="0"/>
                <a:lumOff val="100000"/>
              </a:schemeClr>
            </a:gs>
            <a:gs pos="97000">
              <a:schemeClr val="accent1">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88FFE71E-1122-4FD0-A35D-8AAB1A109609}"/>
              </a:ext>
            </a:extLst>
          </p:cNvPr>
          <p:cNvSpPr>
            <a:spLocks noGrp="1"/>
          </p:cNvSpPr>
          <p:nvPr>
            <p:ph idx="1"/>
          </p:nvPr>
        </p:nvSpPr>
        <p:spPr>
          <a:xfrm>
            <a:off x="1047750" y="1816100"/>
            <a:ext cx="10515600" cy="4351338"/>
          </a:xfrm>
        </p:spPr>
        <p:txBody>
          <a:bodyPr>
            <a:normAutofit fontScale="92500"/>
          </a:bodyPr>
          <a:lstStyle/>
          <a:p>
            <a:pPr marR="38100" algn="r" rtl="1"/>
            <a:r>
              <a:rPr lang="he-IL" sz="3200" i="0" u="none" strike="noStrike" dirty="0">
                <a:solidFill>
                  <a:srgbClr val="202124"/>
                </a:solidFill>
                <a:effectLst/>
                <a:latin typeface="Arial" panose="020B0604020202020204" pitchFamily="34" charset="0"/>
              </a:rPr>
              <a:t>אלגוריתמי למידת מכונה הופיעו ככלי נהדר לסיווג נתונים למחלקות. </a:t>
            </a:r>
          </a:p>
          <a:p>
            <a:pPr marL="0" marR="38100" indent="0" algn="r" rtl="1">
              <a:buNone/>
            </a:pPr>
            <a:endParaRPr lang="he-IL" sz="3200" dirty="0">
              <a:effectLst/>
            </a:endParaRPr>
          </a:p>
          <a:p>
            <a:r>
              <a:rPr lang="he-IL" sz="3200" i="0" u="none" strike="noStrike" dirty="0">
                <a:solidFill>
                  <a:srgbClr val="202124"/>
                </a:solidFill>
                <a:effectLst/>
                <a:latin typeface="Arial" panose="020B0604020202020204" pitchFamily="34" charset="0"/>
              </a:rPr>
              <a:t>אחת הבעיות עם </a:t>
            </a:r>
            <a:r>
              <a:rPr lang="en-US" sz="3200" i="0" u="none" strike="noStrike" dirty="0">
                <a:solidFill>
                  <a:srgbClr val="202124"/>
                </a:solidFill>
                <a:effectLst/>
                <a:latin typeface="Arial" panose="020B0604020202020204" pitchFamily="34" charset="0"/>
              </a:rPr>
              <a:t>SMS phishing </a:t>
            </a:r>
            <a:r>
              <a:rPr lang="he-IL" sz="3200" i="0" u="none" strike="noStrike" dirty="0">
                <a:solidFill>
                  <a:srgbClr val="202124"/>
                </a:solidFill>
                <a:effectLst/>
                <a:latin typeface="Arial" panose="020B0604020202020204" pitchFamily="34" charset="0"/>
              </a:rPr>
              <a:t> הוא </a:t>
            </a:r>
            <a:r>
              <a:rPr lang="he-IL" sz="3200" i="0" u="sng" dirty="0">
                <a:solidFill>
                  <a:srgbClr val="202124"/>
                </a:solidFill>
                <a:effectLst/>
                <a:latin typeface="Arial" panose="020B0604020202020204" pitchFamily="34" charset="0"/>
              </a:rPr>
              <a:t>היעדר נתונים מתויגים</a:t>
            </a:r>
            <a:r>
              <a:rPr lang="he-IL" sz="3200" i="0" u="none" strike="noStrike" dirty="0">
                <a:solidFill>
                  <a:srgbClr val="202124"/>
                </a:solidFill>
                <a:effectLst/>
                <a:latin typeface="Arial" panose="020B0604020202020204" pitchFamily="34" charset="0"/>
              </a:rPr>
              <a:t> שניתן לנצל תוך מחקר וגילוי דפוסים המגדירים הודעות הונאה.</a:t>
            </a:r>
          </a:p>
          <a:p>
            <a:pPr marL="0" indent="0">
              <a:buNone/>
            </a:pPr>
            <a:endParaRPr lang="he-IL" sz="3200" i="0" u="none" strike="noStrike" dirty="0">
              <a:solidFill>
                <a:srgbClr val="202124"/>
              </a:solidFill>
              <a:effectLst/>
              <a:latin typeface="Arial" panose="020B0604020202020204" pitchFamily="34" charset="0"/>
            </a:endParaRPr>
          </a:p>
          <a:p>
            <a:r>
              <a:rPr lang="he-IL" sz="3200" i="0" u="none" strike="noStrike" dirty="0">
                <a:solidFill>
                  <a:srgbClr val="202124"/>
                </a:solidFill>
                <a:effectLst/>
                <a:latin typeface="Arial" panose="020B0604020202020204" pitchFamily="34" charset="0"/>
              </a:rPr>
              <a:t> במאמר זה נחקור את הגישה של למידת מכונה שתבצע אוטומציה לדרך איתור של הודעות שווא ותמנע </a:t>
            </a:r>
            <a:r>
              <a:rPr lang="he-IL" sz="3200" i="0" u="none" strike="noStrike">
                <a:solidFill>
                  <a:srgbClr val="202124"/>
                </a:solidFill>
                <a:effectLst/>
                <a:latin typeface="Arial" panose="020B0604020202020204" pitchFamily="34" charset="0"/>
              </a:rPr>
              <a:t>מהם מלהגיע </a:t>
            </a:r>
            <a:r>
              <a:rPr lang="he-IL" sz="3200" i="0" u="none" strike="noStrike" dirty="0">
                <a:solidFill>
                  <a:srgbClr val="202124"/>
                </a:solidFill>
                <a:effectLst/>
                <a:latin typeface="Arial" panose="020B0604020202020204" pitchFamily="34" charset="0"/>
              </a:rPr>
              <a:t>ליעד, ובנוסף לכך נחקור גישה שתאפשר לנו להגדיל אוטומטית את מערך הנתונים.</a:t>
            </a:r>
            <a:endParaRPr lang="en-IL" sz="4400" dirty="0"/>
          </a:p>
        </p:txBody>
      </p:sp>
      <p:sp>
        <p:nvSpPr>
          <p:cNvPr id="4" name="מלבן 3">
            <a:extLst>
              <a:ext uri="{FF2B5EF4-FFF2-40B4-BE49-F238E27FC236}">
                <a16:creationId xmlns:a16="http://schemas.microsoft.com/office/drawing/2014/main" id="{BB56436C-C8CA-42DB-987A-F0C49723DF3B}"/>
              </a:ext>
            </a:extLst>
          </p:cNvPr>
          <p:cNvSpPr/>
          <p:nvPr/>
        </p:nvSpPr>
        <p:spPr>
          <a:xfrm>
            <a:off x="7731852" y="0"/>
            <a:ext cx="3831498" cy="923330"/>
          </a:xfrm>
          <a:prstGeom prst="rect">
            <a:avLst/>
          </a:prstGeom>
          <a:noFill/>
        </p:spPr>
        <p:txBody>
          <a:bodyPr wrap="none" lIns="91440" tIns="45720" rIns="91440" bIns="45720">
            <a:spAutoFit/>
          </a:bodyPr>
          <a:lstStyle/>
          <a:p>
            <a:pPr algn="ctr"/>
            <a:r>
              <a:rPr lang="he-IL" sz="5400" b="1" cap="none" spc="0" dirty="0">
                <a:ln w="0"/>
                <a:solidFill>
                  <a:schemeClr val="tx1"/>
                </a:solidFill>
                <a:effectLst>
                  <a:outerShdw blurRad="38100" dist="19050" dir="2700000" algn="tl" rotWithShape="0">
                    <a:schemeClr val="dk1">
                      <a:alpha val="40000"/>
                    </a:schemeClr>
                  </a:outerShdw>
                </a:effectLst>
                <a:latin typeface="Arial" panose="020B0604020202020204" pitchFamily="34" charset="0"/>
              </a:rPr>
              <a:t>פתרון מרכזי:</a:t>
            </a:r>
            <a:endParaRPr lang="en-IL" sz="5400" b="1" cap="none" spc="0" dirty="0">
              <a:ln w="0"/>
              <a:solidFill>
                <a:schemeClr val="tx1"/>
              </a:solidFill>
              <a:effectLst>
                <a:outerShdw blurRad="38100" dist="19050" dir="2700000" algn="tl" rotWithShape="0">
                  <a:schemeClr val="dk1">
                    <a:alpha val="40000"/>
                  </a:schemeClr>
                </a:outerShdw>
              </a:effectLst>
            </a:endParaRPr>
          </a:p>
        </p:txBody>
      </p:sp>
      <p:pic>
        <p:nvPicPr>
          <p:cNvPr id="6" name="תמונה 5" descr="תמונה שמכילה מיקרוסקופ, אוטומט&#10;&#10;התיאור נוצר באופן אוטומטי">
            <a:extLst>
              <a:ext uri="{FF2B5EF4-FFF2-40B4-BE49-F238E27FC236}">
                <a16:creationId xmlns:a16="http://schemas.microsoft.com/office/drawing/2014/main" id="{A6D78E6C-BE26-4195-A8C9-DE937CADF7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714625" cy="1685925"/>
          </a:xfrm>
          <a:prstGeom prst="rect">
            <a:avLst/>
          </a:prstGeom>
        </p:spPr>
      </p:pic>
    </p:spTree>
    <p:extLst>
      <p:ext uri="{BB962C8B-B14F-4D97-AF65-F5344CB8AC3E}">
        <p14:creationId xmlns:p14="http://schemas.microsoft.com/office/powerpoint/2010/main" val="3563042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0"/>
                <a:lumOff val="100000"/>
              </a:schemeClr>
            </a:gs>
            <a:gs pos="47000">
              <a:schemeClr val="accent1">
                <a:lumMod val="0"/>
                <a:lumOff val="100000"/>
              </a:schemeClr>
            </a:gs>
            <a:gs pos="97000">
              <a:schemeClr val="accent1">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512F963F-9B60-4614-9292-47A7264640D0}"/>
              </a:ext>
            </a:extLst>
          </p:cNvPr>
          <p:cNvSpPr/>
          <p:nvPr/>
        </p:nvSpPr>
        <p:spPr>
          <a:xfrm>
            <a:off x="1682061" y="928985"/>
            <a:ext cx="9304150" cy="1107996"/>
          </a:xfrm>
          <a:prstGeom prst="rect">
            <a:avLst/>
          </a:prstGeom>
          <a:noFill/>
        </p:spPr>
        <p:txBody>
          <a:bodyPr wrap="none" lIns="91440" tIns="45720" rIns="91440" bIns="45720">
            <a:spAutoFit/>
          </a:bodyPr>
          <a:lstStyle/>
          <a:p>
            <a:pPr algn="ctr"/>
            <a:r>
              <a:rPr lang="he-IL" sz="6600" cap="none" spc="0" dirty="0">
                <a:ln w="0"/>
                <a:solidFill>
                  <a:schemeClr val="tx1"/>
                </a:solidFill>
                <a:effectLst>
                  <a:outerShdw blurRad="38100" dist="19050" dir="2700000" algn="tl" rotWithShape="0">
                    <a:schemeClr val="dk1">
                      <a:alpha val="40000"/>
                    </a:schemeClr>
                  </a:outerShdw>
                </a:effectLst>
              </a:rPr>
              <a:t>אז</a:t>
            </a:r>
            <a:r>
              <a:rPr lang="he-IL" sz="6600" dirty="0">
                <a:ln w="0"/>
                <a:effectLst>
                  <a:outerShdw blurRad="38100" dist="19050" dir="2700000" algn="tl" rotWithShape="0">
                    <a:schemeClr val="dk1">
                      <a:alpha val="40000"/>
                    </a:schemeClr>
                  </a:outerShdw>
                </a:effectLst>
              </a:rPr>
              <a:t> אילו שיטות קיימות </a:t>
            </a:r>
            <a:r>
              <a:rPr lang="he-IL" sz="6600" cap="none" spc="0" dirty="0">
                <a:ln w="0"/>
                <a:solidFill>
                  <a:schemeClr val="tx1"/>
                </a:solidFill>
                <a:effectLst>
                  <a:outerShdw blurRad="38100" dist="19050" dir="2700000" algn="tl" rotWithShape="0">
                    <a:schemeClr val="dk1">
                      <a:alpha val="40000"/>
                    </a:schemeClr>
                  </a:outerShdw>
                </a:effectLst>
              </a:rPr>
              <a:t>היום?</a:t>
            </a:r>
          </a:p>
        </p:txBody>
      </p:sp>
      <p:pic>
        <p:nvPicPr>
          <p:cNvPr id="6" name="תמונה 5" descr="זכוכית מגדלת וסימן שאלה">
            <a:extLst>
              <a:ext uri="{FF2B5EF4-FFF2-40B4-BE49-F238E27FC236}">
                <a16:creationId xmlns:a16="http://schemas.microsoft.com/office/drawing/2014/main" id="{4074E691-61A2-490B-A982-D2DC94A61A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7273" y="2371426"/>
            <a:ext cx="4714752" cy="2652145"/>
          </a:xfrm>
          <a:prstGeom prst="rect">
            <a:avLst/>
          </a:prstGeom>
        </p:spPr>
      </p:pic>
    </p:spTree>
    <p:extLst>
      <p:ext uri="{BB962C8B-B14F-4D97-AF65-F5344CB8AC3E}">
        <p14:creationId xmlns:p14="http://schemas.microsoft.com/office/powerpoint/2010/main" val="2021347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0"/>
                <a:lumOff val="100000"/>
              </a:schemeClr>
            </a:gs>
            <a:gs pos="35000">
              <a:schemeClr val="accent1">
                <a:lumMod val="0"/>
                <a:lumOff val="100000"/>
              </a:schemeClr>
            </a:gs>
            <a:gs pos="97000">
              <a:schemeClr val="accent1">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8318D921-F593-46C9-8B2B-757E08B335CA}"/>
              </a:ext>
            </a:extLst>
          </p:cNvPr>
          <p:cNvSpPr>
            <a:spLocks noGrp="1"/>
          </p:cNvSpPr>
          <p:nvPr>
            <p:ph idx="1"/>
          </p:nvPr>
        </p:nvSpPr>
        <p:spPr>
          <a:xfrm>
            <a:off x="209550" y="1047155"/>
            <a:ext cx="11700158" cy="5734645"/>
          </a:xfrm>
        </p:spPr>
        <p:txBody>
          <a:bodyPr>
            <a:normAutofit fontScale="25000" lnSpcReduction="20000"/>
          </a:bodyPr>
          <a:lstStyle/>
          <a:p>
            <a:pPr algn="r" rtl="1">
              <a:spcBef>
                <a:spcPts val="1200"/>
              </a:spcBef>
              <a:spcAft>
                <a:spcPts val="1200"/>
              </a:spcAft>
            </a:pPr>
            <a:r>
              <a:rPr lang="he-IL" sz="8800" i="0" u="none" strike="noStrike" dirty="0">
                <a:solidFill>
                  <a:srgbClr val="000000"/>
                </a:solidFill>
                <a:effectLst/>
                <a:latin typeface="Arial" panose="020B0604020202020204" pitchFamily="34" charset="0"/>
              </a:rPr>
              <a:t>שימוש במודלים לניתוח שפות טבעיות למטרות קלסיפיקציה.</a:t>
            </a:r>
            <a:endParaRPr lang="he-IL" sz="8800" dirty="0">
              <a:effectLst/>
            </a:endParaRPr>
          </a:p>
          <a:p>
            <a:pPr algn="r" rtl="1">
              <a:spcBef>
                <a:spcPts val="1200"/>
              </a:spcBef>
              <a:spcAft>
                <a:spcPts val="1200"/>
              </a:spcAft>
            </a:pPr>
            <a:r>
              <a:rPr lang="he-IL" sz="8800" i="0" u="none" strike="noStrike" dirty="0">
                <a:solidFill>
                  <a:srgbClr val="000000"/>
                </a:solidFill>
                <a:effectLst/>
                <a:latin typeface="Arial" panose="020B0604020202020204" pitchFamily="34" charset="0"/>
              </a:rPr>
              <a:t>בתור אלגוריתם בסיסי להשוואה השתמשנו במודל </a:t>
            </a:r>
            <a:r>
              <a:rPr lang="en-US" sz="8800" b="1" i="0" u="none" strike="noStrike" dirty="0">
                <a:solidFill>
                  <a:srgbClr val="000000"/>
                </a:solidFill>
                <a:effectLst/>
                <a:latin typeface="Arial" panose="020B0604020202020204" pitchFamily="34" charset="0"/>
              </a:rPr>
              <a:t>BERT</a:t>
            </a:r>
            <a:r>
              <a:rPr lang="en-US" sz="8800" i="0" u="none" strike="noStrike" dirty="0">
                <a:solidFill>
                  <a:srgbClr val="000000"/>
                </a:solidFill>
                <a:effectLst/>
                <a:latin typeface="Arial" panose="020B0604020202020204" pitchFamily="34" charset="0"/>
              </a:rPr>
              <a:t> </a:t>
            </a:r>
            <a:r>
              <a:rPr lang="he-IL" sz="8800" i="0" u="none" strike="noStrike" dirty="0">
                <a:solidFill>
                  <a:srgbClr val="000000"/>
                </a:solidFill>
                <a:effectLst/>
                <a:latin typeface="Arial" panose="020B0604020202020204" pitchFamily="34" charset="0"/>
              </a:rPr>
              <a:t> הפותח על ידי חוקרים של חברת </a:t>
            </a:r>
            <a:r>
              <a:rPr lang="en-US" sz="8800" i="0" u="none" strike="noStrike" dirty="0">
                <a:solidFill>
                  <a:srgbClr val="000000"/>
                </a:solidFill>
                <a:effectLst/>
                <a:latin typeface="Arial" panose="020B0604020202020204" pitchFamily="34" charset="0"/>
              </a:rPr>
              <a:t>Google</a:t>
            </a:r>
            <a:r>
              <a:rPr lang="he-IL" sz="8800" i="0" u="none" strike="noStrike" dirty="0">
                <a:solidFill>
                  <a:srgbClr val="000000"/>
                </a:solidFill>
                <a:effectLst/>
                <a:latin typeface="Arial" panose="020B0604020202020204" pitchFamily="34" charset="0"/>
              </a:rPr>
              <a:t>.</a:t>
            </a:r>
            <a:endParaRPr lang="en-US" sz="8800" dirty="0">
              <a:effectLst/>
            </a:endParaRPr>
          </a:p>
          <a:p>
            <a:pPr algn="r" rtl="1">
              <a:spcBef>
                <a:spcPts val="1200"/>
              </a:spcBef>
              <a:spcAft>
                <a:spcPts val="1200"/>
              </a:spcAft>
            </a:pPr>
            <a:r>
              <a:rPr lang="en-US" sz="8800" i="0" u="none" strike="noStrike" dirty="0">
                <a:solidFill>
                  <a:srgbClr val="000000"/>
                </a:solidFill>
                <a:effectLst/>
                <a:latin typeface="Arial" panose="020B0604020202020204" pitchFamily="34" charset="0"/>
              </a:rPr>
              <a:t>BERT</a:t>
            </a:r>
            <a:r>
              <a:rPr lang="he-IL" sz="8800" dirty="0">
                <a:solidFill>
                  <a:srgbClr val="000000"/>
                </a:solidFill>
                <a:latin typeface="Arial" panose="020B0604020202020204" pitchFamily="34" charset="0"/>
              </a:rPr>
              <a:t> (</a:t>
            </a:r>
            <a:r>
              <a:rPr lang="en-US" sz="8800" i="0" u="none" strike="noStrike" dirty="0">
                <a:solidFill>
                  <a:srgbClr val="000000"/>
                </a:solidFill>
                <a:effectLst/>
                <a:latin typeface="Arial" panose="020B0604020202020204" pitchFamily="34" charset="0"/>
              </a:rPr>
              <a:t>Bidirectional Encoder Representations from Transformers </a:t>
            </a:r>
            <a:r>
              <a:rPr lang="he-IL" sz="8800" i="0" u="none" strike="noStrike" dirty="0">
                <a:solidFill>
                  <a:srgbClr val="000000"/>
                </a:solidFill>
                <a:effectLst/>
                <a:latin typeface="Arial" panose="020B0604020202020204" pitchFamily="34" charset="0"/>
              </a:rPr>
              <a:t>)</a:t>
            </a:r>
            <a:r>
              <a:rPr lang="he-IL" sz="8800" dirty="0">
                <a:solidFill>
                  <a:srgbClr val="000000"/>
                </a:solidFill>
                <a:latin typeface="Arial" panose="020B0604020202020204" pitchFamily="34" charset="0"/>
              </a:rPr>
              <a:t>: </a:t>
            </a:r>
            <a:r>
              <a:rPr lang="he-IL" sz="8800" i="0" u="none" strike="noStrike" dirty="0">
                <a:solidFill>
                  <a:srgbClr val="000000"/>
                </a:solidFill>
                <a:effectLst/>
                <a:latin typeface="Arial" panose="020B0604020202020204" pitchFamily="34" charset="0"/>
              </a:rPr>
              <a:t>הוא מאמר שפורסם בשנת 2018 על ידי חוקרים ב-</a:t>
            </a:r>
            <a:r>
              <a:rPr lang="en-US" sz="8800" i="0" u="none" strike="noStrike" dirty="0">
                <a:solidFill>
                  <a:srgbClr val="000000"/>
                </a:solidFill>
                <a:effectLst/>
                <a:latin typeface="Arial" panose="020B0604020202020204" pitchFamily="34" charset="0"/>
              </a:rPr>
              <a:t>Google AI Language.  </a:t>
            </a:r>
            <a:r>
              <a:rPr lang="he-IL" sz="8800" i="0" u="none" strike="noStrike" dirty="0">
                <a:solidFill>
                  <a:srgbClr val="000000"/>
                </a:solidFill>
                <a:effectLst/>
                <a:latin typeface="Arial" panose="020B0604020202020204" pitchFamily="34" charset="0"/>
              </a:rPr>
              <a:t> שהציג תוצאות מתקדמות במגוון רחב של משימות</a:t>
            </a:r>
            <a:r>
              <a:rPr lang="en-US" sz="8800" i="0" u="none" strike="noStrike" dirty="0">
                <a:solidFill>
                  <a:srgbClr val="000000"/>
                </a:solidFill>
                <a:effectLst/>
                <a:latin typeface="Arial" panose="020B0604020202020204" pitchFamily="34" charset="0"/>
              </a:rPr>
              <a:t>NLP </a:t>
            </a:r>
            <a:r>
              <a:rPr lang="he-IL" sz="8800" i="0" u="none" strike="noStrike" dirty="0">
                <a:solidFill>
                  <a:srgbClr val="000000"/>
                </a:solidFill>
                <a:effectLst/>
                <a:latin typeface="Arial" panose="020B0604020202020204" pitchFamily="34" charset="0"/>
              </a:rPr>
              <a:t> (למידה עמוקה ושפות טבעיות).</a:t>
            </a:r>
            <a:endParaRPr lang="he-IL" sz="8800" dirty="0">
              <a:effectLst/>
            </a:endParaRPr>
          </a:p>
          <a:p>
            <a:pPr algn="r" rtl="1">
              <a:spcBef>
                <a:spcPts val="1200"/>
              </a:spcBef>
              <a:spcAft>
                <a:spcPts val="1200"/>
              </a:spcAft>
            </a:pPr>
            <a:r>
              <a:rPr lang="he-IL" sz="8800" i="0" u="none" strike="noStrike" dirty="0">
                <a:solidFill>
                  <a:srgbClr val="000000"/>
                </a:solidFill>
                <a:effectLst/>
                <a:latin typeface="Arial" panose="020B0604020202020204" pitchFamily="34" charset="0"/>
              </a:rPr>
              <a:t>החידוש הטכני העיקרי של </a:t>
            </a:r>
            <a:r>
              <a:rPr lang="en-US" sz="8800" i="0" u="none" strike="noStrike" dirty="0">
                <a:solidFill>
                  <a:srgbClr val="000000"/>
                </a:solidFill>
                <a:effectLst/>
                <a:latin typeface="Arial" panose="020B0604020202020204" pitchFamily="34" charset="0"/>
              </a:rPr>
              <a:t>BERT </a:t>
            </a:r>
            <a:r>
              <a:rPr lang="he-IL" sz="8800" i="0" u="none" strike="noStrike" dirty="0">
                <a:solidFill>
                  <a:srgbClr val="000000"/>
                </a:solidFill>
                <a:effectLst/>
                <a:latin typeface="Arial" panose="020B0604020202020204" pitchFamily="34" charset="0"/>
              </a:rPr>
              <a:t> הוא יישום ההדרכה הדו-כיוונית של</a:t>
            </a:r>
            <a:r>
              <a:rPr lang="en-US" sz="8800" i="0" u="none" strike="noStrike" dirty="0">
                <a:solidFill>
                  <a:srgbClr val="000000"/>
                </a:solidFill>
                <a:effectLst/>
                <a:latin typeface="Arial" panose="020B0604020202020204" pitchFamily="34" charset="0"/>
              </a:rPr>
              <a:t>Transformer </a:t>
            </a:r>
            <a:r>
              <a:rPr lang="he-IL" sz="8800" i="0" u="none" strike="noStrike" dirty="0">
                <a:solidFill>
                  <a:srgbClr val="000000"/>
                </a:solidFill>
                <a:effectLst/>
                <a:latin typeface="Arial" panose="020B0604020202020204" pitchFamily="34" charset="0"/>
              </a:rPr>
              <a:t> על מודלים של שפות. זאת בניגוד למאמצים קודמים שבדקו רצף טקסט משמאל לימין או אימון מימין לשמאל. תוצאות המאמר מראות שמודל שפה שאומן בשפה דו-כיוונית יכול להיות בעל תחושה עמוקה יותר של הקשר וזרימה של שפה מאשר מודלים של שפה חד-כיוונית. במאמר מפרטים החוקרים טכניקה חדשה בשם </a:t>
            </a:r>
            <a:r>
              <a:rPr lang="en-US" sz="8800" i="0" u="none" strike="noStrike" dirty="0">
                <a:solidFill>
                  <a:srgbClr val="000000"/>
                </a:solidFill>
                <a:effectLst/>
                <a:latin typeface="Arial" panose="020B0604020202020204" pitchFamily="34" charset="0"/>
              </a:rPr>
              <a:t>Masked LM (MLM) </a:t>
            </a:r>
            <a:r>
              <a:rPr lang="he-IL" sz="8800" i="0" u="none" strike="noStrike" dirty="0">
                <a:solidFill>
                  <a:srgbClr val="000000"/>
                </a:solidFill>
                <a:effectLst/>
                <a:latin typeface="Arial" panose="020B0604020202020204" pitchFamily="34" charset="0"/>
              </a:rPr>
              <a:t> המאפשרת אימון דו כיווני במודלים שבהם זה היה בלתי אפשרי בעבר.</a:t>
            </a:r>
            <a:endParaRPr lang="he-IL" sz="8800" dirty="0">
              <a:effectLst/>
            </a:endParaRPr>
          </a:p>
          <a:p>
            <a:pPr algn="r" rtl="1">
              <a:spcBef>
                <a:spcPts val="1200"/>
              </a:spcBef>
              <a:spcAft>
                <a:spcPts val="1200"/>
              </a:spcAft>
            </a:pPr>
            <a:r>
              <a:rPr lang="he-IL" sz="11200" b="1" i="0" u="sng" strike="noStrike" dirty="0">
                <a:solidFill>
                  <a:srgbClr val="000000"/>
                </a:solidFill>
                <a:effectLst/>
                <a:latin typeface="Arial" panose="020B0604020202020204" pitchFamily="34" charset="0"/>
              </a:rPr>
              <a:t>אז איך הוא עובד ?</a:t>
            </a:r>
            <a:endParaRPr lang="he-IL" sz="11200" b="1" u="sng" dirty="0">
              <a:effectLst/>
            </a:endParaRPr>
          </a:p>
          <a:p>
            <a:pPr algn="r" rtl="1">
              <a:spcBef>
                <a:spcPts val="1200"/>
              </a:spcBef>
              <a:spcAft>
                <a:spcPts val="1200"/>
              </a:spcAft>
            </a:pPr>
            <a:r>
              <a:rPr lang="en-US" sz="8800" i="0" u="none" strike="noStrike" dirty="0">
                <a:solidFill>
                  <a:srgbClr val="000000"/>
                </a:solidFill>
                <a:effectLst/>
                <a:latin typeface="Arial" panose="020B0604020202020204" pitchFamily="34" charset="0"/>
              </a:rPr>
              <a:t>BERT </a:t>
            </a:r>
            <a:r>
              <a:rPr lang="he-IL" sz="8800" i="0" u="none" strike="noStrike" dirty="0">
                <a:solidFill>
                  <a:srgbClr val="000000"/>
                </a:solidFill>
                <a:effectLst/>
                <a:latin typeface="Arial" panose="020B0604020202020204" pitchFamily="34" charset="0"/>
              </a:rPr>
              <a:t> עושה שימוש ב-</a:t>
            </a:r>
            <a:r>
              <a:rPr lang="en-US" sz="8800" i="0" u="none" strike="noStrike" dirty="0">
                <a:solidFill>
                  <a:srgbClr val="000000"/>
                </a:solidFill>
                <a:effectLst/>
                <a:latin typeface="Arial" panose="020B0604020202020204" pitchFamily="34" charset="0"/>
              </a:rPr>
              <a:t>Transformer </a:t>
            </a:r>
            <a:r>
              <a:rPr lang="he-IL" sz="8800" dirty="0">
                <a:solidFill>
                  <a:srgbClr val="000000"/>
                </a:solidFill>
                <a:latin typeface="Arial" panose="020B0604020202020204" pitchFamily="34" charset="0"/>
              </a:rPr>
              <a:t>, </a:t>
            </a:r>
            <a:r>
              <a:rPr lang="he-IL" sz="8800" i="0" u="none" strike="noStrike" dirty="0">
                <a:solidFill>
                  <a:srgbClr val="000000"/>
                </a:solidFill>
                <a:effectLst/>
                <a:latin typeface="Arial" panose="020B0604020202020204" pitchFamily="34" charset="0"/>
              </a:rPr>
              <a:t>שזהו מנגנון קשב הלומד יחסים וקשרים בין מילים </a:t>
            </a:r>
            <a:br>
              <a:rPr lang="en-US" sz="8800" dirty="0">
                <a:solidFill>
                  <a:srgbClr val="000000"/>
                </a:solidFill>
                <a:latin typeface="Arial" panose="020B0604020202020204" pitchFamily="34" charset="0"/>
              </a:rPr>
            </a:br>
            <a:r>
              <a:rPr lang="he-IL" sz="8800" i="0" u="none" strike="noStrike" dirty="0">
                <a:solidFill>
                  <a:srgbClr val="000000"/>
                </a:solidFill>
                <a:effectLst/>
                <a:latin typeface="Arial" panose="020B0604020202020204" pitchFamily="34" charset="0"/>
              </a:rPr>
              <a:t>(או מילות משנה) בטקסט. </a:t>
            </a:r>
            <a:endParaRPr lang="he-IL" sz="8800" dirty="0">
              <a:effectLst/>
            </a:endParaRPr>
          </a:p>
          <a:p>
            <a:pPr algn="r" rtl="1">
              <a:spcBef>
                <a:spcPts val="1200"/>
              </a:spcBef>
              <a:spcAft>
                <a:spcPts val="1200"/>
              </a:spcAft>
            </a:pPr>
            <a:r>
              <a:rPr lang="en-US" sz="8800" i="0" u="none" strike="noStrike" dirty="0">
                <a:solidFill>
                  <a:srgbClr val="000000"/>
                </a:solidFill>
                <a:effectLst/>
                <a:latin typeface="Arial" panose="020B0604020202020204" pitchFamily="34" charset="0"/>
              </a:rPr>
              <a:t>Transformer </a:t>
            </a:r>
            <a:r>
              <a:rPr lang="he-IL" sz="8800" i="0" u="none" strike="noStrike" dirty="0">
                <a:solidFill>
                  <a:srgbClr val="000000"/>
                </a:solidFill>
                <a:effectLst/>
                <a:latin typeface="Arial" panose="020B0604020202020204" pitchFamily="34" charset="0"/>
              </a:rPr>
              <a:t> כולל שני מנגנונים נפרדים - מקודד הקורא את קלט הטקסט, ומפענח שמייצר חיזוי למשימה. </a:t>
            </a:r>
            <a:br>
              <a:rPr lang="he-IL" dirty="0"/>
            </a:br>
            <a:endParaRPr lang="en-IL" dirty="0"/>
          </a:p>
        </p:txBody>
      </p:sp>
      <p:sp>
        <p:nvSpPr>
          <p:cNvPr id="4" name="מלבן 3">
            <a:extLst>
              <a:ext uri="{FF2B5EF4-FFF2-40B4-BE49-F238E27FC236}">
                <a16:creationId xmlns:a16="http://schemas.microsoft.com/office/drawing/2014/main" id="{D7581FDB-FE76-413E-A76A-AF987BAC7954}"/>
              </a:ext>
            </a:extLst>
          </p:cNvPr>
          <p:cNvSpPr/>
          <p:nvPr/>
        </p:nvSpPr>
        <p:spPr>
          <a:xfrm>
            <a:off x="10042209" y="0"/>
            <a:ext cx="1867499" cy="923330"/>
          </a:xfrm>
          <a:prstGeom prst="rect">
            <a:avLst/>
          </a:prstGeom>
          <a:noFill/>
        </p:spPr>
        <p:txBody>
          <a:bodyPr wrap="none" lIns="91440" tIns="45720" rIns="91440" bIns="45720">
            <a:spAutoFit/>
          </a:bodyPr>
          <a:lstStyle/>
          <a:p>
            <a:pPr algn="ctr"/>
            <a:r>
              <a:rPr lang="en-US" sz="5400" b="1" cap="none" spc="0" dirty="0">
                <a:ln w="0"/>
                <a:solidFill>
                  <a:schemeClr val="tx1"/>
                </a:solidFill>
                <a:effectLst>
                  <a:outerShdw blurRad="38100" dist="19050" dir="2700000" algn="tl" rotWithShape="0">
                    <a:schemeClr val="dk1">
                      <a:alpha val="40000"/>
                    </a:schemeClr>
                  </a:outerShdw>
                </a:effectLst>
              </a:rPr>
              <a:t>BERT</a:t>
            </a:r>
            <a:r>
              <a:rPr lang="he-IL" sz="5400" b="1" cap="none" spc="0" dirty="0">
                <a:ln w="0"/>
                <a:solidFill>
                  <a:schemeClr val="tx1"/>
                </a:solidFill>
                <a:effectLst>
                  <a:outerShdw blurRad="38100" dist="19050" dir="2700000" algn="tl" rotWithShape="0">
                    <a:schemeClr val="dk1">
                      <a:alpha val="40000"/>
                    </a:schemeClr>
                  </a:outerShdw>
                </a:effectLst>
              </a:rPr>
              <a:t>:</a:t>
            </a:r>
          </a:p>
        </p:txBody>
      </p:sp>
      <p:pic>
        <p:nvPicPr>
          <p:cNvPr id="6" name="תמונה 5">
            <a:extLst>
              <a:ext uri="{FF2B5EF4-FFF2-40B4-BE49-F238E27FC236}">
                <a16:creationId xmlns:a16="http://schemas.microsoft.com/office/drawing/2014/main" id="{24588E40-235C-4505-817E-E642265EF7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074332" cy="1166812"/>
          </a:xfrm>
          <a:prstGeom prst="rect">
            <a:avLst/>
          </a:prstGeom>
        </p:spPr>
      </p:pic>
    </p:spTree>
    <p:extLst>
      <p:ext uri="{BB962C8B-B14F-4D97-AF65-F5344CB8AC3E}">
        <p14:creationId xmlns:p14="http://schemas.microsoft.com/office/powerpoint/2010/main" val="3935029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0"/>
                <a:lumOff val="100000"/>
              </a:schemeClr>
            </a:gs>
            <a:gs pos="35000">
              <a:schemeClr val="accent1">
                <a:lumMod val="0"/>
                <a:lumOff val="100000"/>
              </a:schemeClr>
            </a:gs>
            <a:gs pos="97000">
              <a:schemeClr val="accent1">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D31A1FD5-2D86-4DBA-93E7-22E602059E8C}"/>
              </a:ext>
            </a:extLst>
          </p:cNvPr>
          <p:cNvSpPr>
            <a:spLocks noGrp="1"/>
          </p:cNvSpPr>
          <p:nvPr>
            <p:ph idx="1"/>
          </p:nvPr>
        </p:nvSpPr>
        <p:spPr>
          <a:xfrm>
            <a:off x="85726" y="1068108"/>
            <a:ext cx="11849100" cy="5713692"/>
          </a:xfrm>
        </p:spPr>
        <p:txBody>
          <a:bodyPr>
            <a:normAutofit/>
          </a:bodyPr>
          <a:lstStyle/>
          <a:p>
            <a:r>
              <a:rPr lang="he-IL" dirty="0">
                <a:latin typeface="Arial" panose="020B0604020202020204" pitchFamily="34" charset="0"/>
                <a:cs typeface="Arial" panose="020B0604020202020204" pitchFamily="34" charset="0"/>
              </a:rPr>
              <a:t>אחרי שהרצנו את האלגוריתם של </a:t>
            </a:r>
            <a:r>
              <a:rPr lang="en-US" dirty="0">
                <a:latin typeface="Arial" panose="020B0604020202020204" pitchFamily="34" charset="0"/>
                <a:cs typeface="Arial" panose="020B0604020202020204" pitchFamily="34" charset="0"/>
              </a:rPr>
              <a:t>Bert</a:t>
            </a:r>
            <a:r>
              <a:rPr lang="he-IL" dirty="0">
                <a:latin typeface="Arial" panose="020B0604020202020204" pitchFamily="34" charset="0"/>
                <a:cs typeface="Arial" panose="020B0604020202020204" pitchFamily="34" charset="0"/>
              </a:rPr>
              <a:t> של מסד הנתונים המצומצם שלנו, אכן הצלחנו להגיע לתוצאות טובות מאות. מתוך מאגר של 5,000 סמסים מתויגים, הקצינו 30% לטובת הטסטים של האלגוריתם. </a:t>
            </a:r>
            <a:r>
              <a:rPr lang="en-US" dirty="0">
                <a:latin typeface="Arial" panose="020B0604020202020204" pitchFamily="34" charset="0"/>
                <a:cs typeface="Arial" panose="020B0604020202020204" pitchFamily="34" charset="0"/>
              </a:rPr>
              <a:t>Bert</a:t>
            </a:r>
            <a:r>
              <a:rPr lang="he-IL" dirty="0">
                <a:latin typeface="Arial" panose="020B0604020202020204" pitchFamily="34" charset="0"/>
                <a:cs typeface="Arial" panose="020B0604020202020204" pitchFamily="34" charset="0"/>
              </a:rPr>
              <a:t> הצליח לסווג כמו שצריך כל אחת מהדוגמאות בטסט.</a:t>
            </a:r>
          </a:p>
          <a:p>
            <a:pPr marL="0" indent="0">
              <a:buNone/>
            </a:pPr>
            <a:r>
              <a:rPr lang="he-IL" dirty="0">
                <a:latin typeface="Arial" panose="020B0604020202020204" pitchFamily="34" charset="0"/>
                <a:cs typeface="Arial" panose="020B0604020202020204" pitchFamily="34" charset="0"/>
              </a:rPr>
              <a:t>   אם כך, למה חיפשנו אלגוריתמים אחרים? </a:t>
            </a:r>
            <a:r>
              <a:rPr lang="he-IL" u="sng" dirty="0">
                <a:latin typeface="Arial" panose="020B0604020202020204" pitchFamily="34" charset="0"/>
                <a:cs typeface="Arial" panose="020B0604020202020204" pitchFamily="34" charset="0"/>
              </a:rPr>
              <a:t>מכיוון שמאגר המידע שלנו מצומצם</a:t>
            </a:r>
            <a:r>
              <a:rPr lang="he-IL" dirty="0">
                <a:latin typeface="Arial" panose="020B0604020202020204" pitchFamily="34" charset="0"/>
                <a:cs typeface="Arial" panose="020B0604020202020204" pitchFamily="34" charset="0"/>
              </a:rPr>
              <a:t>. </a:t>
            </a:r>
          </a:p>
          <a:p>
            <a:r>
              <a:rPr lang="he-IL" dirty="0">
                <a:latin typeface="Arial" panose="020B0604020202020204" pitchFamily="34" charset="0"/>
                <a:cs typeface="Arial" panose="020B0604020202020204" pitchFamily="34" charset="0"/>
              </a:rPr>
              <a:t>מכאן: השתמשנו ברעיון המודל </a:t>
            </a:r>
            <a:r>
              <a:rPr lang="en-US" dirty="0" err="1">
                <a:latin typeface="Arial" panose="020B0604020202020204" pitchFamily="34" charset="0"/>
                <a:cs typeface="Arial" panose="020B0604020202020204" pitchFamily="34" charset="0"/>
              </a:rPr>
              <a:t>SpanGAN</a:t>
            </a:r>
            <a:r>
              <a:rPr lang="he-IL" dirty="0">
                <a:latin typeface="Arial" panose="020B0604020202020204" pitchFamily="34" charset="0"/>
                <a:cs typeface="Arial" panose="020B0604020202020204" pitchFamily="34" charset="0"/>
              </a:rPr>
              <a:t> .</a:t>
            </a:r>
          </a:p>
          <a:p>
            <a:r>
              <a:rPr lang="he-IL" dirty="0">
                <a:latin typeface="Arial" panose="020B0604020202020204" pitchFamily="34" charset="0"/>
                <a:cs typeface="Arial" panose="020B0604020202020204" pitchFamily="34" charset="0"/>
              </a:rPr>
              <a:t>בעולם שבו נשלחים מיליוני סמסים בכל יום, שמטרת חלקם היא להצליח לפרוץ לפרטים של המשתמש, דורשת הכללה. דורשת מהמודל לדעת לסווג את האנומליות ולהתריע עליהן בזמן שהיא צריכה גם לדעת לא לסווג הודעות אמיתיות בתור </a:t>
            </a:r>
            <a:r>
              <a:rPr lang="en-US" dirty="0">
                <a:latin typeface="Arial" panose="020B0604020202020204" pitchFamily="34" charset="0"/>
                <a:cs typeface="Arial" panose="020B0604020202020204" pitchFamily="34" charset="0"/>
              </a:rPr>
              <a:t>spam</a:t>
            </a:r>
            <a:r>
              <a:rPr lang="he-IL" dirty="0">
                <a:latin typeface="Arial" panose="020B0604020202020204" pitchFamily="34" charset="0"/>
                <a:cs typeface="Arial" panose="020B0604020202020204" pitchFamily="34" charset="0"/>
              </a:rPr>
              <a:t>. </a:t>
            </a:r>
          </a:p>
          <a:p>
            <a:r>
              <a:rPr lang="en-US" dirty="0">
                <a:latin typeface="Arial" panose="020B0604020202020204" pitchFamily="34" charset="0"/>
                <a:cs typeface="Arial" panose="020B0604020202020204" pitchFamily="34" charset="0"/>
              </a:rPr>
              <a:t>SpamGAN</a:t>
            </a:r>
            <a:r>
              <a:rPr lang="he-IL" dirty="0">
                <a:latin typeface="Arial" panose="020B0604020202020204" pitchFamily="34" charset="0"/>
                <a:cs typeface="Arial" panose="020B0604020202020204" pitchFamily="34" charset="0"/>
              </a:rPr>
              <a:t> הוא מודל רעיוני שמאפשר ליצור אלגוריתם שמלמד את עצמו, אלגוריתם שמרחיב את מאגר המידע באמצעות טקסט מלאכותי. האלגוריתם, מטרתו היא כל הזמן להשתפר, לייצר מידע שנראה אמין יותר, כך שיכולת הסיווג שלו גם היא תלמד להיות מדויקת יותר.</a:t>
            </a:r>
            <a:endParaRPr lang="en-IL" dirty="0">
              <a:latin typeface="Arial" panose="020B0604020202020204" pitchFamily="34" charset="0"/>
              <a:cs typeface="Arial" panose="020B0604020202020204" pitchFamily="34" charset="0"/>
            </a:endParaRPr>
          </a:p>
        </p:txBody>
      </p:sp>
      <p:sp>
        <p:nvSpPr>
          <p:cNvPr id="2" name="מלבן 1">
            <a:extLst>
              <a:ext uri="{FF2B5EF4-FFF2-40B4-BE49-F238E27FC236}">
                <a16:creationId xmlns:a16="http://schemas.microsoft.com/office/drawing/2014/main" id="{D27DA2BD-D504-4E01-BF93-0EC296653452}"/>
              </a:ext>
            </a:extLst>
          </p:cNvPr>
          <p:cNvSpPr/>
          <p:nvPr/>
        </p:nvSpPr>
        <p:spPr>
          <a:xfrm>
            <a:off x="7311733" y="-8871"/>
            <a:ext cx="4788490" cy="923330"/>
          </a:xfrm>
          <a:prstGeom prst="rect">
            <a:avLst/>
          </a:prstGeom>
          <a:noFill/>
        </p:spPr>
        <p:txBody>
          <a:bodyPr wrap="none" lIns="91440" tIns="45720" rIns="91440" bIns="45720">
            <a:spAutoFit/>
          </a:bodyPr>
          <a:lstStyle/>
          <a:p>
            <a:pPr algn="ctr"/>
            <a:r>
              <a:rPr lang="he-IL" sz="5400" b="1" cap="none" spc="0" dirty="0">
                <a:ln w="0"/>
                <a:solidFill>
                  <a:schemeClr val="tx1"/>
                </a:solidFill>
                <a:effectLst>
                  <a:outerShdw blurRad="38100" dist="19050" dir="2700000" algn="tl" rotWithShape="0">
                    <a:schemeClr val="dk1">
                      <a:alpha val="40000"/>
                    </a:schemeClr>
                  </a:outerShdw>
                </a:effectLst>
              </a:rPr>
              <a:t>האלגוריתם שלנו</a:t>
            </a:r>
          </a:p>
        </p:txBody>
      </p:sp>
    </p:spTree>
    <p:extLst>
      <p:ext uri="{BB962C8B-B14F-4D97-AF65-F5344CB8AC3E}">
        <p14:creationId xmlns:p14="http://schemas.microsoft.com/office/powerpoint/2010/main" val="821527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0"/>
                <a:lumOff val="100000"/>
              </a:schemeClr>
            </a:gs>
            <a:gs pos="35000">
              <a:schemeClr val="accent1">
                <a:lumMod val="0"/>
                <a:lumOff val="100000"/>
              </a:schemeClr>
            </a:gs>
            <a:gs pos="97000">
              <a:schemeClr val="accent1">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E3A0FA9F-7002-42E8-B1FC-FA599E99C007}"/>
              </a:ext>
            </a:extLst>
          </p:cNvPr>
          <p:cNvSpPr>
            <a:spLocks noGrp="1"/>
          </p:cNvSpPr>
          <p:nvPr>
            <p:ph idx="1"/>
          </p:nvPr>
        </p:nvSpPr>
        <p:spPr>
          <a:xfrm>
            <a:off x="1666314" y="876349"/>
            <a:ext cx="10335185" cy="5724475"/>
          </a:xfrm>
        </p:spPr>
        <p:txBody>
          <a:bodyPr>
            <a:noAutofit/>
          </a:bodyPr>
          <a:lstStyle/>
          <a:p>
            <a:pPr marL="0" indent="0" algn="r" rtl="1">
              <a:spcBef>
                <a:spcPts val="0"/>
              </a:spcBef>
              <a:spcAft>
                <a:spcPts val="1200"/>
              </a:spcAft>
              <a:buNone/>
            </a:pPr>
            <a:r>
              <a:rPr lang="he-IL" sz="2000" i="0" u="none" strike="noStrike" dirty="0">
                <a:solidFill>
                  <a:srgbClr val="1A202C"/>
                </a:solidFill>
                <a:effectLst/>
                <a:latin typeface="David" panose="020E0502060401010101" pitchFamily="34" charset="-79"/>
                <a:cs typeface="David" panose="020E0502060401010101" pitchFamily="34" charset="-79"/>
              </a:rPr>
              <a:t> </a:t>
            </a:r>
            <a:r>
              <a:rPr lang="he-IL" sz="2000" i="0" u="none" strike="noStrike" dirty="0">
                <a:solidFill>
                  <a:srgbClr val="1A202C"/>
                </a:solidFill>
                <a:effectLst/>
                <a:latin typeface="David" panose="020E0502060401010101" pitchFamily="34" charset="-79"/>
              </a:rPr>
              <a:t>הוא מודל </a:t>
            </a:r>
            <a:r>
              <a:rPr lang="he-IL" sz="2000" dirty="0">
                <a:solidFill>
                  <a:srgbClr val="1A202C"/>
                </a:solidFill>
                <a:latin typeface="David" panose="020E0502060401010101" pitchFamily="34" charset="-79"/>
              </a:rPr>
              <a:t>שבנוי על </a:t>
            </a:r>
            <a:r>
              <a:rPr lang="he-IL" sz="2000" i="0" u="none" strike="noStrike" dirty="0">
                <a:solidFill>
                  <a:srgbClr val="1A202C"/>
                </a:solidFill>
                <a:effectLst/>
                <a:latin typeface="David" panose="020E0502060401010101" pitchFamily="34" charset="-79"/>
              </a:rPr>
              <a:t>רשת נוירונים הבנויה מ-2 חלקים:</a:t>
            </a:r>
          </a:p>
          <a:p>
            <a:pPr marL="0" indent="0" algn="r" rtl="1">
              <a:spcBef>
                <a:spcPts val="0"/>
              </a:spcBef>
              <a:spcAft>
                <a:spcPts val="1200"/>
              </a:spcAft>
              <a:buNone/>
            </a:pPr>
            <a:r>
              <a:rPr lang="he-IL" sz="2000" dirty="0">
                <a:solidFill>
                  <a:srgbClr val="1A202C"/>
                </a:solidFill>
                <a:latin typeface="David" panose="020E0502060401010101" pitchFamily="34" charset="-79"/>
              </a:rPr>
              <a:t>     </a:t>
            </a:r>
            <a:r>
              <a:rPr lang="he-IL" sz="2000" i="0" u="none" strike="noStrike" dirty="0">
                <a:solidFill>
                  <a:srgbClr val="1A202C"/>
                </a:solidFill>
                <a:effectLst/>
                <a:latin typeface="David" panose="020E0502060401010101" pitchFamily="34" charset="-79"/>
              </a:rPr>
              <a:t> </a:t>
            </a:r>
            <a:r>
              <a:rPr lang="he-IL" sz="2000" i="0" u="sng" strike="noStrike" dirty="0">
                <a:solidFill>
                  <a:srgbClr val="1A202C"/>
                </a:solidFill>
                <a:effectLst/>
                <a:latin typeface="David" panose="020E0502060401010101" pitchFamily="34" charset="-79"/>
              </a:rPr>
              <a:t>גנרטור</a:t>
            </a:r>
            <a:r>
              <a:rPr lang="he-IL" sz="2000" i="0" u="none" strike="noStrike" dirty="0">
                <a:solidFill>
                  <a:srgbClr val="1A202C"/>
                </a:solidFill>
                <a:effectLst/>
                <a:latin typeface="David" panose="020E0502060401010101" pitchFamily="34" charset="-79"/>
              </a:rPr>
              <a:t> - החלק שאחראי על ייצור דוגמאות חדשות. </a:t>
            </a:r>
          </a:p>
          <a:p>
            <a:pPr marL="0" indent="0" algn="r" rtl="1">
              <a:spcBef>
                <a:spcPts val="0"/>
              </a:spcBef>
              <a:spcAft>
                <a:spcPts val="1200"/>
              </a:spcAft>
              <a:buNone/>
            </a:pPr>
            <a:r>
              <a:rPr lang="he-IL" sz="2000" dirty="0">
                <a:solidFill>
                  <a:srgbClr val="1A202C"/>
                </a:solidFill>
                <a:latin typeface="David" panose="020E0502060401010101" pitchFamily="34" charset="-79"/>
              </a:rPr>
              <a:t>     </a:t>
            </a:r>
            <a:r>
              <a:rPr lang="he-IL" sz="2000" i="0" u="sng" strike="noStrike" dirty="0">
                <a:solidFill>
                  <a:srgbClr val="1A202C"/>
                </a:solidFill>
                <a:effectLst/>
                <a:latin typeface="David" panose="020E0502060401010101" pitchFamily="34" charset="-79"/>
              </a:rPr>
              <a:t>דיסקרימינטור</a:t>
            </a:r>
            <a:r>
              <a:rPr lang="he-IL" sz="2000" i="0" u="none" strike="noStrike" dirty="0">
                <a:solidFill>
                  <a:srgbClr val="1A202C"/>
                </a:solidFill>
                <a:effectLst/>
                <a:latin typeface="David" panose="020E0502060401010101" pitchFamily="34" charset="-79"/>
              </a:rPr>
              <a:t> - פונקציה שמטרתה להחליט האם הטקסט הוא אמיתי או מלאכותי.</a:t>
            </a:r>
          </a:p>
          <a:p>
            <a:pPr marL="0" indent="0" algn="r" rtl="1">
              <a:spcBef>
                <a:spcPts val="0"/>
              </a:spcBef>
              <a:spcAft>
                <a:spcPts val="1200"/>
              </a:spcAft>
              <a:buNone/>
            </a:pPr>
            <a:r>
              <a:rPr lang="he-IL" sz="2000" i="0" u="none" strike="noStrike" dirty="0">
                <a:solidFill>
                  <a:srgbClr val="1A202C"/>
                </a:solidFill>
                <a:effectLst/>
                <a:latin typeface="David" panose="020E0502060401010101" pitchFamily="34" charset="-79"/>
              </a:rPr>
              <a:t>     מודלים אלו מאומנים על מאגר מידע מתויג מצומצם.</a:t>
            </a:r>
            <a:endParaRPr lang="he-IL" sz="2000" dirty="0">
              <a:effectLst/>
              <a:latin typeface="David" panose="020E0502060401010101" pitchFamily="34" charset="-79"/>
            </a:endParaRPr>
          </a:p>
          <a:p>
            <a:pPr algn="r" rtl="1">
              <a:spcBef>
                <a:spcPts val="0"/>
              </a:spcBef>
              <a:spcAft>
                <a:spcPts val="1200"/>
              </a:spcAft>
            </a:pPr>
            <a:r>
              <a:rPr lang="he-IL" sz="2000" i="0" u="none" strike="noStrike" dirty="0">
                <a:solidFill>
                  <a:srgbClr val="1A202C"/>
                </a:solidFill>
                <a:effectLst/>
                <a:latin typeface="David" panose="020E0502060401010101" pitchFamily="34" charset="-79"/>
              </a:rPr>
              <a:t>הודעות ספאם שנשלחות באמצעות הודעות </a:t>
            </a:r>
            <a:r>
              <a:rPr lang="en-US" sz="2000" i="0" u="none" strike="noStrike" dirty="0">
                <a:solidFill>
                  <a:srgbClr val="1A202C"/>
                </a:solidFill>
                <a:effectLst/>
                <a:latin typeface="David" panose="020E0502060401010101" pitchFamily="34" charset="-79"/>
              </a:rPr>
              <a:t>SMS</a:t>
            </a:r>
            <a:r>
              <a:rPr lang="he-IL" sz="2000" i="0" u="none" strike="noStrike" dirty="0">
                <a:solidFill>
                  <a:srgbClr val="1A202C"/>
                </a:solidFill>
                <a:effectLst/>
                <a:latin typeface="David" panose="020E0502060401010101" pitchFamily="34" charset="-79"/>
              </a:rPr>
              <a:t> </a:t>
            </a:r>
            <a:r>
              <a:rPr lang="en-US" sz="2000" i="0" u="none" strike="noStrike" dirty="0">
                <a:solidFill>
                  <a:srgbClr val="1A202C"/>
                </a:solidFill>
                <a:effectLst/>
                <a:latin typeface="David" panose="020E0502060401010101" pitchFamily="34" charset="-79"/>
              </a:rPr>
              <a:t> </a:t>
            </a:r>
            <a:r>
              <a:rPr lang="he-IL" sz="2000" i="0" u="none" strike="noStrike" dirty="0">
                <a:solidFill>
                  <a:srgbClr val="1A202C"/>
                </a:solidFill>
                <a:effectLst/>
                <a:latin typeface="David" panose="020E0502060401010101" pitchFamily="34" charset="-79"/>
              </a:rPr>
              <a:t>הן קשות לזיהוי בגלל המחסור היחסי של מאגרי נתונים מתויגים. </a:t>
            </a:r>
            <a:br>
              <a:rPr lang="en-US" sz="2000" dirty="0">
                <a:solidFill>
                  <a:srgbClr val="1A202C"/>
                </a:solidFill>
                <a:latin typeface="David" panose="020E0502060401010101" pitchFamily="34" charset="-79"/>
              </a:rPr>
            </a:br>
            <a:r>
              <a:rPr lang="he-IL" sz="2000" i="0" u="none" strike="noStrike" dirty="0">
                <a:solidFill>
                  <a:srgbClr val="1A202C"/>
                </a:solidFill>
                <a:effectLst/>
                <a:latin typeface="David" panose="020E0502060401010101" pitchFamily="34" charset="-79"/>
              </a:rPr>
              <a:t>לכן, הגישה נשענת על טכניקה שנקראת "</a:t>
            </a:r>
            <a:r>
              <a:rPr lang="en-US" sz="2000" i="0" u="none" strike="noStrike" dirty="0">
                <a:solidFill>
                  <a:srgbClr val="1A202C"/>
                </a:solidFill>
                <a:effectLst/>
                <a:latin typeface="David" panose="020E0502060401010101" pitchFamily="34" charset="-79"/>
              </a:rPr>
              <a:t>semi-supervised learning</a:t>
            </a:r>
            <a:r>
              <a:rPr lang="he-IL" sz="2000" i="0" u="none" strike="noStrike" dirty="0">
                <a:solidFill>
                  <a:srgbClr val="1A202C"/>
                </a:solidFill>
                <a:effectLst/>
                <a:latin typeface="David" panose="020E0502060401010101" pitchFamily="34" charset="-79"/>
              </a:rPr>
              <a:t>" </a:t>
            </a:r>
          </a:p>
          <a:p>
            <a:pPr algn="r" rtl="1">
              <a:spcBef>
                <a:spcPts val="0"/>
              </a:spcBef>
              <a:spcAft>
                <a:spcPts val="1200"/>
              </a:spcAft>
            </a:pPr>
            <a:r>
              <a:rPr lang="he-IL" sz="2000" i="0" u="none" strike="noStrike" dirty="0">
                <a:solidFill>
                  <a:srgbClr val="1A202C"/>
                </a:solidFill>
                <a:effectLst/>
                <a:latin typeface="David" panose="020E0502060401010101" pitchFamily="34" charset="-79"/>
              </a:rPr>
              <a:t>רכיב הגנרטור של </a:t>
            </a:r>
            <a:r>
              <a:rPr lang="en-US" sz="2000" i="0" u="none" strike="noStrike" dirty="0">
                <a:solidFill>
                  <a:srgbClr val="1A202C"/>
                </a:solidFill>
                <a:effectLst/>
                <a:latin typeface="David" panose="020E0502060401010101" pitchFamily="34" charset="-79"/>
              </a:rPr>
              <a:t>spamGAN </a:t>
            </a:r>
            <a:r>
              <a:rPr lang="he-IL" sz="2000" i="0" u="none" strike="noStrike" dirty="0">
                <a:solidFill>
                  <a:srgbClr val="1A202C"/>
                </a:solidFill>
                <a:effectLst/>
                <a:latin typeface="David" panose="020E0502060401010101" pitchFamily="34" charset="-79"/>
              </a:rPr>
              <a:t> מייצא משפטים חדשים, בהינתן קלט של סוג המחלקה ולאחר מכן הדיסקרימינטור מנסה לסווג את המשפטים החדשים בתור אמיתי או מזויף </a:t>
            </a:r>
            <a:endParaRPr lang="en-US" sz="2000" dirty="0">
              <a:solidFill>
                <a:srgbClr val="1A202C"/>
              </a:solidFill>
              <a:latin typeface="David" panose="020E0502060401010101" pitchFamily="34" charset="-79"/>
            </a:endParaRPr>
          </a:p>
          <a:p>
            <a:pPr algn="r" rtl="1">
              <a:spcBef>
                <a:spcPts val="0"/>
              </a:spcBef>
              <a:spcAft>
                <a:spcPts val="1200"/>
              </a:spcAft>
            </a:pPr>
            <a:r>
              <a:rPr lang="he-IL" sz="2000" i="0" u="none" strike="noStrike" dirty="0">
                <a:solidFill>
                  <a:srgbClr val="1A202C"/>
                </a:solidFill>
                <a:effectLst/>
                <a:latin typeface="David" panose="020E0502060401010101" pitchFamily="34" charset="-79"/>
              </a:rPr>
              <a:t>כיצד אימנו את הדיסקרימינטור? עם מקבצים של משפטים אמיתיים מתויגים, משפטים לא מתויגים אמיתיים ומשפטים מזויפים. לאחר מכן, הזינו לתוך המודל 80 אחוז ממאגר המידע המכיל 1600 דוגמאות, מתוכן בערך 800 הם למעשה ביקורות אמיתיות ו-800 ביקורות מזויפות</a:t>
            </a:r>
            <a:br>
              <a:rPr lang="en-US" sz="2000" dirty="0">
                <a:latin typeface="David" panose="020E0502060401010101" pitchFamily="34" charset="-79"/>
                <a:cs typeface="David" panose="020E0502060401010101" pitchFamily="34" charset="-79"/>
              </a:rPr>
            </a:br>
            <a:endParaRPr lang="en-IL" sz="2000" dirty="0">
              <a:latin typeface="David" panose="020E0502060401010101" pitchFamily="34" charset="-79"/>
              <a:cs typeface="David" panose="020E0502060401010101" pitchFamily="34" charset="-79"/>
            </a:endParaRPr>
          </a:p>
        </p:txBody>
      </p:sp>
      <p:pic>
        <p:nvPicPr>
          <p:cNvPr id="6" name="גרפיקה 5" descr="מחקר עם מילוי מלא">
            <a:extLst>
              <a:ext uri="{FF2B5EF4-FFF2-40B4-BE49-F238E27FC236}">
                <a16:creationId xmlns:a16="http://schemas.microsoft.com/office/drawing/2014/main" id="{268ACF62-FEF7-46B0-9767-839FA03E34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68" y="79375"/>
            <a:ext cx="508000" cy="508000"/>
          </a:xfrm>
          <a:prstGeom prst="rect">
            <a:avLst/>
          </a:prstGeom>
        </p:spPr>
      </p:pic>
      <p:pic>
        <p:nvPicPr>
          <p:cNvPr id="8" name="תמונה 7">
            <a:extLst>
              <a:ext uri="{FF2B5EF4-FFF2-40B4-BE49-F238E27FC236}">
                <a16:creationId xmlns:a16="http://schemas.microsoft.com/office/drawing/2014/main" id="{69DB13A9-B092-49DB-B869-662E35BB27D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68" y="4981575"/>
            <a:ext cx="4242103" cy="1876425"/>
          </a:xfrm>
          <a:prstGeom prst="rect">
            <a:avLst/>
          </a:prstGeom>
        </p:spPr>
      </p:pic>
      <p:sp>
        <p:nvSpPr>
          <p:cNvPr id="2" name="מלבן 1">
            <a:extLst>
              <a:ext uri="{FF2B5EF4-FFF2-40B4-BE49-F238E27FC236}">
                <a16:creationId xmlns:a16="http://schemas.microsoft.com/office/drawing/2014/main" id="{49E7F8D2-187B-46B8-9DDF-FEC49E34E1BF}"/>
              </a:ext>
            </a:extLst>
          </p:cNvPr>
          <p:cNvSpPr/>
          <p:nvPr/>
        </p:nvSpPr>
        <p:spPr>
          <a:xfrm>
            <a:off x="8368249" y="-128290"/>
            <a:ext cx="3416320" cy="923330"/>
          </a:xfrm>
          <a:prstGeom prst="rect">
            <a:avLst/>
          </a:prstGeom>
          <a:noFill/>
        </p:spPr>
        <p:txBody>
          <a:bodyPr wrap="none" lIns="91440" tIns="45720" rIns="91440" bIns="45720">
            <a:spAutoFit/>
          </a:bodyPr>
          <a:lstStyle/>
          <a:p>
            <a:pPr algn="ctr"/>
            <a:r>
              <a:rPr lang="en-US" sz="5400" b="1" i="0" u="none" strike="noStrike" dirty="0">
                <a:solidFill>
                  <a:srgbClr val="1A202C"/>
                </a:solidFill>
                <a:effectLst/>
                <a:latin typeface="David" panose="020E0502060401010101" pitchFamily="34" charset="-79"/>
                <a:cs typeface="David" panose="020E0502060401010101" pitchFamily="34" charset="-79"/>
              </a:rPr>
              <a:t>SpamGAN</a:t>
            </a:r>
            <a:endParaRPr lang="he-IL" sz="48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816497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0"/>
                <a:lumOff val="100000"/>
              </a:schemeClr>
            </a:gs>
            <a:gs pos="47000">
              <a:schemeClr val="accent1">
                <a:lumMod val="0"/>
                <a:lumOff val="100000"/>
              </a:schemeClr>
            </a:gs>
            <a:gs pos="97000">
              <a:schemeClr val="accent1">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AEC1EAFE-029F-402D-9DF2-F1DA69271F77}"/>
              </a:ext>
            </a:extLst>
          </p:cNvPr>
          <p:cNvSpPr/>
          <p:nvPr/>
        </p:nvSpPr>
        <p:spPr>
          <a:xfrm>
            <a:off x="3077564" y="-70834"/>
            <a:ext cx="6638219" cy="763108"/>
          </a:xfrm>
          <a:prstGeom prst="rect">
            <a:avLst/>
          </a:prstGeom>
          <a:noFill/>
        </p:spPr>
        <p:txBody>
          <a:bodyPr wrap="square" lIns="91440" tIns="45720" rIns="91440" bIns="45720">
            <a:spAutoFit/>
          </a:bodyPr>
          <a:lstStyle/>
          <a:p>
            <a:pPr algn="ctr"/>
            <a:r>
              <a:rPr lang="he-IL" sz="4400" b="1" dirty="0">
                <a:ln w="0"/>
                <a:effectLst>
                  <a:outerShdw blurRad="38100" dist="19050" dir="2700000" algn="tl" rotWithShape="0">
                    <a:schemeClr val="dk1">
                      <a:alpha val="40000"/>
                    </a:schemeClr>
                  </a:outerShdw>
                </a:effectLst>
              </a:rPr>
              <a:t>התפלגויות וסטטיסטיקות</a:t>
            </a:r>
            <a:endParaRPr lang="he-IL" sz="4400" b="1" cap="none" spc="0" dirty="0">
              <a:ln w="0"/>
              <a:solidFill>
                <a:schemeClr val="tx1"/>
              </a:solidFill>
              <a:effectLst>
                <a:outerShdw blurRad="38100" dist="19050" dir="2700000" algn="tl" rotWithShape="0">
                  <a:schemeClr val="dk1">
                    <a:alpha val="40000"/>
                  </a:schemeClr>
                </a:outerShdw>
              </a:effectLst>
            </a:endParaRPr>
          </a:p>
        </p:txBody>
      </p:sp>
      <p:pic>
        <p:nvPicPr>
          <p:cNvPr id="5" name="תמונה 4">
            <a:extLst>
              <a:ext uri="{FF2B5EF4-FFF2-40B4-BE49-F238E27FC236}">
                <a16:creationId xmlns:a16="http://schemas.microsoft.com/office/drawing/2014/main" id="{C41580FB-9EC1-445B-94DC-4C703E52273C}"/>
              </a:ext>
            </a:extLst>
          </p:cNvPr>
          <p:cNvPicPr>
            <a:picLocks noChangeAspect="1"/>
          </p:cNvPicPr>
          <p:nvPr/>
        </p:nvPicPr>
        <p:blipFill>
          <a:blip r:embed="rId2"/>
          <a:stretch>
            <a:fillRect/>
          </a:stretch>
        </p:blipFill>
        <p:spPr>
          <a:xfrm>
            <a:off x="0" y="1094383"/>
            <a:ext cx="5071807" cy="3404885"/>
          </a:xfrm>
          <a:prstGeom prst="rect">
            <a:avLst/>
          </a:prstGeom>
        </p:spPr>
      </p:pic>
      <p:pic>
        <p:nvPicPr>
          <p:cNvPr id="6" name="תמונה 5">
            <a:extLst>
              <a:ext uri="{FF2B5EF4-FFF2-40B4-BE49-F238E27FC236}">
                <a16:creationId xmlns:a16="http://schemas.microsoft.com/office/drawing/2014/main" id="{538BB186-0A26-40E1-909D-8857E88AB033}"/>
              </a:ext>
            </a:extLst>
          </p:cNvPr>
          <p:cNvPicPr>
            <a:picLocks noChangeAspect="1"/>
          </p:cNvPicPr>
          <p:nvPr/>
        </p:nvPicPr>
        <p:blipFill>
          <a:blip r:embed="rId3"/>
          <a:stretch>
            <a:fillRect/>
          </a:stretch>
        </p:blipFill>
        <p:spPr>
          <a:xfrm>
            <a:off x="6810375" y="976169"/>
            <a:ext cx="5381625" cy="3532624"/>
          </a:xfrm>
          <a:prstGeom prst="rect">
            <a:avLst/>
          </a:prstGeom>
        </p:spPr>
      </p:pic>
      <p:pic>
        <p:nvPicPr>
          <p:cNvPr id="7" name="תמונה 6">
            <a:extLst>
              <a:ext uri="{FF2B5EF4-FFF2-40B4-BE49-F238E27FC236}">
                <a16:creationId xmlns:a16="http://schemas.microsoft.com/office/drawing/2014/main" id="{58AEA7FE-E8E5-497E-955C-A470AFACB126}"/>
              </a:ext>
            </a:extLst>
          </p:cNvPr>
          <p:cNvPicPr>
            <a:picLocks noChangeAspect="1"/>
          </p:cNvPicPr>
          <p:nvPr/>
        </p:nvPicPr>
        <p:blipFill>
          <a:blip r:embed="rId4"/>
          <a:stretch>
            <a:fillRect/>
          </a:stretch>
        </p:blipFill>
        <p:spPr>
          <a:xfrm>
            <a:off x="1787247" y="4590793"/>
            <a:ext cx="3009759" cy="2141547"/>
          </a:xfrm>
          <a:prstGeom prst="rect">
            <a:avLst/>
          </a:prstGeom>
        </p:spPr>
      </p:pic>
      <p:pic>
        <p:nvPicPr>
          <p:cNvPr id="8" name="תמונה 7">
            <a:extLst>
              <a:ext uri="{FF2B5EF4-FFF2-40B4-BE49-F238E27FC236}">
                <a16:creationId xmlns:a16="http://schemas.microsoft.com/office/drawing/2014/main" id="{DBB380CB-C36B-43BD-9B32-6BBAE3995507}"/>
              </a:ext>
            </a:extLst>
          </p:cNvPr>
          <p:cNvPicPr>
            <a:picLocks noChangeAspect="1"/>
          </p:cNvPicPr>
          <p:nvPr/>
        </p:nvPicPr>
        <p:blipFill>
          <a:blip r:embed="rId5"/>
          <a:stretch>
            <a:fillRect/>
          </a:stretch>
        </p:blipFill>
        <p:spPr>
          <a:xfrm>
            <a:off x="7325101" y="4718247"/>
            <a:ext cx="2737754" cy="2139753"/>
          </a:xfrm>
          <a:prstGeom prst="rect">
            <a:avLst/>
          </a:prstGeom>
        </p:spPr>
      </p:pic>
      <p:sp>
        <p:nvSpPr>
          <p:cNvPr id="9" name="תיבת טקסט 8">
            <a:extLst>
              <a:ext uri="{FF2B5EF4-FFF2-40B4-BE49-F238E27FC236}">
                <a16:creationId xmlns:a16="http://schemas.microsoft.com/office/drawing/2014/main" id="{43F113AA-A8EE-4C11-AED7-DF5A10B644AE}"/>
              </a:ext>
            </a:extLst>
          </p:cNvPr>
          <p:cNvSpPr txBox="1"/>
          <p:nvPr/>
        </p:nvSpPr>
        <p:spPr>
          <a:xfrm>
            <a:off x="94162" y="713425"/>
            <a:ext cx="4977645" cy="369332"/>
          </a:xfrm>
          <a:prstGeom prst="rect">
            <a:avLst/>
          </a:prstGeom>
          <a:noFill/>
        </p:spPr>
        <p:txBody>
          <a:bodyPr wrap="none" rtlCol="0">
            <a:spAutoFit/>
          </a:bodyPr>
          <a:lstStyle/>
          <a:p>
            <a:r>
              <a:rPr lang="he-IL" b="1" dirty="0"/>
              <a:t>התפלגות המידע של אורך הטקסט בין </a:t>
            </a:r>
            <a:r>
              <a:rPr lang="en-US" b="1" dirty="0"/>
              <a:t>spam</a:t>
            </a:r>
            <a:r>
              <a:rPr lang="he-IL" b="1" dirty="0"/>
              <a:t> ל- </a:t>
            </a:r>
            <a:r>
              <a:rPr lang="en-US" b="1" dirty="0"/>
              <a:t>ham</a:t>
            </a:r>
            <a:endParaRPr lang="en-IL" b="1" dirty="0"/>
          </a:p>
        </p:txBody>
      </p:sp>
      <p:sp>
        <p:nvSpPr>
          <p:cNvPr id="10" name="תיבת טקסט 9">
            <a:extLst>
              <a:ext uri="{FF2B5EF4-FFF2-40B4-BE49-F238E27FC236}">
                <a16:creationId xmlns:a16="http://schemas.microsoft.com/office/drawing/2014/main" id="{82B7A471-C3B9-4B8B-96DA-27165C5374F5}"/>
              </a:ext>
            </a:extLst>
          </p:cNvPr>
          <p:cNvSpPr txBox="1"/>
          <p:nvPr/>
        </p:nvSpPr>
        <p:spPr>
          <a:xfrm>
            <a:off x="4823110" y="4996960"/>
            <a:ext cx="2380780" cy="369332"/>
          </a:xfrm>
          <a:prstGeom prst="rect">
            <a:avLst/>
          </a:prstGeom>
          <a:noFill/>
        </p:spPr>
        <p:txBody>
          <a:bodyPr wrap="none" rtlCol="0">
            <a:spAutoFit/>
          </a:bodyPr>
          <a:lstStyle/>
          <a:p>
            <a:r>
              <a:rPr lang="he-IL" b="1" dirty="0"/>
              <a:t>יחסים בין </a:t>
            </a:r>
            <a:r>
              <a:rPr lang="en-US" b="1" dirty="0"/>
              <a:t>spam</a:t>
            </a:r>
            <a:r>
              <a:rPr lang="he-IL" b="1" dirty="0"/>
              <a:t> ל- </a:t>
            </a:r>
            <a:r>
              <a:rPr lang="en-US" b="1" dirty="0"/>
              <a:t>ham</a:t>
            </a:r>
            <a:endParaRPr lang="en-IL" b="1" dirty="0"/>
          </a:p>
        </p:txBody>
      </p:sp>
      <p:sp>
        <p:nvSpPr>
          <p:cNvPr id="11" name="חץ: שמאלה 10">
            <a:extLst>
              <a:ext uri="{FF2B5EF4-FFF2-40B4-BE49-F238E27FC236}">
                <a16:creationId xmlns:a16="http://schemas.microsoft.com/office/drawing/2014/main" id="{D08CBBB1-527B-411D-8BE9-B4E35A835784}"/>
              </a:ext>
            </a:extLst>
          </p:cNvPr>
          <p:cNvSpPr/>
          <p:nvPr/>
        </p:nvSpPr>
        <p:spPr>
          <a:xfrm>
            <a:off x="5239986" y="5366292"/>
            <a:ext cx="561975" cy="295275"/>
          </a:xfrm>
          <a:prstGeom prst="leftArrow">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2" name="חץ: ימינה 11">
            <a:extLst>
              <a:ext uri="{FF2B5EF4-FFF2-40B4-BE49-F238E27FC236}">
                <a16:creationId xmlns:a16="http://schemas.microsoft.com/office/drawing/2014/main" id="{21970636-C769-4BC0-B273-5C626EF10B68}"/>
              </a:ext>
            </a:extLst>
          </p:cNvPr>
          <p:cNvSpPr/>
          <p:nvPr/>
        </p:nvSpPr>
        <p:spPr>
          <a:xfrm>
            <a:off x="5990323" y="5366292"/>
            <a:ext cx="601348" cy="295275"/>
          </a:xfrm>
          <a:prstGeom prst="rightArrow">
            <a:avLst/>
          </a:prstGeom>
          <a:solidFill>
            <a:schemeClr val="bg2">
              <a:lumMod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3" name="תיבת טקסט 12">
            <a:extLst>
              <a:ext uri="{FF2B5EF4-FFF2-40B4-BE49-F238E27FC236}">
                <a16:creationId xmlns:a16="http://schemas.microsoft.com/office/drawing/2014/main" id="{B59BDB70-2779-40DA-ADD3-EEAEC94F7E7D}"/>
              </a:ext>
            </a:extLst>
          </p:cNvPr>
          <p:cNvSpPr txBox="1"/>
          <p:nvPr/>
        </p:nvSpPr>
        <p:spPr>
          <a:xfrm>
            <a:off x="9143183" y="620981"/>
            <a:ext cx="2954655" cy="369332"/>
          </a:xfrm>
          <a:prstGeom prst="rect">
            <a:avLst/>
          </a:prstGeom>
          <a:noFill/>
        </p:spPr>
        <p:txBody>
          <a:bodyPr wrap="none" rtlCol="0">
            <a:spAutoFit/>
          </a:bodyPr>
          <a:lstStyle/>
          <a:p>
            <a:r>
              <a:rPr lang="he-IL" b="1" dirty="0"/>
              <a:t>התפלגות אנומליות של המידע</a:t>
            </a:r>
            <a:endParaRPr lang="en-IL" b="1" dirty="0"/>
          </a:p>
        </p:txBody>
      </p:sp>
    </p:spTree>
    <p:extLst>
      <p:ext uri="{BB962C8B-B14F-4D97-AF65-F5344CB8AC3E}">
        <p14:creationId xmlns:p14="http://schemas.microsoft.com/office/powerpoint/2010/main" val="3050089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0"/>
                <a:lumOff val="100000"/>
              </a:schemeClr>
            </a:gs>
            <a:gs pos="51000">
              <a:schemeClr val="accent1">
                <a:lumMod val="0"/>
                <a:lumOff val="100000"/>
              </a:schemeClr>
            </a:gs>
            <a:gs pos="97000">
              <a:schemeClr val="accent1">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8FEA0A71-78EB-4E34-BA68-DB5DE5CEB513}"/>
              </a:ext>
            </a:extLst>
          </p:cNvPr>
          <p:cNvSpPr>
            <a:spLocks noGrp="1"/>
          </p:cNvSpPr>
          <p:nvPr>
            <p:ph idx="1"/>
          </p:nvPr>
        </p:nvSpPr>
        <p:spPr>
          <a:xfrm>
            <a:off x="0" y="695885"/>
            <a:ext cx="12053887" cy="5848350"/>
          </a:xfrm>
        </p:spPr>
        <p:txBody>
          <a:bodyPr>
            <a:noAutofit/>
          </a:bodyPr>
          <a:lstStyle/>
          <a:p>
            <a:pPr>
              <a:lnSpc>
                <a:spcPct val="150000"/>
              </a:lnSpc>
            </a:pPr>
            <a:r>
              <a:rPr lang="he-IL" sz="2400" dirty="0">
                <a:latin typeface="David" panose="020E0502060401010101" pitchFamily="34" charset="-79"/>
              </a:rPr>
              <a:t>בעוד שעבור המודל של </a:t>
            </a:r>
            <a:r>
              <a:rPr lang="en-US" sz="2400" dirty="0">
                <a:latin typeface="David" panose="020E0502060401010101" pitchFamily="34" charset="-79"/>
              </a:rPr>
              <a:t>SpamGAN </a:t>
            </a:r>
            <a:r>
              <a:rPr lang="he-IL" sz="2400" dirty="0">
                <a:latin typeface="David" panose="020E0502060401010101" pitchFamily="34" charset="-79"/>
              </a:rPr>
              <a:t> החוקרים אימנו גם את הגנרטור וגם את הדיסקרימינטור, אנחנו בחרנו להשתמש ב-</a:t>
            </a:r>
            <a:r>
              <a:rPr lang="en-US" sz="2400" dirty="0">
                <a:latin typeface="David" panose="020E0502060401010101" pitchFamily="34" charset="-79"/>
              </a:rPr>
              <a:t>GPT2 </a:t>
            </a:r>
            <a:r>
              <a:rPr lang="he-IL" sz="2400" dirty="0">
                <a:latin typeface="David" panose="020E0502060401010101" pitchFamily="34" charset="-79"/>
              </a:rPr>
              <a:t> שאומן על ידי גוגל על מנת לייצר הודעות </a:t>
            </a:r>
            <a:r>
              <a:rPr lang="en-US" sz="2400" dirty="0">
                <a:latin typeface="David" panose="020E0502060401010101" pitchFamily="34" charset="-79"/>
              </a:rPr>
              <a:t>SMS</a:t>
            </a:r>
            <a:r>
              <a:rPr lang="he-IL" sz="2400" dirty="0">
                <a:latin typeface="David" panose="020E0502060401010101" pitchFamily="34" charset="-79"/>
              </a:rPr>
              <a:t> מתויגות.</a:t>
            </a:r>
          </a:p>
          <a:p>
            <a:pPr>
              <a:lnSpc>
                <a:spcPct val="150000"/>
              </a:lnSpc>
            </a:pPr>
            <a:r>
              <a:rPr lang="he-IL" sz="2400" b="1" u="sng" dirty="0">
                <a:latin typeface="David" panose="020E0502060401010101" pitchFamily="34" charset="-79"/>
              </a:rPr>
              <a:t>מה זה </a:t>
            </a:r>
            <a:r>
              <a:rPr lang="en-US" sz="2400" b="1" u="sng" dirty="0">
                <a:latin typeface="David" panose="020E0502060401010101" pitchFamily="34" charset="-79"/>
              </a:rPr>
              <a:t>GPT2</a:t>
            </a:r>
            <a:r>
              <a:rPr lang="he-IL" sz="2400" b="1" u="sng" dirty="0">
                <a:latin typeface="David" panose="020E0502060401010101" pitchFamily="34" charset="-79"/>
              </a:rPr>
              <a:t>?</a:t>
            </a:r>
            <a:r>
              <a:rPr lang="he-IL" sz="2400" dirty="0">
                <a:latin typeface="David" panose="020E0502060401010101" pitchFamily="34" charset="-79"/>
              </a:rPr>
              <a:t> זהו מודל </a:t>
            </a:r>
            <a:r>
              <a:rPr lang="en-US" sz="2400" dirty="0">
                <a:latin typeface="David" panose="020E0502060401010101" pitchFamily="34" charset="-79"/>
              </a:rPr>
              <a:t>open-source AI</a:t>
            </a:r>
            <a:r>
              <a:rPr lang="he-IL" sz="2400" dirty="0">
                <a:latin typeface="David" panose="020E0502060401010101" pitchFamily="34" charset="-79"/>
              </a:rPr>
              <a:t> שפורסם בשנת 2019 ומטרתו היא יצירת טקסט מלאכותי. המודל הוא </a:t>
            </a:r>
            <a:r>
              <a:rPr lang="en-US" sz="2400" dirty="0">
                <a:latin typeface="David" panose="020E0502060401010101" pitchFamily="34" charset="-79"/>
              </a:rPr>
              <a:t>transformer</a:t>
            </a:r>
            <a:r>
              <a:rPr lang="he-IL" sz="2400" dirty="0">
                <a:latin typeface="David" panose="020E0502060401010101" pitchFamily="34" charset="-79"/>
              </a:rPr>
              <a:t> שאומן מראש וביכולתו לקחת מקבץ של מילים וליצור מהם סיפור, הודעה, משפט חדש.</a:t>
            </a:r>
            <a:endParaRPr lang="he-IL" sz="2400" b="1" u="sng" dirty="0">
              <a:latin typeface="David" panose="020E0502060401010101" pitchFamily="34" charset="-79"/>
            </a:endParaRPr>
          </a:p>
          <a:p>
            <a:pPr>
              <a:lnSpc>
                <a:spcPct val="100000"/>
              </a:lnSpc>
            </a:pPr>
            <a:r>
              <a:rPr lang="he-IL" sz="2400" dirty="0">
                <a:latin typeface="David" panose="020E0502060401010101" pitchFamily="34" charset="-79"/>
              </a:rPr>
              <a:t> </a:t>
            </a:r>
            <a:r>
              <a:rPr lang="he-IL" sz="2400" b="1" u="sng" dirty="0">
                <a:latin typeface="David" panose="020E0502060401010101" pitchFamily="34" charset="-79"/>
              </a:rPr>
              <a:t>כיצד זה נראה?</a:t>
            </a:r>
            <a:r>
              <a:rPr lang="he-IL" sz="2400" dirty="0">
                <a:latin typeface="David" panose="020E0502060401010101" pitchFamily="34" charset="-79"/>
              </a:rPr>
              <a:t> הפונקציה שלנו עובדת בצורה כזו שמכניסים לתוכה קלט והיא </a:t>
            </a:r>
          </a:p>
          <a:p>
            <a:pPr marL="0" indent="0">
              <a:lnSpc>
                <a:spcPct val="100000"/>
              </a:lnSpc>
              <a:buNone/>
            </a:pPr>
            <a:r>
              <a:rPr lang="he-IL" sz="2400" dirty="0">
                <a:latin typeface="David" panose="020E0502060401010101" pitchFamily="34" charset="-79"/>
              </a:rPr>
              <a:t>   מוציאה פלט בווריאציה שונה. כך לדוגמא התקבל:</a:t>
            </a:r>
          </a:p>
          <a:p>
            <a:pPr>
              <a:lnSpc>
                <a:spcPct val="100000"/>
              </a:lnSpc>
            </a:pPr>
            <a:r>
              <a:rPr lang="he-IL" sz="2400" dirty="0">
                <a:latin typeface="David" panose="020E0502060401010101" pitchFamily="34" charset="-79"/>
              </a:rPr>
              <a:t>קלט אמיתי: </a:t>
            </a:r>
            <a:endParaRPr lang="en-US" sz="2400" dirty="0">
              <a:latin typeface="David" panose="020E0502060401010101" pitchFamily="34" charset="-79"/>
            </a:endParaRPr>
          </a:p>
          <a:p>
            <a:pPr marL="0" indent="0" algn="l" rtl="0">
              <a:lnSpc>
                <a:spcPct val="100000"/>
              </a:lnSpc>
              <a:buNone/>
            </a:pPr>
            <a:r>
              <a:rPr lang="he-IL" sz="2400" dirty="0">
                <a:latin typeface="David" panose="020E0502060401010101" pitchFamily="34" charset="-79"/>
              </a:rPr>
              <a:t>"</a:t>
            </a:r>
            <a:r>
              <a:rPr lang="en-US" sz="2400" dirty="0">
                <a:latin typeface="David" panose="020E0502060401010101" pitchFamily="34" charset="-79"/>
              </a:rPr>
              <a:t>Click this link! You have won a million dollars! come claim your reward</a:t>
            </a:r>
            <a:r>
              <a:rPr lang="he-IL" sz="2400" dirty="0">
                <a:latin typeface="David" panose="020E0502060401010101" pitchFamily="34" charset="-79"/>
              </a:rPr>
              <a:t>"</a:t>
            </a:r>
            <a:endParaRPr lang="en-US" sz="2400" dirty="0">
              <a:latin typeface="David" panose="020E0502060401010101" pitchFamily="34" charset="-79"/>
            </a:endParaRPr>
          </a:p>
          <a:p>
            <a:pPr>
              <a:lnSpc>
                <a:spcPct val="100000"/>
              </a:lnSpc>
            </a:pPr>
            <a:r>
              <a:rPr lang="he-IL" sz="2400" dirty="0">
                <a:latin typeface="David" panose="020E0502060401010101" pitchFamily="34" charset="-79"/>
              </a:rPr>
              <a:t>פלט של </a:t>
            </a:r>
            <a:r>
              <a:rPr lang="en-US" sz="2400" dirty="0">
                <a:latin typeface="David" panose="020E0502060401010101" pitchFamily="34" charset="-79"/>
              </a:rPr>
              <a:t>GPT2</a:t>
            </a:r>
            <a:r>
              <a:rPr lang="he-IL" sz="2400" dirty="0">
                <a:latin typeface="David" panose="020E0502060401010101" pitchFamily="34" charset="-79"/>
              </a:rPr>
              <a:t>:</a:t>
            </a:r>
            <a:endParaRPr lang="en-US" sz="2400" dirty="0">
              <a:latin typeface="David" panose="020E0502060401010101" pitchFamily="34" charset="-79"/>
            </a:endParaRPr>
          </a:p>
          <a:p>
            <a:pPr marL="0" indent="0" algn="l" rtl="0">
              <a:lnSpc>
                <a:spcPct val="100000"/>
              </a:lnSpc>
              <a:buNone/>
            </a:pPr>
            <a:r>
              <a:rPr lang="en-US" sz="2400" dirty="0">
                <a:latin typeface="David" panose="020E0502060401010101" pitchFamily="34" charset="-79"/>
              </a:rPr>
              <a:t>"You can claim the prize by clicking the button below! Claim your prize!”</a:t>
            </a:r>
          </a:p>
        </p:txBody>
      </p:sp>
      <p:sp>
        <p:nvSpPr>
          <p:cNvPr id="4" name="מלבן 3">
            <a:extLst>
              <a:ext uri="{FF2B5EF4-FFF2-40B4-BE49-F238E27FC236}">
                <a16:creationId xmlns:a16="http://schemas.microsoft.com/office/drawing/2014/main" id="{5D805A37-391E-4528-9C28-B83082B4DE4D}"/>
              </a:ext>
            </a:extLst>
          </p:cNvPr>
          <p:cNvSpPr/>
          <p:nvPr/>
        </p:nvSpPr>
        <p:spPr>
          <a:xfrm>
            <a:off x="8055939" y="-81225"/>
            <a:ext cx="3871574" cy="923330"/>
          </a:xfrm>
          <a:prstGeom prst="rect">
            <a:avLst/>
          </a:prstGeom>
          <a:noFill/>
        </p:spPr>
        <p:txBody>
          <a:bodyPr wrap="none" lIns="91440" tIns="45720" rIns="91440" bIns="45720">
            <a:spAutoFit/>
          </a:bodyPr>
          <a:lstStyle/>
          <a:p>
            <a:pPr algn="ctr"/>
            <a:r>
              <a:rPr lang="he-IL" sz="5400" b="1" dirty="0">
                <a:ln w="0"/>
                <a:effectLst>
                  <a:outerShdw blurRad="38100" dist="19050" dir="2700000" algn="tl" rotWithShape="0">
                    <a:schemeClr val="dk1">
                      <a:alpha val="40000"/>
                    </a:schemeClr>
                  </a:outerShdw>
                </a:effectLst>
              </a:rPr>
              <a:t>השיטה שלנו:</a:t>
            </a:r>
            <a:endParaRPr lang="he-IL" sz="5400" b="1"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763950853"/>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445</TotalTime>
  <Words>1353</Words>
  <Application>Microsoft Office PowerPoint</Application>
  <PresentationFormat>מסך רחב</PresentationFormat>
  <Paragraphs>89</Paragraphs>
  <Slides>15</Slides>
  <Notes>1</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15</vt:i4>
      </vt:variant>
    </vt:vector>
  </HeadingPairs>
  <TitlesOfParts>
    <vt:vector size="22" baseType="lpstr">
      <vt:lpstr>-apple-system</vt:lpstr>
      <vt:lpstr>Arial</vt:lpstr>
      <vt:lpstr>Calibri</vt:lpstr>
      <vt:lpstr>Calibri Light</vt:lpstr>
      <vt:lpstr>David</vt:lpstr>
      <vt:lpstr>Georgia</vt:lpstr>
      <vt:lpstr>ערכת נושא Office</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אופיר עובדיה</dc:creator>
  <cp:lastModifiedBy>אופיר עובדיה</cp:lastModifiedBy>
  <cp:revision>47</cp:revision>
  <dcterms:created xsi:type="dcterms:W3CDTF">2022-02-17T09:15:04Z</dcterms:created>
  <dcterms:modified xsi:type="dcterms:W3CDTF">2022-02-18T12:06:47Z</dcterms:modified>
</cp:coreProperties>
</file>