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8" r:id="rId2"/>
    <p:sldMasterId id="2147483695" r:id="rId3"/>
  </p:sldMasterIdLst>
  <p:notesMasterIdLst>
    <p:notesMasterId r:id="rId14"/>
  </p:notesMasterIdLst>
  <p:sldIdLst>
    <p:sldId id="285" r:id="rId4"/>
    <p:sldId id="294" r:id="rId5"/>
    <p:sldId id="304" r:id="rId6"/>
    <p:sldId id="306" r:id="rId7"/>
    <p:sldId id="308" r:id="rId8"/>
    <p:sldId id="309" r:id="rId9"/>
    <p:sldId id="311" r:id="rId10"/>
    <p:sldId id="307" r:id="rId11"/>
    <p:sldId id="312"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CB40B-336C-4532-803D-38941A8F01E9}"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BC7DA-D2E0-4DD5-B369-15E70E682CFE}" type="slidenum">
              <a:rPr lang="en-US" smtClean="0"/>
              <a:t>‹#›</a:t>
            </a:fld>
            <a:endParaRPr lang="en-US"/>
          </a:p>
        </p:txBody>
      </p:sp>
    </p:spTree>
    <p:extLst>
      <p:ext uri="{BB962C8B-B14F-4D97-AF65-F5344CB8AC3E}">
        <p14:creationId xmlns:p14="http://schemas.microsoft.com/office/powerpoint/2010/main" val="2537573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BC7DA-D2E0-4DD5-B369-15E70E682CFE}" type="slidenum">
              <a:rPr lang="en-US" smtClean="0"/>
              <a:t>7</a:t>
            </a:fld>
            <a:endParaRPr lang="en-US"/>
          </a:p>
        </p:txBody>
      </p:sp>
    </p:spTree>
    <p:extLst>
      <p:ext uri="{BB962C8B-B14F-4D97-AF65-F5344CB8AC3E}">
        <p14:creationId xmlns:p14="http://schemas.microsoft.com/office/powerpoint/2010/main" val="1719180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F96F-C97C-4299-9E42-28B03633BC4C}"/>
              </a:ext>
            </a:extLst>
          </p:cNvPr>
          <p:cNvSpPr>
            <a:spLocks noGrp="1"/>
          </p:cNvSpPr>
          <p:nvPr>
            <p:ph type="ctrTitle"/>
          </p:nvPr>
        </p:nvSpPr>
        <p:spPr>
          <a:xfrm>
            <a:off x="973393" y="2743200"/>
            <a:ext cx="6066504" cy="1818813"/>
          </a:xfrm>
        </p:spPr>
        <p:txBody>
          <a:bodyPr anchor="b">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3E053B5-93C9-4876-A8AE-7A7CFB63D06E}"/>
              </a:ext>
            </a:extLst>
          </p:cNvPr>
          <p:cNvSpPr>
            <a:spLocks noGrp="1"/>
          </p:cNvSpPr>
          <p:nvPr>
            <p:ph type="subTitle" idx="1"/>
          </p:nvPr>
        </p:nvSpPr>
        <p:spPr>
          <a:xfrm>
            <a:off x="973393" y="5009054"/>
            <a:ext cx="6066504" cy="88047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41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D6113CC-0115-49BE-929F-7BA1AE5FA8BE}"/>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F20E8A3D-5C87-4C9F-BA22-059477E727C1}"/>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018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56DE-E9D9-42B9-82BC-76C04D872732}"/>
              </a:ext>
            </a:extLst>
          </p:cNvPr>
          <p:cNvSpPr>
            <a:spLocks noGrp="1"/>
          </p:cNvSpPr>
          <p:nvPr>
            <p:ph type="title"/>
          </p:nvPr>
        </p:nvSpPr>
        <p:spPr>
          <a:xfrm>
            <a:off x="839788" y="866776"/>
            <a:ext cx="10515600" cy="8239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CE748DF-113D-4813-AA00-924562881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DD4CC1-949C-4938-BE97-E115FC253CDB}"/>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A99044-FBA6-401C-88B1-5E1CD0D83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3CAE1-08D3-483A-80C5-3F2E69CED146}"/>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C943414-D519-46DE-9ED6-5B6AB6319B9C}"/>
              </a:ext>
            </a:extLst>
          </p:cNvPr>
          <p:cNvSpPr>
            <a:spLocks noGrp="1"/>
          </p:cNvSpPr>
          <p:nvPr>
            <p:ph type="dt" sz="half" idx="10"/>
          </p:nvPr>
        </p:nvSpPr>
        <p:spPr>
          <a:xfrm>
            <a:off x="838200" y="6356350"/>
            <a:ext cx="2743200" cy="365125"/>
          </a:xfrm>
          <a:prstGeom prst="rect">
            <a:avLst/>
          </a:prstGeom>
        </p:spPr>
        <p:txBody>
          <a:bodyPr/>
          <a:lstStyle/>
          <a:p>
            <a:fld id="{2E63785C-1385-46A6-A762-B95E3D4620C7}" type="datetimeFigureOut">
              <a:rPr lang="en-US" smtClean="0">
                <a:solidFill>
                  <a:prstClr val="black"/>
                </a:solidFill>
              </a:rPr>
              <a:pPr/>
              <a:t>12/14/2022</a:t>
            </a:fld>
            <a:endParaRPr lang="en-US">
              <a:solidFill>
                <a:prstClr val="black"/>
              </a:solidFill>
            </a:endParaRPr>
          </a:p>
        </p:txBody>
      </p:sp>
      <p:sp>
        <p:nvSpPr>
          <p:cNvPr id="8" name="Footer Placeholder 7">
            <a:extLst>
              <a:ext uri="{FF2B5EF4-FFF2-40B4-BE49-F238E27FC236}">
                <a16:creationId xmlns:a16="http://schemas.microsoft.com/office/drawing/2014/main" id="{044EF7B3-9DBC-4D01-B7E0-2C3EE39B6F39}"/>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9" name="Slide Number Placeholder 8">
            <a:extLst>
              <a:ext uri="{FF2B5EF4-FFF2-40B4-BE49-F238E27FC236}">
                <a16:creationId xmlns:a16="http://schemas.microsoft.com/office/drawing/2014/main" id="{783213A3-3D1E-46D4-8701-BAB5DC53CC97}"/>
              </a:ext>
            </a:extLst>
          </p:cNvPr>
          <p:cNvSpPr>
            <a:spLocks noGrp="1"/>
          </p:cNvSpPr>
          <p:nvPr>
            <p:ph type="sldNum" sz="quarter" idx="12"/>
          </p:nvPr>
        </p:nvSpPr>
        <p:spPr>
          <a:xfrm>
            <a:off x="8610600" y="6356350"/>
            <a:ext cx="2743200" cy="365125"/>
          </a:xfrm>
          <a:prstGeom prst="rect">
            <a:avLst/>
          </a:prstGeom>
        </p:spPr>
        <p:txBody>
          <a:bodyPr/>
          <a:lstStyle/>
          <a:p>
            <a:fld id="{24EFA79F-109C-4FA7-ABBA-C7359B6F759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7519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784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F96F-C97C-4299-9E42-28B03633BC4C}"/>
              </a:ext>
            </a:extLst>
          </p:cNvPr>
          <p:cNvSpPr>
            <a:spLocks noGrp="1"/>
          </p:cNvSpPr>
          <p:nvPr>
            <p:ph type="ctrTitle"/>
          </p:nvPr>
        </p:nvSpPr>
        <p:spPr>
          <a:xfrm>
            <a:off x="973393" y="2743200"/>
            <a:ext cx="6066504" cy="1818813"/>
          </a:xfrm>
        </p:spPr>
        <p:txBody>
          <a:bodyPr anchor="b">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3E053B5-93C9-4876-A8AE-7A7CFB63D06E}"/>
              </a:ext>
            </a:extLst>
          </p:cNvPr>
          <p:cNvSpPr>
            <a:spLocks noGrp="1"/>
          </p:cNvSpPr>
          <p:nvPr>
            <p:ph type="subTitle" idx="1"/>
          </p:nvPr>
        </p:nvSpPr>
        <p:spPr>
          <a:xfrm>
            <a:off x="973393" y="5009054"/>
            <a:ext cx="6066504" cy="88047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71000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0A612-9A77-45E1-8E47-9E15F39DC45D}"/>
              </a:ext>
            </a:extLst>
          </p:cNvPr>
          <p:cNvSpPr>
            <a:spLocks noGrp="1"/>
          </p:cNvSpPr>
          <p:nvPr>
            <p:ph type="title"/>
          </p:nvPr>
        </p:nvSpPr>
        <p:spPr>
          <a:xfrm>
            <a:off x="550606" y="1317522"/>
            <a:ext cx="8160774" cy="8357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B7D23B1-216E-4EAD-AADD-4004A822AD2F}"/>
              </a:ext>
            </a:extLst>
          </p:cNvPr>
          <p:cNvSpPr>
            <a:spLocks noGrp="1"/>
          </p:cNvSpPr>
          <p:nvPr>
            <p:ph idx="1"/>
          </p:nvPr>
        </p:nvSpPr>
        <p:spPr>
          <a:xfrm>
            <a:off x="550606" y="2527097"/>
            <a:ext cx="8160774" cy="36007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846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A5443C75-1D47-4172-ACDC-39336D54D804}"/>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E58DFEEB-6697-4EDE-9D83-C4FA8D68D912}"/>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232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D6113CC-0115-49BE-929F-7BA1AE5FA8BE}"/>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F20E8A3D-5C87-4C9F-BA22-059477E727C1}"/>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0703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56DE-E9D9-42B9-82BC-76C04D872732}"/>
              </a:ext>
            </a:extLst>
          </p:cNvPr>
          <p:cNvSpPr>
            <a:spLocks noGrp="1"/>
          </p:cNvSpPr>
          <p:nvPr>
            <p:ph type="title"/>
          </p:nvPr>
        </p:nvSpPr>
        <p:spPr>
          <a:xfrm>
            <a:off x="839788" y="866776"/>
            <a:ext cx="10515600" cy="8239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CE748DF-113D-4813-AA00-924562881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DD4CC1-949C-4938-BE97-E115FC253CDB}"/>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A99044-FBA6-401C-88B1-5E1CD0D83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3CAE1-08D3-483A-80C5-3F2E69CED146}"/>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C943414-D519-46DE-9ED6-5B6AB6319B9C}"/>
              </a:ext>
            </a:extLst>
          </p:cNvPr>
          <p:cNvSpPr>
            <a:spLocks noGrp="1"/>
          </p:cNvSpPr>
          <p:nvPr>
            <p:ph type="dt" sz="half" idx="10"/>
          </p:nvPr>
        </p:nvSpPr>
        <p:spPr>
          <a:xfrm>
            <a:off x="838200" y="6356350"/>
            <a:ext cx="2743200" cy="365125"/>
          </a:xfrm>
          <a:prstGeom prst="rect">
            <a:avLst/>
          </a:prstGeom>
        </p:spPr>
        <p:txBody>
          <a:bodyPr/>
          <a:lstStyle/>
          <a:p>
            <a:fld id="{2E63785C-1385-46A6-A762-B95E3D4620C7}" type="datetimeFigureOut">
              <a:rPr lang="en-US" smtClean="0">
                <a:solidFill>
                  <a:prstClr val="black"/>
                </a:solidFill>
              </a:rPr>
              <a:pPr/>
              <a:t>12/14/2022</a:t>
            </a:fld>
            <a:endParaRPr lang="en-US">
              <a:solidFill>
                <a:prstClr val="black"/>
              </a:solidFill>
            </a:endParaRPr>
          </a:p>
        </p:txBody>
      </p:sp>
      <p:sp>
        <p:nvSpPr>
          <p:cNvPr id="8" name="Footer Placeholder 7">
            <a:extLst>
              <a:ext uri="{FF2B5EF4-FFF2-40B4-BE49-F238E27FC236}">
                <a16:creationId xmlns:a16="http://schemas.microsoft.com/office/drawing/2014/main" id="{044EF7B3-9DBC-4D01-B7E0-2C3EE39B6F39}"/>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9" name="Slide Number Placeholder 8">
            <a:extLst>
              <a:ext uri="{FF2B5EF4-FFF2-40B4-BE49-F238E27FC236}">
                <a16:creationId xmlns:a16="http://schemas.microsoft.com/office/drawing/2014/main" id="{783213A3-3D1E-46D4-8701-BAB5DC53CC97}"/>
              </a:ext>
            </a:extLst>
          </p:cNvPr>
          <p:cNvSpPr>
            <a:spLocks noGrp="1"/>
          </p:cNvSpPr>
          <p:nvPr>
            <p:ph type="sldNum" sz="quarter" idx="12"/>
          </p:nvPr>
        </p:nvSpPr>
        <p:spPr>
          <a:xfrm>
            <a:off x="8610600" y="6356350"/>
            <a:ext cx="2743200" cy="365125"/>
          </a:xfrm>
          <a:prstGeom prst="rect">
            <a:avLst/>
          </a:prstGeom>
        </p:spPr>
        <p:txBody>
          <a:bodyPr/>
          <a:lstStyle/>
          <a:p>
            <a:fld id="{24EFA79F-109C-4FA7-ABBA-C7359B6F759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41880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0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0A612-9A77-45E1-8E47-9E15F39DC45D}"/>
              </a:ext>
            </a:extLst>
          </p:cNvPr>
          <p:cNvSpPr>
            <a:spLocks noGrp="1"/>
          </p:cNvSpPr>
          <p:nvPr>
            <p:ph type="title"/>
          </p:nvPr>
        </p:nvSpPr>
        <p:spPr>
          <a:xfrm>
            <a:off x="550606" y="1317522"/>
            <a:ext cx="8160774" cy="8357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B7D23B1-216E-4EAD-AADD-4004A822AD2F}"/>
              </a:ext>
            </a:extLst>
          </p:cNvPr>
          <p:cNvSpPr>
            <a:spLocks noGrp="1"/>
          </p:cNvSpPr>
          <p:nvPr>
            <p:ph idx="1"/>
          </p:nvPr>
        </p:nvSpPr>
        <p:spPr>
          <a:xfrm>
            <a:off x="550606" y="2527097"/>
            <a:ext cx="8160774" cy="36007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24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A5443C75-1D47-4172-ACDC-39336D54D804}"/>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E58DFEEB-6697-4EDE-9D83-C4FA8D68D912}"/>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738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D6113CC-0115-49BE-929F-7BA1AE5FA8BE}"/>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F20E8A3D-5C87-4C9F-BA22-059477E727C1}"/>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079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56DE-E9D9-42B9-82BC-76C04D872732}"/>
              </a:ext>
            </a:extLst>
          </p:cNvPr>
          <p:cNvSpPr>
            <a:spLocks noGrp="1"/>
          </p:cNvSpPr>
          <p:nvPr>
            <p:ph type="title"/>
          </p:nvPr>
        </p:nvSpPr>
        <p:spPr>
          <a:xfrm>
            <a:off x="839788" y="866776"/>
            <a:ext cx="10515600" cy="8239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CE748DF-113D-4813-AA00-924562881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DD4CC1-949C-4938-BE97-E115FC253CDB}"/>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A99044-FBA6-401C-88B1-5E1CD0D83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3CAE1-08D3-483A-80C5-3F2E69CED146}"/>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C943414-D519-46DE-9ED6-5B6AB6319B9C}"/>
              </a:ext>
            </a:extLst>
          </p:cNvPr>
          <p:cNvSpPr>
            <a:spLocks noGrp="1"/>
          </p:cNvSpPr>
          <p:nvPr>
            <p:ph type="dt" sz="half" idx="10"/>
          </p:nvPr>
        </p:nvSpPr>
        <p:spPr>
          <a:xfrm>
            <a:off x="838200" y="6356350"/>
            <a:ext cx="2743200" cy="365125"/>
          </a:xfrm>
          <a:prstGeom prst="rect">
            <a:avLst/>
          </a:prstGeom>
        </p:spPr>
        <p:txBody>
          <a:bodyPr/>
          <a:lstStyle/>
          <a:p>
            <a:fld id="{2E63785C-1385-46A6-A762-B95E3D4620C7}" type="datetimeFigureOut">
              <a:rPr lang="en-US" smtClean="0">
                <a:solidFill>
                  <a:prstClr val="black"/>
                </a:solidFill>
              </a:rPr>
              <a:pPr/>
              <a:t>12/14/2022</a:t>
            </a:fld>
            <a:endParaRPr lang="en-US">
              <a:solidFill>
                <a:prstClr val="black"/>
              </a:solidFill>
            </a:endParaRPr>
          </a:p>
        </p:txBody>
      </p:sp>
      <p:sp>
        <p:nvSpPr>
          <p:cNvPr id="8" name="Footer Placeholder 7">
            <a:extLst>
              <a:ext uri="{FF2B5EF4-FFF2-40B4-BE49-F238E27FC236}">
                <a16:creationId xmlns:a16="http://schemas.microsoft.com/office/drawing/2014/main" id="{044EF7B3-9DBC-4D01-B7E0-2C3EE39B6F39}"/>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9" name="Slide Number Placeholder 8">
            <a:extLst>
              <a:ext uri="{FF2B5EF4-FFF2-40B4-BE49-F238E27FC236}">
                <a16:creationId xmlns:a16="http://schemas.microsoft.com/office/drawing/2014/main" id="{783213A3-3D1E-46D4-8701-BAB5DC53CC97}"/>
              </a:ext>
            </a:extLst>
          </p:cNvPr>
          <p:cNvSpPr>
            <a:spLocks noGrp="1"/>
          </p:cNvSpPr>
          <p:nvPr>
            <p:ph type="sldNum" sz="quarter" idx="12"/>
          </p:nvPr>
        </p:nvSpPr>
        <p:spPr>
          <a:xfrm>
            <a:off x="8610600" y="6356350"/>
            <a:ext cx="2743200" cy="365125"/>
          </a:xfrm>
          <a:prstGeom prst="rect">
            <a:avLst/>
          </a:prstGeom>
        </p:spPr>
        <p:txBody>
          <a:bodyPr/>
          <a:lstStyle/>
          <a:p>
            <a:fld id="{24EFA79F-109C-4FA7-ABBA-C7359B6F759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4561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87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F96F-C97C-4299-9E42-28B03633BC4C}"/>
              </a:ext>
            </a:extLst>
          </p:cNvPr>
          <p:cNvSpPr>
            <a:spLocks noGrp="1"/>
          </p:cNvSpPr>
          <p:nvPr>
            <p:ph type="ctrTitle"/>
          </p:nvPr>
        </p:nvSpPr>
        <p:spPr>
          <a:xfrm>
            <a:off x="973393" y="2743200"/>
            <a:ext cx="6066504" cy="1818813"/>
          </a:xfrm>
        </p:spPr>
        <p:txBody>
          <a:bodyPr anchor="b">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3E053B5-93C9-4876-A8AE-7A7CFB63D06E}"/>
              </a:ext>
            </a:extLst>
          </p:cNvPr>
          <p:cNvSpPr>
            <a:spLocks noGrp="1"/>
          </p:cNvSpPr>
          <p:nvPr>
            <p:ph type="subTitle" idx="1"/>
          </p:nvPr>
        </p:nvSpPr>
        <p:spPr>
          <a:xfrm>
            <a:off x="973393" y="5009054"/>
            <a:ext cx="6066504" cy="88047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0924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0A612-9A77-45E1-8E47-9E15F39DC45D}"/>
              </a:ext>
            </a:extLst>
          </p:cNvPr>
          <p:cNvSpPr>
            <a:spLocks noGrp="1"/>
          </p:cNvSpPr>
          <p:nvPr>
            <p:ph type="title"/>
          </p:nvPr>
        </p:nvSpPr>
        <p:spPr>
          <a:xfrm>
            <a:off x="550606" y="1317522"/>
            <a:ext cx="8160774" cy="8357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B7D23B1-216E-4EAD-AADD-4004A822AD2F}"/>
              </a:ext>
            </a:extLst>
          </p:cNvPr>
          <p:cNvSpPr>
            <a:spLocks noGrp="1"/>
          </p:cNvSpPr>
          <p:nvPr>
            <p:ph idx="1"/>
          </p:nvPr>
        </p:nvSpPr>
        <p:spPr>
          <a:xfrm>
            <a:off x="550606" y="2527097"/>
            <a:ext cx="8160774" cy="36007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551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A5443C75-1D47-4172-ACDC-39336D54D804}"/>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E58DFEEB-6697-4EDE-9D83-C4FA8D68D912}"/>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346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E690A-5FB8-42C4-8FFC-EDFAC80C844D}"/>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D0475C3-3952-4E19-A3DE-D99AE15F4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A36EE6-4B3E-4883-9E86-1297F27AF09B}"/>
              </a:ext>
            </a:extLst>
          </p:cNvPr>
          <p:cNvSpPr txBox="1"/>
          <p:nvPr userDrawn="1">
            <p:extLst>
              <p:ext uri="{1162E1C5-73C7-4A58-AE30-91384D911F3F}">
                <p184:classification xmlns:p184="http://schemas.microsoft.com/office/powerpoint/2018/4/main" val="ftr"/>
              </p:ext>
            </p:extLst>
          </p:nvPr>
        </p:nvSpPr>
        <p:spPr>
          <a:xfrm>
            <a:off x="0" y="6705600"/>
            <a:ext cx="509588" cy="152400"/>
          </a:xfrm>
          <a:prstGeom prst="rect">
            <a:avLst/>
          </a:prstGeom>
        </p:spPr>
        <p:txBody>
          <a:bodyPr horzOverflow="overflow" lIns="0" tIns="0" rIns="0" bIns="0">
            <a:spAutoFit/>
          </a:bodyPr>
          <a:lstStyle/>
          <a:p>
            <a:r>
              <a:rPr lang="en-US" sz="1000" dirty="0">
                <a:solidFill>
                  <a:srgbClr val="FFFFFF"/>
                </a:solidFill>
                <a:cs typeface="Calibri" panose="020F0502020204030204" pitchFamily="34" charset="0"/>
              </a:rPr>
              <a:t>GENERAL</a:t>
            </a:r>
          </a:p>
        </p:txBody>
      </p:sp>
      <p:sp>
        <p:nvSpPr>
          <p:cNvPr id="4" name="MSIPCMContentMarking" descr="{&quot;HashCode&quot;:1647255966,&quot;Placement&quot;:&quot;Footer&quot;,&quot;Top&quot;:519.343,&quot;Left&quot;:0.0,&quot;SlideWidth&quot;:960,&quot;SlideHeight&quot;:540}"/>
          <p:cNvSpPr txBox="1"/>
          <p:nvPr userDrawn="1"/>
        </p:nvSpPr>
        <p:spPr>
          <a:xfrm>
            <a:off x="0" y="6595656"/>
            <a:ext cx="757239"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FFFFFF"/>
                </a:solidFill>
                <a:latin typeface="Calibri" panose="020F0502020204030204" pitchFamily="34" charset="0"/>
              </a:rPr>
              <a:t>GENERAL</a:t>
            </a:r>
          </a:p>
        </p:txBody>
      </p:sp>
    </p:spTree>
    <p:extLst>
      <p:ext uri="{BB962C8B-B14F-4D97-AF65-F5344CB8AC3E}">
        <p14:creationId xmlns:p14="http://schemas.microsoft.com/office/powerpoint/2010/main" val="2955709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E690A-5FB8-42C4-8FFC-EDFAC80C844D}"/>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D0475C3-3952-4E19-A3DE-D99AE15F4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A36EE6-4B3E-4883-9E86-1297F27AF09B}"/>
              </a:ext>
            </a:extLst>
          </p:cNvPr>
          <p:cNvSpPr txBox="1"/>
          <p:nvPr userDrawn="1">
            <p:extLst>
              <p:ext uri="{1162E1C5-73C7-4A58-AE30-91384D911F3F}">
                <p184:classification xmlns:p184="http://schemas.microsoft.com/office/powerpoint/2018/4/main" val="ftr"/>
              </p:ext>
            </p:extLst>
          </p:nvPr>
        </p:nvSpPr>
        <p:spPr>
          <a:xfrm>
            <a:off x="0" y="6705600"/>
            <a:ext cx="509588" cy="152400"/>
          </a:xfrm>
          <a:prstGeom prst="rect">
            <a:avLst/>
          </a:prstGeom>
        </p:spPr>
        <p:txBody>
          <a:bodyPr horzOverflow="overflow" lIns="0" tIns="0" rIns="0" bIns="0">
            <a:spAutoFit/>
          </a:bodyPr>
          <a:lstStyle/>
          <a:p>
            <a:r>
              <a:rPr lang="en-US" sz="1000" dirty="0">
                <a:solidFill>
                  <a:srgbClr val="FFFFFF"/>
                </a:solidFill>
                <a:cs typeface="Calibri" panose="020F0502020204030204" pitchFamily="34" charset="0"/>
              </a:rPr>
              <a:t>GENERAL</a:t>
            </a:r>
          </a:p>
        </p:txBody>
      </p:sp>
      <p:sp>
        <p:nvSpPr>
          <p:cNvPr id="4" name="MSIPCMContentMarking" descr="{&quot;HashCode&quot;:1647255966,&quot;Placement&quot;:&quot;Footer&quot;,&quot;Top&quot;:519.343,&quot;Left&quot;:0.0,&quot;SlideWidth&quot;:960,&quot;SlideHeight&quot;:540}"/>
          <p:cNvSpPr txBox="1"/>
          <p:nvPr userDrawn="1"/>
        </p:nvSpPr>
        <p:spPr>
          <a:xfrm>
            <a:off x="0" y="6595656"/>
            <a:ext cx="757239"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FFFFFF"/>
                </a:solidFill>
                <a:latin typeface="Calibri" panose="020F0502020204030204" pitchFamily="34" charset="0"/>
              </a:rPr>
              <a:t>GENERAL</a:t>
            </a:r>
          </a:p>
        </p:txBody>
      </p:sp>
    </p:spTree>
    <p:extLst>
      <p:ext uri="{BB962C8B-B14F-4D97-AF65-F5344CB8AC3E}">
        <p14:creationId xmlns:p14="http://schemas.microsoft.com/office/powerpoint/2010/main" val="16103393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E690A-5FB8-42C4-8FFC-EDFAC80C844D}"/>
              </a:ext>
            </a:extLst>
          </p:cNvPr>
          <p:cNvSpPr>
            <a:spLocks noGrp="1"/>
          </p:cNvSpPr>
          <p:nvPr>
            <p:ph type="title"/>
          </p:nvPr>
        </p:nvSpPr>
        <p:spPr>
          <a:xfrm>
            <a:off x="838200" y="835742"/>
            <a:ext cx="10515600" cy="85494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D0475C3-3952-4E19-A3DE-D99AE15F4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A36EE6-4B3E-4883-9E86-1297F27AF09B}"/>
              </a:ext>
            </a:extLst>
          </p:cNvPr>
          <p:cNvSpPr txBox="1"/>
          <p:nvPr userDrawn="1">
            <p:extLst>
              <p:ext uri="{1162E1C5-73C7-4A58-AE30-91384D911F3F}">
                <p184:classification xmlns:p184="http://schemas.microsoft.com/office/powerpoint/2018/4/main" val="ftr"/>
              </p:ext>
            </p:extLst>
          </p:nvPr>
        </p:nvSpPr>
        <p:spPr>
          <a:xfrm>
            <a:off x="0" y="6705600"/>
            <a:ext cx="509588" cy="152400"/>
          </a:xfrm>
          <a:prstGeom prst="rect">
            <a:avLst/>
          </a:prstGeom>
        </p:spPr>
        <p:txBody>
          <a:bodyPr horzOverflow="overflow" lIns="0" tIns="0" rIns="0" bIns="0">
            <a:spAutoFit/>
          </a:bodyPr>
          <a:lstStyle/>
          <a:p>
            <a:r>
              <a:rPr lang="en-US" sz="1000" dirty="0">
                <a:solidFill>
                  <a:srgbClr val="FFFFFF"/>
                </a:solidFill>
                <a:cs typeface="Calibri" panose="020F0502020204030204" pitchFamily="34" charset="0"/>
              </a:rPr>
              <a:t>GENERAL</a:t>
            </a:r>
          </a:p>
        </p:txBody>
      </p:sp>
      <p:sp>
        <p:nvSpPr>
          <p:cNvPr id="4" name="MSIPCMContentMarking" descr="{&quot;HashCode&quot;:1647255966,&quot;Placement&quot;:&quot;Footer&quot;,&quot;Top&quot;:519.343,&quot;Left&quot;:0.0,&quot;SlideWidth&quot;:960,&quot;SlideHeight&quot;:540}"/>
          <p:cNvSpPr txBox="1"/>
          <p:nvPr userDrawn="1"/>
        </p:nvSpPr>
        <p:spPr>
          <a:xfrm>
            <a:off x="0" y="6595656"/>
            <a:ext cx="757239"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FFFFFF"/>
                </a:solidFill>
                <a:latin typeface="Calibri" panose="020F0502020204030204" pitchFamily="34" charset="0"/>
              </a:rPr>
              <a:t>GENERAL</a:t>
            </a:r>
          </a:p>
        </p:txBody>
      </p:sp>
    </p:spTree>
    <p:extLst>
      <p:ext uri="{BB962C8B-B14F-4D97-AF65-F5344CB8AC3E}">
        <p14:creationId xmlns:p14="http://schemas.microsoft.com/office/powerpoint/2010/main" val="2828826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sv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BA474A-B8D9-45B8-845D-2723039629A7}"/>
              </a:ext>
            </a:extLst>
          </p:cNvPr>
          <p:cNvSpPr txBox="1">
            <a:spLocks/>
          </p:cNvSpPr>
          <p:nvPr/>
        </p:nvSpPr>
        <p:spPr>
          <a:xfrm>
            <a:off x="251790" y="2570922"/>
            <a:ext cx="7182679" cy="252821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a:solidFill>
                  <a:schemeClr val="bg1"/>
                </a:solidFill>
                <a:latin typeface="Arial" panose="020B0604020202020204" pitchFamily="34" charset="0"/>
                <a:ea typeface="+mj-ea"/>
                <a:cs typeface="Arial" panose="020B0604020202020204" pitchFamily="34" charset="0"/>
              </a:defRPr>
            </a:lvl1pPr>
          </a:lstStyle>
          <a:p>
            <a:r>
              <a:rPr lang="en-GB" sz="3200" dirty="0">
                <a:solidFill>
                  <a:schemeClr val="tx1"/>
                </a:solidFill>
                <a:latin typeface="Calibri Light" panose="020F0302020204030204"/>
                <a:cs typeface="Arial"/>
              </a:rPr>
              <a:t>ACHIEVE MORE WITH MICROSOFT TEAMS</a:t>
            </a:r>
          </a:p>
          <a:p>
            <a:endParaRPr lang="en-GB" sz="2000" dirty="0">
              <a:solidFill>
                <a:schemeClr val="tx1"/>
              </a:solidFill>
              <a:latin typeface="Calibri Light" panose="020F0302020204030204"/>
              <a:cs typeface="Arial"/>
            </a:endParaRPr>
          </a:p>
          <a:p>
            <a:r>
              <a:rPr lang="en-GB" sz="2000" dirty="0">
                <a:solidFill>
                  <a:schemeClr val="tx1"/>
                </a:solidFill>
                <a:latin typeface="Calibri Light" panose="020F0302020204030204"/>
                <a:cs typeface="Arial"/>
              </a:rPr>
              <a:t>PRESENTED BY:</a:t>
            </a:r>
          </a:p>
          <a:p>
            <a:endParaRPr lang="en-GB" sz="2000" dirty="0">
              <a:solidFill>
                <a:schemeClr val="tx1"/>
              </a:solidFill>
              <a:latin typeface="Calibri Light" panose="020F0302020204030204"/>
              <a:cs typeface="Arial"/>
            </a:endParaRPr>
          </a:p>
          <a:p>
            <a:r>
              <a:rPr lang="en-GB" sz="2000" dirty="0">
                <a:solidFill>
                  <a:schemeClr val="tx1"/>
                </a:solidFill>
                <a:latin typeface="Calibri Light" panose="020F0302020204030204"/>
                <a:cs typeface="Arial"/>
              </a:rPr>
              <a:t>MATTHEW OFOMI (POWER PLATFORM DEVELOPER)</a:t>
            </a:r>
          </a:p>
          <a:p>
            <a:endParaRPr lang="en-GB" sz="1600" dirty="0">
              <a:solidFill>
                <a:srgbClr val="A5A5A5">
                  <a:lumMod val="75000"/>
                </a:srgbClr>
              </a:solidFill>
              <a:latin typeface="Calibri Light" panose="020F0302020204030204"/>
              <a:cs typeface="Arial"/>
            </a:endParaRPr>
          </a:p>
        </p:txBody>
      </p:sp>
      <p:pic>
        <p:nvPicPr>
          <p:cNvPr id="3" name="Picture 2" descr="Icon&#10;&#10;Description automatically generated">
            <a:extLst>
              <a:ext uri="{FF2B5EF4-FFF2-40B4-BE49-F238E27FC236}">
                <a16:creationId xmlns:a16="http://schemas.microsoft.com/office/drawing/2014/main" id="{EB5F5757-34AE-4E3C-9261-0BB6667EA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450" y="1119707"/>
            <a:ext cx="3091246" cy="1451215"/>
          </a:xfrm>
          <a:prstGeom prst="rect">
            <a:avLst/>
          </a:prstGeom>
        </p:spPr>
      </p:pic>
    </p:spTree>
    <p:extLst>
      <p:ext uri="{BB962C8B-B14F-4D97-AF65-F5344CB8AC3E}">
        <p14:creationId xmlns:p14="http://schemas.microsoft.com/office/powerpoint/2010/main" val="377725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2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C205B24-0BD7-4195-83CF-991F08A52543}"/>
              </a:ext>
            </a:extLst>
          </p:cNvPr>
          <p:cNvSpPr>
            <a:spLocks noGrp="1"/>
          </p:cNvSpPr>
          <p:nvPr>
            <p:ph type="title"/>
          </p:nvPr>
        </p:nvSpPr>
        <p:spPr>
          <a:xfrm>
            <a:off x="259644" y="519289"/>
            <a:ext cx="5145585" cy="618337"/>
          </a:xfrm>
        </p:spPr>
        <p:txBody>
          <a:bodyPr vert="horz" lIns="91440" tIns="45720" rIns="91440" bIns="45720" rtlCol="0" anchor="b">
            <a:normAutofit/>
          </a:bodyPr>
          <a:lstStyle/>
          <a:p>
            <a:r>
              <a:rPr lang="en-US" sz="3600" b="0" dirty="0">
                <a:latin typeface="+mj-lt"/>
                <a:cs typeface="+mj-cs"/>
              </a:rPr>
              <a:t>OUTLINE</a:t>
            </a:r>
          </a:p>
        </p:txBody>
      </p:sp>
      <p:sp>
        <p:nvSpPr>
          <p:cNvPr id="4" name="Content Placeholder 3">
            <a:extLst>
              <a:ext uri="{FF2B5EF4-FFF2-40B4-BE49-F238E27FC236}">
                <a16:creationId xmlns:a16="http://schemas.microsoft.com/office/drawing/2014/main" id="{EA6783F8-8B06-4B54-A970-4F68F34A69C9}"/>
              </a:ext>
            </a:extLst>
          </p:cNvPr>
          <p:cNvSpPr>
            <a:spLocks noGrp="1"/>
          </p:cNvSpPr>
          <p:nvPr>
            <p:ph idx="1"/>
          </p:nvPr>
        </p:nvSpPr>
        <p:spPr>
          <a:xfrm>
            <a:off x="180621" y="1253067"/>
            <a:ext cx="5602661" cy="5460724"/>
          </a:xfrm>
        </p:spPr>
        <p:txBody>
          <a:bodyPr>
            <a:normAutofit/>
          </a:bodyPr>
          <a:lstStyle/>
          <a:p>
            <a:pPr defTabSz="914367">
              <a:lnSpc>
                <a:spcPct val="250000"/>
              </a:lnSpc>
              <a:spcBef>
                <a:spcPts val="0"/>
              </a:spcBef>
              <a:spcAft>
                <a:spcPts val="1200"/>
              </a:spcAft>
              <a:buClr>
                <a:schemeClr val="tx2"/>
              </a:buClr>
              <a:buSzPct val="90000"/>
              <a:buFont typeface="Wingdings" panose="05000000000000000000" pitchFamily="2" charset="2"/>
              <a:buChar char="v"/>
              <a:defRPr/>
            </a:pPr>
            <a:r>
              <a:rPr lang="en-US" sz="2000" dirty="0"/>
              <a:t>Popular Concerns and Challenges for Organizations </a:t>
            </a:r>
          </a:p>
          <a:p>
            <a:pPr defTabSz="914367">
              <a:lnSpc>
                <a:spcPct val="250000"/>
              </a:lnSpc>
              <a:spcBef>
                <a:spcPts val="0"/>
              </a:spcBef>
              <a:spcAft>
                <a:spcPts val="1200"/>
              </a:spcAft>
              <a:buClr>
                <a:schemeClr val="tx2"/>
              </a:buClr>
              <a:buSzPct val="90000"/>
              <a:buFont typeface="Wingdings" panose="05000000000000000000" pitchFamily="2" charset="2"/>
              <a:buChar char="v"/>
              <a:defRPr/>
            </a:pPr>
            <a:r>
              <a:rPr lang="en-US" sz="2000" dirty="0"/>
              <a:t>Overview of Microsoft Teams</a:t>
            </a:r>
          </a:p>
          <a:p>
            <a:pPr lvl="0" defTabSz="914367">
              <a:lnSpc>
                <a:spcPct val="250000"/>
              </a:lnSpc>
              <a:spcBef>
                <a:spcPts val="0"/>
              </a:spcBef>
              <a:spcAft>
                <a:spcPts val="1200"/>
              </a:spcAft>
              <a:buClr>
                <a:schemeClr val="tx2"/>
              </a:buClr>
              <a:buSzPct val="90000"/>
              <a:buFont typeface="Wingdings" panose="05000000000000000000" pitchFamily="2" charset="2"/>
              <a:buChar char="v"/>
              <a:defRPr/>
            </a:pPr>
            <a:r>
              <a:rPr lang="en-US" sz="2000" dirty="0"/>
              <a:t>Microsoft Teams Features</a:t>
            </a:r>
          </a:p>
          <a:p>
            <a:pPr lvl="0" defTabSz="914367">
              <a:lnSpc>
                <a:spcPct val="250000"/>
              </a:lnSpc>
              <a:spcBef>
                <a:spcPts val="0"/>
              </a:spcBef>
              <a:spcAft>
                <a:spcPts val="1200"/>
              </a:spcAft>
              <a:buClr>
                <a:schemeClr val="tx2"/>
              </a:buClr>
              <a:buSzPct val="90000"/>
              <a:buFont typeface="Wingdings" panose="05000000000000000000" pitchFamily="2" charset="2"/>
              <a:buChar char="v"/>
              <a:defRPr/>
            </a:pPr>
            <a:r>
              <a:rPr lang="en-US" sz="2000" dirty="0"/>
              <a:t>Questions and Answers</a:t>
            </a:r>
          </a:p>
          <a:p>
            <a:pPr lvl="0" defTabSz="914367">
              <a:lnSpc>
                <a:spcPct val="150000"/>
              </a:lnSpc>
              <a:spcBef>
                <a:spcPts val="0"/>
              </a:spcBef>
              <a:spcAft>
                <a:spcPts val="1200"/>
              </a:spcAft>
              <a:buClr>
                <a:schemeClr val="tx2"/>
              </a:buClr>
              <a:buSzPct val="90000"/>
              <a:buFont typeface="Wingdings" panose="05000000000000000000" pitchFamily="2" charset="2"/>
              <a:buChar char="v"/>
              <a:defRPr/>
            </a:pPr>
            <a:endParaRPr lang="en-US" sz="1400" dirty="0"/>
          </a:p>
        </p:txBody>
      </p:sp>
      <p:pic>
        <p:nvPicPr>
          <p:cNvPr id="5" name="Picture 4" descr="Two people talking, one is standing and one is sitting with their laptop in front of them.">
            <a:extLst>
              <a:ext uri="{FF2B5EF4-FFF2-40B4-BE49-F238E27FC236}">
                <a16:creationId xmlns:a16="http://schemas.microsoft.com/office/drawing/2014/main" id="{BE8BE328-661C-4290-9E15-56AC7EB148D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 b="20514"/>
          <a:stretch/>
        </p:blipFill>
        <p:spPr>
          <a:xfrm>
            <a:off x="5405230" y="1047788"/>
            <a:ext cx="6606150" cy="5556212"/>
          </a:xfrm>
          <a:prstGeom prst="rect">
            <a:avLst/>
          </a:prstGeom>
          <a:noFill/>
        </p:spPr>
      </p:pic>
    </p:spTree>
    <p:extLst>
      <p:ext uri="{BB962C8B-B14F-4D97-AF65-F5344CB8AC3E}">
        <p14:creationId xmlns:p14="http://schemas.microsoft.com/office/powerpoint/2010/main" val="310718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1B88D0-17AE-4723-990B-7854371C6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905FCC-C973-4916-8E9D-9A77FD9D9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DC50F4B-68E6-4813-8583-326C34460C59}"/>
              </a:ext>
            </a:extLst>
          </p:cNvPr>
          <p:cNvSpPr>
            <a:spLocks noGrp="1"/>
          </p:cNvSpPr>
          <p:nvPr>
            <p:ph type="title"/>
          </p:nvPr>
        </p:nvSpPr>
        <p:spPr>
          <a:xfrm>
            <a:off x="880953" y="585216"/>
            <a:ext cx="10515600" cy="1211681"/>
          </a:xfrm>
        </p:spPr>
        <p:txBody>
          <a:bodyPr vert="horz" lIns="91440" tIns="45720" rIns="91440" bIns="45720" rtlCol="0" anchor="ctr">
            <a:normAutofit/>
          </a:bodyPr>
          <a:lstStyle/>
          <a:p>
            <a:r>
              <a:rPr lang="en-US" sz="2400" b="0" dirty="0">
                <a:solidFill>
                  <a:schemeClr val="bg1"/>
                </a:solidFill>
              </a:rPr>
              <a:t>POPULAR CONCERNS AND CHALLENGES FOR ORGANISATIONS</a:t>
            </a:r>
            <a:endParaRPr lang="en-US" sz="2400" b="0" dirty="0">
              <a:solidFill>
                <a:schemeClr val="bg1"/>
              </a:solidFill>
              <a:latin typeface="+mj-lt"/>
              <a:cs typeface="+mj-cs"/>
            </a:endParaRPr>
          </a:p>
        </p:txBody>
      </p:sp>
      <p:sp>
        <p:nvSpPr>
          <p:cNvPr id="13" name="Content Placeholder 3">
            <a:extLst>
              <a:ext uri="{FF2B5EF4-FFF2-40B4-BE49-F238E27FC236}">
                <a16:creationId xmlns:a16="http://schemas.microsoft.com/office/drawing/2014/main" id="{57B278AD-B6A4-4BE0-9648-098BCD1F0066}"/>
              </a:ext>
            </a:extLst>
          </p:cNvPr>
          <p:cNvSpPr>
            <a:spLocks noGrp="1"/>
          </p:cNvSpPr>
          <p:nvPr>
            <p:ph idx="1"/>
          </p:nvPr>
        </p:nvSpPr>
        <p:spPr>
          <a:xfrm>
            <a:off x="591392" y="2495293"/>
            <a:ext cx="11009216" cy="3600703"/>
          </a:xfrm>
        </p:spPr>
        <p:txBody>
          <a:bodyPr/>
          <a:lstStyle/>
          <a:p>
            <a:endParaRPr lang="en-US" dirty="0"/>
          </a:p>
          <a:p>
            <a:endParaRPr lang="en-US" dirty="0"/>
          </a:p>
          <a:p>
            <a:endParaRPr lang="en-US" dirty="0"/>
          </a:p>
        </p:txBody>
      </p:sp>
      <p:sp>
        <p:nvSpPr>
          <p:cNvPr id="14" name="TextBox 13">
            <a:extLst>
              <a:ext uri="{FF2B5EF4-FFF2-40B4-BE49-F238E27FC236}">
                <a16:creationId xmlns:a16="http://schemas.microsoft.com/office/drawing/2014/main" id="{88715236-08EC-4686-A1ED-A85C58451673}"/>
              </a:ext>
            </a:extLst>
          </p:cNvPr>
          <p:cNvSpPr txBox="1"/>
          <p:nvPr/>
        </p:nvSpPr>
        <p:spPr>
          <a:xfrm>
            <a:off x="1552227" y="4394629"/>
            <a:ext cx="1459661" cy="339816"/>
          </a:xfrm>
          <a:prstGeom prst="rect">
            <a:avLst/>
          </a:prstGeom>
          <a:noFill/>
        </p:spPr>
        <p:txBody>
          <a:bodyPr wrap="square" lIns="0" tIns="0" rIns="0" bIns="89642" rtlCol="0">
            <a:spAutoFit/>
          </a:bodyPr>
          <a:lstStyle/>
          <a:p>
            <a:pPr defTabSz="914314">
              <a:lnSpc>
                <a:spcPct val="90000"/>
              </a:lnSpc>
              <a:spcAft>
                <a:spcPts val="588"/>
              </a:spcAft>
              <a:defRPr/>
            </a:pPr>
            <a:r>
              <a:rPr lang="en-US" dirty="0">
                <a:gradFill>
                  <a:gsLst>
                    <a:gs pos="2917">
                      <a:srgbClr val="282828"/>
                    </a:gs>
                    <a:gs pos="30000">
                      <a:srgbClr val="282828"/>
                    </a:gs>
                  </a:gsLst>
                  <a:lin ang="5400000" scaled="0"/>
                </a:gradFill>
                <a:latin typeface="Segoe UI Semibold"/>
              </a:rPr>
              <a:t>MOBILE</a:t>
            </a:r>
          </a:p>
        </p:txBody>
      </p:sp>
      <p:sp>
        <p:nvSpPr>
          <p:cNvPr id="15" name="Rectangle 14">
            <a:extLst>
              <a:ext uri="{FF2B5EF4-FFF2-40B4-BE49-F238E27FC236}">
                <a16:creationId xmlns:a16="http://schemas.microsoft.com/office/drawing/2014/main" id="{791EC2B7-E9EB-4693-A71D-7061DBC4955A}"/>
              </a:ext>
            </a:extLst>
          </p:cNvPr>
          <p:cNvSpPr/>
          <p:nvPr/>
        </p:nvSpPr>
        <p:spPr>
          <a:xfrm>
            <a:off x="1586325" y="4816235"/>
            <a:ext cx="1402374" cy="1220334"/>
          </a:xfrm>
          <a:prstGeom prst="rect">
            <a:avLst/>
          </a:prstGeom>
        </p:spPr>
        <p:txBody>
          <a:bodyPr wrap="square" lIns="0" tIns="0" rIns="0" bIns="0">
            <a:spAutoFit/>
          </a:bodyPr>
          <a:lstStyle/>
          <a:p>
            <a:pPr defTabSz="914192">
              <a:spcBef>
                <a:spcPts val="400"/>
              </a:spcBef>
              <a:defRPr/>
            </a:pPr>
            <a:r>
              <a:rPr lang="en-US" sz="4400" dirty="0">
                <a:solidFill>
                  <a:srgbClr val="0078D4"/>
                </a:solidFill>
                <a:latin typeface="Segoe UI Semibold"/>
                <a:cs typeface="Segoe UI Light" panose="020B0502040204020203" pitchFamily="34" charset="0"/>
              </a:rPr>
              <a:t>4</a:t>
            </a:r>
            <a:r>
              <a:rPr lang="en-US" sz="4000" dirty="0">
                <a:solidFill>
                  <a:srgbClr val="0078D4"/>
                </a:solidFill>
                <a:latin typeface="Segoe UI Semibold"/>
                <a:cs typeface="Segoe UI Light" panose="020B0502040204020203" pitchFamily="34" charset="0"/>
              </a:rPr>
              <a:t>x</a:t>
            </a:r>
            <a:r>
              <a:rPr lang="en-US" sz="1600" dirty="0">
                <a:solidFill>
                  <a:srgbClr val="000000"/>
                </a:solidFill>
                <a:latin typeface="Segoe UI Light" panose="020B0502040204020203" pitchFamily="34" charset="0"/>
                <a:cs typeface="Segoe UI Light" panose="020B0502040204020203" pitchFamily="34" charset="0"/>
              </a:rPr>
              <a:t> </a:t>
            </a:r>
            <a:r>
              <a:rPr lang="en-US" dirty="0">
                <a:solidFill>
                  <a:srgbClr val="000000"/>
                </a:solidFill>
                <a:latin typeface="Segoe UI"/>
                <a:ea typeface="Segoe UI Semilight" charset="0"/>
                <a:cs typeface="Segoe UI Light" panose="020B0502040204020203" pitchFamily="34" charset="0"/>
              </a:rPr>
              <a:t>as many devices per user</a:t>
            </a:r>
            <a:endParaRPr lang="en-US" sz="1600" dirty="0">
              <a:solidFill>
                <a:srgbClr val="000000"/>
              </a:solidFill>
              <a:latin typeface="Segoe UI"/>
              <a:ea typeface="Segoe UI Semilight" charset="0"/>
              <a:cs typeface="Segoe UI Light" panose="020B0502040204020203" pitchFamily="34" charset="0"/>
            </a:endParaRPr>
          </a:p>
        </p:txBody>
      </p:sp>
      <p:cxnSp>
        <p:nvCxnSpPr>
          <p:cNvPr id="16" name="Straight Connector 15">
            <a:extLst>
              <a:ext uri="{FF2B5EF4-FFF2-40B4-BE49-F238E27FC236}">
                <a16:creationId xmlns:a16="http://schemas.microsoft.com/office/drawing/2014/main" id="{A5F76475-5F88-4247-8238-51B2AAA219BC}"/>
              </a:ext>
              <a:ext uri="{C183D7F6-B498-43B3-948B-1728B52AA6E4}">
                <adec:decorative xmlns:adec="http://schemas.microsoft.com/office/drawing/2017/decorative" val="1"/>
              </a:ext>
            </a:extLst>
          </p:cNvPr>
          <p:cNvCxnSpPr>
            <a:cxnSpLocks/>
          </p:cNvCxnSpPr>
          <p:nvPr/>
        </p:nvCxnSpPr>
        <p:spPr>
          <a:xfrm flipV="1">
            <a:off x="1598850" y="4776123"/>
            <a:ext cx="729831" cy="2224"/>
          </a:xfrm>
          <a:prstGeom prst="line">
            <a:avLst/>
          </a:prstGeom>
          <a:ln w="28575">
            <a:solidFill>
              <a:srgbClr val="C1C1C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computer and globe.">
            <a:extLst>
              <a:ext uri="{FF2B5EF4-FFF2-40B4-BE49-F238E27FC236}">
                <a16:creationId xmlns:a16="http://schemas.microsoft.com/office/drawing/2014/main" id="{6498F162-41F2-4B47-BC5B-10AE6DE19260}"/>
              </a:ext>
            </a:extLst>
          </p:cNvPr>
          <p:cNvPicPr>
            <a:picLocks noChangeAspect="1"/>
          </p:cNvPicPr>
          <p:nvPr/>
        </p:nvPicPr>
        <p:blipFill>
          <a:blip r:embed="rId2"/>
          <a:stretch>
            <a:fillRect/>
          </a:stretch>
        </p:blipFill>
        <p:spPr>
          <a:xfrm>
            <a:off x="5044719" y="2882282"/>
            <a:ext cx="855905" cy="855905"/>
          </a:xfrm>
          <a:prstGeom prst="rect">
            <a:avLst/>
          </a:prstGeom>
        </p:spPr>
      </p:pic>
      <p:sp>
        <p:nvSpPr>
          <p:cNvPr id="18" name="TextBox 17">
            <a:extLst>
              <a:ext uri="{FF2B5EF4-FFF2-40B4-BE49-F238E27FC236}">
                <a16:creationId xmlns:a16="http://schemas.microsoft.com/office/drawing/2014/main" id="{5925D8A5-AE6D-4887-A1CD-4FE943723662}"/>
              </a:ext>
            </a:extLst>
          </p:cNvPr>
          <p:cNvSpPr txBox="1"/>
          <p:nvPr/>
        </p:nvSpPr>
        <p:spPr>
          <a:xfrm>
            <a:off x="5013261" y="3931650"/>
            <a:ext cx="1082739" cy="348047"/>
          </a:xfrm>
          <a:prstGeom prst="rect">
            <a:avLst/>
          </a:prstGeom>
          <a:noFill/>
        </p:spPr>
        <p:txBody>
          <a:bodyPr wrap="square" lIns="0" tIns="0" rIns="0" bIns="89642" rtlCol="0">
            <a:spAutoFit/>
          </a:bodyPr>
          <a:lstStyle/>
          <a:p>
            <a:pPr defTabSz="914314">
              <a:lnSpc>
                <a:spcPct val="90000"/>
              </a:lnSpc>
              <a:spcAft>
                <a:spcPts val="588"/>
              </a:spcAft>
              <a:defRPr/>
            </a:pPr>
            <a:r>
              <a:rPr lang="en-US" dirty="0">
                <a:gradFill>
                  <a:gsLst>
                    <a:gs pos="2917">
                      <a:srgbClr val="282828"/>
                    </a:gs>
                    <a:gs pos="30000">
                      <a:srgbClr val="282828"/>
                    </a:gs>
                  </a:gsLst>
                  <a:lin ang="5400000" scaled="0"/>
                </a:gradFill>
                <a:latin typeface="Segoe UI Semibold"/>
              </a:rPr>
              <a:t>GLOBAL</a:t>
            </a:r>
          </a:p>
        </p:txBody>
      </p:sp>
      <p:cxnSp>
        <p:nvCxnSpPr>
          <p:cNvPr id="19" name="Straight Connector 18">
            <a:extLst>
              <a:ext uri="{FF2B5EF4-FFF2-40B4-BE49-F238E27FC236}">
                <a16:creationId xmlns:a16="http://schemas.microsoft.com/office/drawing/2014/main" id="{5496C368-90E3-4FA8-B915-CBE2E4C0F14E}"/>
              </a:ext>
              <a:ext uri="{C183D7F6-B498-43B3-948B-1728B52AA6E4}">
                <adec:decorative xmlns:adec="http://schemas.microsoft.com/office/drawing/2017/decorative" val="1"/>
              </a:ext>
            </a:extLst>
          </p:cNvPr>
          <p:cNvCxnSpPr>
            <a:cxnSpLocks/>
          </p:cNvCxnSpPr>
          <p:nvPr/>
        </p:nvCxnSpPr>
        <p:spPr>
          <a:xfrm>
            <a:off x="4985833" y="4234005"/>
            <a:ext cx="964348" cy="18035"/>
          </a:xfrm>
          <a:prstGeom prst="line">
            <a:avLst/>
          </a:prstGeom>
          <a:ln w="28575">
            <a:solidFill>
              <a:srgbClr val="C1C1C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72B5A44-DD28-4F72-A5BE-167B25B897D4}"/>
              </a:ext>
            </a:extLst>
          </p:cNvPr>
          <p:cNvSpPr txBox="1"/>
          <p:nvPr/>
        </p:nvSpPr>
        <p:spPr>
          <a:xfrm>
            <a:off x="4863108" y="4333482"/>
            <a:ext cx="1670756" cy="1877437"/>
          </a:xfrm>
          <a:prstGeom prst="rect">
            <a:avLst/>
          </a:prstGeom>
          <a:noFill/>
        </p:spPr>
        <p:txBody>
          <a:bodyPr wrap="square">
            <a:spAutoFit/>
          </a:bodyPr>
          <a:lstStyle/>
          <a:p>
            <a:pPr defTabSz="932384">
              <a:spcBef>
                <a:spcPts val="400"/>
              </a:spcBef>
              <a:buSzPct val="90000"/>
              <a:defRPr/>
            </a:pPr>
            <a:r>
              <a:rPr lang="en-US" sz="4400" dirty="0">
                <a:solidFill>
                  <a:srgbClr val="0078D4"/>
                </a:solidFill>
                <a:latin typeface="Segoe UI Semibold"/>
                <a:cs typeface="Segoe UI Light" panose="020B0502040204020203" pitchFamily="34" charset="0"/>
              </a:rPr>
              <a:t>72</a:t>
            </a:r>
            <a:r>
              <a:rPr lang="en-US" sz="3200" dirty="0">
                <a:solidFill>
                  <a:srgbClr val="0078D4"/>
                </a:solidFill>
                <a:latin typeface="Segoe UI Semibold"/>
                <a:cs typeface="Segoe UI Light" panose="020B0502040204020203" pitchFamily="34" charset="0"/>
              </a:rPr>
              <a:t>%</a:t>
            </a:r>
            <a:r>
              <a:rPr lang="en-US" sz="1600" dirty="0">
                <a:solidFill>
                  <a:srgbClr val="5556BC"/>
                </a:solidFill>
                <a:latin typeface="Segoe UI Light" panose="020B0502040204020203" pitchFamily="34" charset="0"/>
                <a:cs typeface="Segoe UI Light" panose="020B0502040204020203" pitchFamily="34" charset="0"/>
              </a:rPr>
              <a:t> </a:t>
            </a:r>
            <a:r>
              <a:rPr lang="en-US" dirty="0">
                <a:solidFill>
                  <a:srgbClr val="000000"/>
                </a:solidFill>
                <a:latin typeface="Segoe UI"/>
                <a:cs typeface="Segoe UI Light" panose="020B0502040204020203" pitchFamily="34" charset="0"/>
              </a:rPr>
              <a:t>of workers will be working remotely by 2020</a:t>
            </a:r>
            <a:endParaRPr lang="en-US" sz="1400" dirty="0">
              <a:solidFill>
                <a:srgbClr val="000000"/>
              </a:solidFill>
              <a:latin typeface="Segoe UI"/>
              <a:cs typeface="Segoe UI Light" panose="020B0502040204020203" pitchFamily="34" charset="0"/>
            </a:endParaRPr>
          </a:p>
        </p:txBody>
      </p:sp>
      <p:pic>
        <p:nvPicPr>
          <p:cNvPr id="21" name="Picture 20" descr="Icon of two people with speech bubbles above them.">
            <a:extLst>
              <a:ext uri="{FF2B5EF4-FFF2-40B4-BE49-F238E27FC236}">
                <a16:creationId xmlns:a16="http://schemas.microsoft.com/office/drawing/2014/main" id="{ACFB8D30-30F1-4AF3-B45E-778FA2F9C1D0}"/>
              </a:ext>
            </a:extLst>
          </p:cNvPr>
          <p:cNvPicPr>
            <a:picLocks noChangeAspect="1"/>
          </p:cNvPicPr>
          <p:nvPr/>
        </p:nvPicPr>
        <p:blipFill>
          <a:blip r:embed="rId3"/>
          <a:stretch>
            <a:fillRect/>
          </a:stretch>
        </p:blipFill>
        <p:spPr>
          <a:xfrm>
            <a:off x="8739149" y="3635128"/>
            <a:ext cx="855904" cy="855904"/>
          </a:xfrm>
          <a:prstGeom prst="rect">
            <a:avLst/>
          </a:prstGeom>
        </p:spPr>
      </p:pic>
      <p:sp>
        <p:nvSpPr>
          <p:cNvPr id="22" name="TextBox 21">
            <a:extLst>
              <a:ext uri="{FF2B5EF4-FFF2-40B4-BE49-F238E27FC236}">
                <a16:creationId xmlns:a16="http://schemas.microsoft.com/office/drawing/2014/main" id="{0526B3E0-A623-4650-B6C3-ECCD950B77C4}"/>
              </a:ext>
            </a:extLst>
          </p:cNvPr>
          <p:cNvSpPr txBox="1"/>
          <p:nvPr/>
        </p:nvSpPr>
        <p:spPr>
          <a:xfrm>
            <a:off x="8720327" y="4606922"/>
            <a:ext cx="1423050" cy="339816"/>
          </a:xfrm>
          <a:prstGeom prst="rect">
            <a:avLst/>
          </a:prstGeom>
          <a:noFill/>
        </p:spPr>
        <p:txBody>
          <a:bodyPr wrap="square" lIns="0" tIns="0" rIns="0" bIns="89642" rtlCol="0">
            <a:spAutoFit/>
          </a:bodyPr>
          <a:lstStyle/>
          <a:p>
            <a:pPr defTabSz="914314">
              <a:lnSpc>
                <a:spcPct val="90000"/>
              </a:lnSpc>
              <a:spcAft>
                <a:spcPts val="588"/>
              </a:spcAft>
              <a:defRPr/>
            </a:pPr>
            <a:r>
              <a:rPr lang="en-US" dirty="0">
                <a:gradFill>
                  <a:gsLst>
                    <a:gs pos="2917">
                      <a:srgbClr val="282828"/>
                    </a:gs>
                    <a:gs pos="30000">
                      <a:srgbClr val="282828"/>
                    </a:gs>
                  </a:gsLst>
                  <a:lin ang="5400000" scaled="0"/>
                </a:gradFill>
                <a:latin typeface="Segoe UI Semibold"/>
              </a:rPr>
              <a:t>SOCIAL</a:t>
            </a:r>
          </a:p>
        </p:txBody>
      </p:sp>
      <p:sp>
        <p:nvSpPr>
          <p:cNvPr id="23" name="Rectangle 22">
            <a:extLst>
              <a:ext uri="{FF2B5EF4-FFF2-40B4-BE49-F238E27FC236}">
                <a16:creationId xmlns:a16="http://schemas.microsoft.com/office/drawing/2014/main" id="{5F3D0E89-54C4-4730-8114-6CB4475D4B1E}"/>
              </a:ext>
            </a:extLst>
          </p:cNvPr>
          <p:cNvSpPr/>
          <p:nvPr/>
        </p:nvSpPr>
        <p:spPr>
          <a:xfrm>
            <a:off x="8593036" y="4982413"/>
            <a:ext cx="1842867" cy="1220334"/>
          </a:xfrm>
          <a:prstGeom prst="rect">
            <a:avLst/>
          </a:prstGeom>
        </p:spPr>
        <p:txBody>
          <a:bodyPr wrap="square" lIns="0" tIns="0" rIns="0" bIns="0">
            <a:spAutoFit/>
          </a:bodyPr>
          <a:lstStyle/>
          <a:p>
            <a:pPr defTabSz="932384">
              <a:spcBef>
                <a:spcPts val="400"/>
              </a:spcBef>
              <a:buSzPct val="90000"/>
              <a:defRPr/>
            </a:pPr>
            <a:r>
              <a:rPr lang="en-US" sz="4400" dirty="0">
                <a:solidFill>
                  <a:srgbClr val="0078D4"/>
                </a:solidFill>
                <a:latin typeface="Segoe UI Semibold"/>
                <a:cs typeface="Segoe UI Light" panose="020B0502040204020203" pitchFamily="34" charset="0"/>
              </a:rPr>
              <a:t>45</a:t>
            </a:r>
            <a:r>
              <a:rPr lang="en-US" sz="3200" dirty="0">
                <a:solidFill>
                  <a:srgbClr val="0078D4"/>
                </a:solidFill>
                <a:latin typeface="Segoe UI Semibold"/>
                <a:cs typeface="Segoe UI Light" panose="020B0502040204020203" pitchFamily="34" charset="0"/>
              </a:rPr>
              <a:t>%</a:t>
            </a:r>
            <a:r>
              <a:rPr lang="en-US" sz="1600" dirty="0">
                <a:solidFill>
                  <a:srgbClr val="5556BC"/>
                </a:solidFill>
                <a:latin typeface="Segoe UI Light" panose="020B0502040204020203" pitchFamily="34" charset="0"/>
                <a:cs typeface="Segoe UI Light" panose="020B0502040204020203" pitchFamily="34" charset="0"/>
              </a:rPr>
              <a:t> </a:t>
            </a:r>
            <a:r>
              <a:rPr lang="en-US" dirty="0">
                <a:solidFill>
                  <a:srgbClr val="000000"/>
                </a:solidFill>
                <a:latin typeface="Segoe UI"/>
                <a:cs typeface="Segoe UI Light" panose="020B0502040204020203" pitchFamily="34" charset="0"/>
              </a:rPr>
              <a:t>of workers use social tools at work</a:t>
            </a:r>
            <a:endParaRPr lang="en-US" sz="1372" dirty="0">
              <a:solidFill>
                <a:srgbClr val="000000"/>
              </a:solidFill>
              <a:latin typeface="Segoe UI"/>
              <a:cs typeface="Segoe UI Light" panose="020B0502040204020203" pitchFamily="34" charset="0"/>
            </a:endParaRPr>
          </a:p>
        </p:txBody>
      </p:sp>
      <p:cxnSp>
        <p:nvCxnSpPr>
          <p:cNvPr id="24" name="Straight Connector 23">
            <a:extLst>
              <a:ext uri="{FF2B5EF4-FFF2-40B4-BE49-F238E27FC236}">
                <a16:creationId xmlns:a16="http://schemas.microsoft.com/office/drawing/2014/main" id="{F80DCCB5-A43F-46EF-B5BE-8202A7FCCA51}"/>
              </a:ext>
              <a:ext uri="{C183D7F6-B498-43B3-948B-1728B52AA6E4}">
                <adec:decorative xmlns:adec="http://schemas.microsoft.com/office/drawing/2017/decorative" val="1"/>
              </a:ext>
            </a:extLst>
          </p:cNvPr>
          <p:cNvCxnSpPr>
            <a:cxnSpLocks/>
          </p:cNvCxnSpPr>
          <p:nvPr/>
        </p:nvCxnSpPr>
        <p:spPr>
          <a:xfrm>
            <a:off x="8747699" y="4900940"/>
            <a:ext cx="1033272" cy="11136"/>
          </a:xfrm>
          <a:prstGeom prst="line">
            <a:avLst/>
          </a:prstGeom>
          <a:ln w="28575">
            <a:solidFill>
              <a:srgbClr val="C1C1C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10;&#10;Description automatically generated">
            <a:extLst>
              <a:ext uri="{FF2B5EF4-FFF2-40B4-BE49-F238E27FC236}">
                <a16:creationId xmlns:a16="http://schemas.microsoft.com/office/drawing/2014/main" id="{882DE062-0D4C-4DFD-B75D-FB2A2C9EC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9874" y="3458653"/>
            <a:ext cx="1082739" cy="865228"/>
          </a:xfrm>
          <a:prstGeom prst="rect">
            <a:avLst/>
          </a:prstGeom>
        </p:spPr>
      </p:pic>
    </p:spTree>
    <p:extLst>
      <p:ext uri="{BB962C8B-B14F-4D97-AF65-F5344CB8AC3E}">
        <p14:creationId xmlns:p14="http://schemas.microsoft.com/office/powerpoint/2010/main" val="84687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82DCD8-BF12-438D-8983-E9E5BADC7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D5945A-ED48-4F17-AC1C-8B92890F0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C84E783-C95E-4A30-B1AE-3A8E15F5E263}"/>
              </a:ext>
            </a:extLst>
          </p:cNvPr>
          <p:cNvSpPr>
            <a:spLocks noGrp="1"/>
          </p:cNvSpPr>
          <p:nvPr>
            <p:ph type="title"/>
          </p:nvPr>
        </p:nvSpPr>
        <p:spPr>
          <a:xfrm>
            <a:off x="838200" y="585216"/>
            <a:ext cx="10515600" cy="1211681"/>
          </a:xfrm>
        </p:spPr>
        <p:txBody>
          <a:bodyPr vert="horz" lIns="91440" tIns="45720" rIns="91440" bIns="45720" rtlCol="0" anchor="ctr">
            <a:normAutofit/>
          </a:bodyPr>
          <a:lstStyle/>
          <a:p>
            <a:r>
              <a:rPr lang="en-US" sz="2400" b="0" dirty="0">
                <a:solidFill>
                  <a:schemeClr val="bg1"/>
                </a:solidFill>
              </a:rPr>
              <a:t>POPULAR CONCERNS AND CHALLENGES FOR ORGANISATIONS</a:t>
            </a:r>
            <a:endParaRPr lang="en-US" sz="2400" b="0" dirty="0">
              <a:solidFill>
                <a:schemeClr val="bg1"/>
              </a:solidFill>
              <a:latin typeface="+mj-lt"/>
              <a:cs typeface="+mj-cs"/>
            </a:endParaRPr>
          </a:p>
        </p:txBody>
      </p:sp>
      <p:sp>
        <p:nvSpPr>
          <p:cNvPr id="13" name="Content Placeholder 2">
            <a:extLst>
              <a:ext uri="{FF2B5EF4-FFF2-40B4-BE49-F238E27FC236}">
                <a16:creationId xmlns:a16="http://schemas.microsoft.com/office/drawing/2014/main" id="{9C5C1C04-26DC-4F5C-AB79-7A9343D916DF}"/>
              </a:ext>
            </a:extLst>
          </p:cNvPr>
          <p:cNvSpPr>
            <a:spLocks noGrp="1"/>
          </p:cNvSpPr>
          <p:nvPr>
            <p:ph idx="1"/>
          </p:nvPr>
        </p:nvSpPr>
        <p:spPr>
          <a:xfrm>
            <a:off x="383822" y="2257778"/>
            <a:ext cx="11413067" cy="4504266"/>
          </a:xfrm>
        </p:spPr>
        <p:txBody>
          <a:bodyPr/>
          <a:lstStyle/>
          <a:p>
            <a:pPr marL="0" indent="0">
              <a:buNone/>
            </a:pPr>
            <a:r>
              <a:rPr lang="en-US" dirty="0"/>
              <a:t>				</a:t>
            </a:r>
          </a:p>
          <a:p>
            <a:pPr marL="0" indent="0">
              <a:buNone/>
            </a:pPr>
            <a:r>
              <a:rPr lang="en-US" dirty="0"/>
              <a:t>								</a:t>
            </a:r>
          </a:p>
          <a:p>
            <a:pPr marL="0" indent="0">
              <a:lnSpc>
                <a:spcPct val="100000"/>
              </a:lnSpc>
              <a:buNone/>
            </a:pPr>
            <a:r>
              <a:rPr lang="en-US" dirty="0"/>
              <a:t>		         </a:t>
            </a:r>
            <a:r>
              <a:rPr lang="en-US" sz="1400" dirty="0"/>
              <a:t>of company worktime involves</a:t>
            </a:r>
          </a:p>
          <a:p>
            <a:pPr marL="0" indent="0">
              <a:lnSpc>
                <a:spcPct val="100000"/>
              </a:lnSpc>
              <a:buNone/>
            </a:pPr>
            <a:r>
              <a:rPr lang="en-US" sz="1400" dirty="0"/>
              <a:t>			collaborating</a:t>
            </a:r>
            <a:r>
              <a:rPr lang="en-US" sz="1600" dirty="0"/>
              <a:t> </a:t>
            </a:r>
            <a:r>
              <a:rPr lang="en-US" sz="2800" dirty="0"/>
              <a:t>                      </a:t>
            </a:r>
            <a:endParaRPr lang="en-US" sz="2800" baseline="30000" dirty="0">
              <a:latin typeface="Segoe UI"/>
              <a:cs typeface="Segoe UI Semilight" charset="0"/>
            </a:endParaRPr>
          </a:p>
          <a:p>
            <a:pPr marL="0" indent="0">
              <a:buNone/>
            </a:pPr>
            <a:r>
              <a:rPr lang="en-US" dirty="0"/>
              <a:t>					</a:t>
            </a:r>
          </a:p>
        </p:txBody>
      </p:sp>
      <p:sp>
        <p:nvSpPr>
          <p:cNvPr id="14" name="Oval 13">
            <a:extLst>
              <a:ext uri="{FF2B5EF4-FFF2-40B4-BE49-F238E27FC236}">
                <a16:creationId xmlns:a16="http://schemas.microsoft.com/office/drawing/2014/main" id="{82FD838C-3C9F-4988-BDEA-AB357B40FC50}"/>
              </a:ext>
              <a:ext uri="{C183D7F6-B498-43B3-948B-1728B52AA6E4}">
                <adec:decorative xmlns:adec="http://schemas.microsoft.com/office/drawing/2017/decorative" val="1"/>
              </a:ext>
            </a:extLst>
          </p:cNvPr>
          <p:cNvSpPr/>
          <p:nvPr/>
        </p:nvSpPr>
        <p:spPr bwMode="auto">
          <a:xfrm>
            <a:off x="7060867" y="3083337"/>
            <a:ext cx="1944144" cy="194414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30">
            <a:extLst>
              <a:ext uri="{FF2B5EF4-FFF2-40B4-BE49-F238E27FC236}">
                <a16:creationId xmlns:a16="http://schemas.microsoft.com/office/drawing/2014/main" id="{E1A137F8-D967-4FAC-8287-4D05CA2BE13A}"/>
              </a:ext>
              <a:ext uri="{C183D7F6-B498-43B3-948B-1728B52AA6E4}">
                <adec:decorative xmlns:adec="http://schemas.microsoft.com/office/drawing/2017/decorative" val="1"/>
              </a:ext>
            </a:extLst>
          </p:cNvPr>
          <p:cNvSpPr/>
          <p:nvPr/>
        </p:nvSpPr>
        <p:spPr bwMode="auto">
          <a:xfrm>
            <a:off x="7557288" y="3082602"/>
            <a:ext cx="1460045" cy="1944146"/>
          </a:xfrm>
          <a:custGeom>
            <a:avLst/>
            <a:gdLst>
              <a:gd name="connsiteX0" fmla="*/ 480584 w 1288839"/>
              <a:gd name="connsiteY0" fmla="*/ 0 h 1716174"/>
              <a:gd name="connsiteX1" fmla="*/ 517327 w 1288839"/>
              <a:gd name="connsiteY1" fmla="*/ 1855 h 1716174"/>
              <a:gd name="connsiteX2" fmla="*/ 1288839 w 1288839"/>
              <a:gd name="connsiteY2" fmla="*/ 856796 h 1716174"/>
              <a:gd name="connsiteX3" fmla="*/ 429461 w 1288839"/>
              <a:gd name="connsiteY3" fmla="*/ 1716174 h 1716174"/>
              <a:gd name="connsiteX4" fmla="*/ 94953 w 1288839"/>
              <a:gd name="connsiteY4" fmla="*/ 1648640 h 1716174"/>
              <a:gd name="connsiteX5" fmla="*/ 0 w 1288839"/>
              <a:gd name="connsiteY5" fmla="*/ 1597102 h 1716174"/>
              <a:gd name="connsiteX6" fmla="*/ 480584 w 1288839"/>
              <a:gd name="connsiteY6" fmla="*/ 827075 h 171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839" h="1716174">
                <a:moveTo>
                  <a:pt x="480584" y="0"/>
                </a:moveTo>
                <a:lnTo>
                  <a:pt x="517327" y="1855"/>
                </a:lnTo>
                <a:cubicBezTo>
                  <a:pt x="950674" y="45864"/>
                  <a:pt x="1288839" y="411839"/>
                  <a:pt x="1288839" y="856796"/>
                </a:cubicBezTo>
                <a:cubicBezTo>
                  <a:pt x="1288839" y="1331417"/>
                  <a:pt x="904082" y="1716174"/>
                  <a:pt x="429461" y="1716174"/>
                </a:cubicBezTo>
                <a:cubicBezTo>
                  <a:pt x="310806" y="1716174"/>
                  <a:pt x="197767" y="1692127"/>
                  <a:pt x="94953" y="1648640"/>
                </a:cubicBezTo>
                <a:lnTo>
                  <a:pt x="0" y="1597102"/>
                </a:lnTo>
                <a:lnTo>
                  <a:pt x="480584" y="827075"/>
                </a:lnTo>
                <a:close/>
              </a:path>
            </a:pathLst>
          </a:custGeom>
          <a:solidFill>
            <a:schemeClr val="tx1"/>
          </a:solidFill>
          <a:ln>
            <a:noFill/>
            <a:headEnd type="none" w="med" len="med"/>
            <a:tailEnd type="none" w="med" len="med"/>
          </a:ln>
          <a:effectLst>
            <a:outerShdw blurRad="152400" algn="tl" rotWithShape="0">
              <a:prstClr val="black">
                <a:alpha val="1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463B7A33-0B33-4759-A8E2-B7E28109A425}"/>
              </a:ext>
              <a:ext uri="{C183D7F6-B498-43B3-948B-1728B52AA6E4}">
                <adec:decorative xmlns:adec="http://schemas.microsoft.com/office/drawing/2017/decorative" val="1"/>
              </a:ext>
            </a:extLst>
          </p:cNvPr>
          <p:cNvSpPr/>
          <p:nvPr/>
        </p:nvSpPr>
        <p:spPr bwMode="auto">
          <a:xfrm>
            <a:off x="7327726" y="3334469"/>
            <a:ext cx="1445559" cy="1445559"/>
          </a:xfrm>
          <a:prstGeom prst="ellipse">
            <a:avLst/>
          </a:prstGeom>
          <a:solidFill>
            <a:schemeClr val="bg1"/>
          </a:solidFill>
          <a:ln>
            <a:noFill/>
            <a:headEnd type="none" w="med" len="med"/>
            <a:tailEnd type="none" w="med" len="med"/>
          </a:ln>
          <a:effectLst>
            <a:outerShdw blurRad="165100" algn="tl"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DE55C976-CB8E-48E7-ADFA-216F0B6FA4CA}"/>
              </a:ext>
            </a:extLst>
          </p:cNvPr>
          <p:cNvSpPr txBox="1"/>
          <p:nvPr/>
        </p:nvSpPr>
        <p:spPr>
          <a:xfrm>
            <a:off x="7571766" y="3731385"/>
            <a:ext cx="957479" cy="651728"/>
          </a:xfrm>
          <a:prstGeom prst="rect">
            <a:avLst/>
          </a:prstGeom>
          <a:noFill/>
        </p:spPr>
        <p:txBody>
          <a:bodyPr wrap="none" lIns="0" tIns="0" rIns="0" bIns="0" rtlCol="0" anchor="ctr">
            <a:spAutoFit/>
          </a:bodyPr>
          <a:lstStyle/>
          <a:p>
            <a:pPr algn="ctr" defTabSz="914225">
              <a:lnSpc>
                <a:spcPct val="90000"/>
              </a:lnSpc>
              <a:spcAft>
                <a:spcPts val="600"/>
              </a:spcAft>
              <a:defRPr/>
            </a:pPr>
            <a:r>
              <a:rPr lang="en-US" sz="4705" b="1" spc="-150" dirty="0">
                <a:latin typeface="Segoe UI Semibold"/>
              </a:rPr>
              <a:t>59</a:t>
            </a:r>
            <a:r>
              <a:rPr lang="en-US" sz="3137" b="1" spc="-150" dirty="0">
                <a:latin typeface="Segoe UI Semibold"/>
              </a:rPr>
              <a:t>%</a:t>
            </a:r>
          </a:p>
        </p:txBody>
      </p:sp>
      <p:sp>
        <p:nvSpPr>
          <p:cNvPr id="18" name="Rectangle 17">
            <a:extLst>
              <a:ext uri="{FF2B5EF4-FFF2-40B4-BE49-F238E27FC236}">
                <a16:creationId xmlns:a16="http://schemas.microsoft.com/office/drawing/2014/main" id="{68CB1ADD-10FF-4AB1-AE12-E33E3F8D311D}"/>
              </a:ext>
            </a:extLst>
          </p:cNvPr>
          <p:cNvSpPr/>
          <p:nvPr/>
        </p:nvSpPr>
        <p:spPr>
          <a:xfrm>
            <a:off x="9348131" y="3731385"/>
            <a:ext cx="2448758" cy="633625"/>
          </a:xfrm>
          <a:prstGeom prst="rect">
            <a:avLst/>
          </a:prstGeom>
        </p:spPr>
        <p:txBody>
          <a:bodyPr wrap="square" lIns="0" tIns="0" rIns="0" bIns="0">
            <a:spAutoFit/>
          </a:bodyPr>
          <a:lstStyle/>
          <a:p>
            <a:pPr defTabSz="914225">
              <a:spcBef>
                <a:spcPts val="600"/>
              </a:spcBef>
              <a:spcAft>
                <a:spcPts val="600"/>
              </a:spcAft>
              <a:defRPr/>
            </a:pPr>
            <a:r>
              <a:rPr lang="en-US" sz="1372" dirty="0">
                <a:latin typeface="Segoe UI"/>
                <a:cs typeface="Segoe UI Semilight" charset="0"/>
              </a:rPr>
              <a:t>of managers miss important communication due to information overload</a:t>
            </a:r>
            <a:endParaRPr lang="en-US" sz="1372" baseline="30000" dirty="0">
              <a:latin typeface="Segoe UI"/>
              <a:cs typeface="Segoe UI Semilight" charset="0"/>
            </a:endParaRPr>
          </a:p>
        </p:txBody>
      </p:sp>
      <p:sp>
        <p:nvSpPr>
          <p:cNvPr id="19" name="Freeform 51">
            <a:extLst>
              <a:ext uri="{FF2B5EF4-FFF2-40B4-BE49-F238E27FC236}">
                <a16:creationId xmlns:a16="http://schemas.microsoft.com/office/drawing/2014/main" id="{935BD27A-0AAB-4E25-83DF-FF02DAEA5E1F}"/>
              </a:ext>
              <a:ext uri="{C183D7F6-B498-43B3-948B-1728B52AA6E4}">
                <adec:decorative xmlns:adec="http://schemas.microsoft.com/office/drawing/2017/decorative" val="1"/>
              </a:ext>
            </a:extLst>
          </p:cNvPr>
          <p:cNvSpPr/>
          <p:nvPr/>
        </p:nvSpPr>
        <p:spPr bwMode="auto">
          <a:xfrm>
            <a:off x="383822" y="2731084"/>
            <a:ext cx="2692274" cy="2692274"/>
          </a:xfrm>
          <a:custGeom>
            <a:avLst/>
            <a:gdLst>
              <a:gd name="connsiteX0" fmla="*/ 1373130 w 2746260"/>
              <a:gd name="connsiteY0" fmla="*/ 0 h 2746260"/>
              <a:gd name="connsiteX1" fmla="*/ 2746260 w 2746260"/>
              <a:gd name="connsiteY1" fmla="*/ 1373130 h 2746260"/>
              <a:gd name="connsiteX2" fmla="*/ 1373130 w 2746260"/>
              <a:gd name="connsiteY2" fmla="*/ 2746260 h 2746260"/>
              <a:gd name="connsiteX3" fmla="*/ 0 w 2746260"/>
              <a:gd name="connsiteY3" fmla="*/ 1373130 h 2746260"/>
              <a:gd name="connsiteX4" fmla="*/ 313556 w 2746260"/>
              <a:gd name="connsiteY4" fmla="*/ 499692 h 2746260"/>
              <a:gd name="connsiteX5" fmla="*/ 319133 w 2746260"/>
              <a:gd name="connsiteY5" fmla="*/ 493556 h 2746260"/>
              <a:gd name="connsiteX6" fmla="*/ 1356350 w 2746260"/>
              <a:gd name="connsiteY6" fmla="*/ 1325890 h 2746260"/>
              <a:gd name="connsiteX7" fmla="*/ 1356350 w 2746260"/>
              <a:gd name="connsiteY7" fmla="*/ 847 h 274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6260" h="2746260">
                <a:moveTo>
                  <a:pt x="1373130" y="0"/>
                </a:moveTo>
                <a:cubicBezTo>
                  <a:pt x="2131489" y="0"/>
                  <a:pt x="2746260" y="614771"/>
                  <a:pt x="2746260" y="1373130"/>
                </a:cubicBezTo>
                <a:cubicBezTo>
                  <a:pt x="2746260" y="2131489"/>
                  <a:pt x="2131489" y="2746260"/>
                  <a:pt x="1373130" y="2746260"/>
                </a:cubicBezTo>
                <a:cubicBezTo>
                  <a:pt x="614771" y="2746260"/>
                  <a:pt x="0" y="2131489"/>
                  <a:pt x="0" y="1373130"/>
                </a:cubicBezTo>
                <a:cubicBezTo>
                  <a:pt x="0" y="1041348"/>
                  <a:pt x="117671" y="737050"/>
                  <a:pt x="313556" y="499692"/>
                </a:cubicBezTo>
                <a:lnTo>
                  <a:pt x="319133" y="493556"/>
                </a:lnTo>
                <a:lnTo>
                  <a:pt x="1356350" y="1325890"/>
                </a:lnTo>
                <a:lnTo>
                  <a:pt x="1356350" y="847"/>
                </a:lnTo>
                <a:close/>
              </a:path>
            </a:pathLst>
          </a:custGeom>
          <a:solidFill>
            <a:schemeClr val="accent1"/>
          </a:solidFill>
          <a:ln>
            <a:noFill/>
          </a:ln>
          <a:effectLst>
            <a:outerShdw blurRad="152400" algn="tl" rotWithShape="0">
              <a:prstClr val="black">
                <a:alpha val="1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435B582A-564C-43AE-83F0-9EDDCABC7D20}"/>
              </a:ext>
              <a:ext uri="{C183D7F6-B498-43B3-948B-1728B52AA6E4}">
                <adec:decorative xmlns:adec="http://schemas.microsoft.com/office/drawing/2017/decorative" val="1"/>
              </a:ext>
            </a:extLst>
          </p:cNvPr>
          <p:cNvSpPr/>
          <p:nvPr/>
        </p:nvSpPr>
        <p:spPr bwMode="auto">
          <a:xfrm>
            <a:off x="729044" y="3056827"/>
            <a:ext cx="2001829" cy="2001829"/>
          </a:xfrm>
          <a:prstGeom prst="ellipse">
            <a:avLst/>
          </a:prstGeom>
          <a:solidFill>
            <a:schemeClr val="bg1"/>
          </a:solidFill>
          <a:ln>
            <a:noFill/>
            <a:headEnd type="none" w="med" len="med"/>
            <a:tailEnd type="none" w="med" len="med"/>
          </a:ln>
          <a:effectLst>
            <a:outerShdw blurRad="165100" algn="tl"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47EA8A7C-3988-46AD-8065-192DB1734C4D}"/>
              </a:ext>
            </a:extLst>
          </p:cNvPr>
          <p:cNvSpPr txBox="1"/>
          <p:nvPr/>
        </p:nvSpPr>
        <p:spPr>
          <a:xfrm>
            <a:off x="1066994" y="3695250"/>
            <a:ext cx="1325928" cy="814661"/>
          </a:xfrm>
          <a:prstGeom prst="rect">
            <a:avLst/>
          </a:prstGeom>
          <a:noFill/>
        </p:spPr>
        <p:txBody>
          <a:bodyPr wrap="square" lIns="0" tIns="0" rIns="0" bIns="0" rtlCol="0" anchor="ctr">
            <a:spAutoFit/>
          </a:bodyPr>
          <a:lstStyle/>
          <a:p>
            <a:pPr algn="ctr" defTabSz="914225">
              <a:lnSpc>
                <a:spcPct val="90000"/>
              </a:lnSpc>
              <a:spcAft>
                <a:spcPts val="600"/>
              </a:spcAft>
              <a:defRPr/>
            </a:pPr>
            <a:r>
              <a:rPr lang="en-US" sz="5882" b="1" spc="-150" dirty="0">
                <a:solidFill>
                  <a:schemeClr val="accent1"/>
                </a:solidFill>
                <a:latin typeface="Segoe UI Semibold"/>
              </a:rPr>
              <a:t>80</a:t>
            </a:r>
            <a:r>
              <a:rPr lang="en-US" sz="3921" b="1" spc="-150" dirty="0">
                <a:solidFill>
                  <a:schemeClr val="accent1"/>
                </a:solidFill>
                <a:latin typeface="Segoe UI Semibold"/>
              </a:rPr>
              <a:t>%</a:t>
            </a:r>
          </a:p>
        </p:txBody>
      </p:sp>
      <p:sp>
        <p:nvSpPr>
          <p:cNvPr id="22" name="Rectangle 21">
            <a:extLst>
              <a:ext uri="{FF2B5EF4-FFF2-40B4-BE49-F238E27FC236}">
                <a16:creationId xmlns:a16="http://schemas.microsoft.com/office/drawing/2014/main" id="{F051B7D6-CC3D-4300-B78C-4F0DD4E32236}"/>
              </a:ext>
            </a:extLst>
          </p:cNvPr>
          <p:cNvSpPr/>
          <p:nvPr/>
        </p:nvSpPr>
        <p:spPr>
          <a:xfrm>
            <a:off x="7203675" y="5700051"/>
            <a:ext cx="2270713" cy="633625"/>
          </a:xfrm>
          <a:prstGeom prst="rect">
            <a:avLst/>
          </a:prstGeom>
        </p:spPr>
        <p:txBody>
          <a:bodyPr wrap="square" lIns="0" tIns="0" rIns="0" bIns="0">
            <a:spAutoFit/>
          </a:bodyPr>
          <a:lstStyle/>
          <a:p>
            <a:pPr defTabSz="914225">
              <a:spcBef>
                <a:spcPts val="600"/>
              </a:spcBef>
              <a:spcAft>
                <a:spcPts val="600"/>
              </a:spcAft>
              <a:defRPr/>
            </a:pPr>
            <a:r>
              <a:rPr lang="en-US" sz="1372" dirty="0">
                <a:latin typeface="Segoe UI"/>
                <a:cs typeface="Segoe UI Semilight" charset="0"/>
              </a:rPr>
              <a:t>of the average knowledge workers day is spent tracking down information</a:t>
            </a:r>
            <a:endParaRPr lang="en-US" sz="1372" baseline="30000" dirty="0">
              <a:latin typeface="Segoe UI"/>
              <a:cs typeface="Segoe UI Semilight" charset="0"/>
            </a:endParaRPr>
          </a:p>
        </p:txBody>
      </p:sp>
      <p:sp>
        <p:nvSpPr>
          <p:cNvPr id="23" name="Oval 22">
            <a:extLst>
              <a:ext uri="{FF2B5EF4-FFF2-40B4-BE49-F238E27FC236}">
                <a16:creationId xmlns:a16="http://schemas.microsoft.com/office/drawing/2014/main" id="{E5F8860C-6FB5-4092-AC84-9A6B99ECCBB0}"/>
              </a:ext>
              <a:ext uri="{C183D7F6-B498-43B3-948B-1728B52AA6E4}">
                <adec:decorative xmlns:adec="http://schemas.microsoft.com/office/drawing/2017/decorative" val="1"/>
              </a:ext>
            </a:extLst>
          </p:cNvPr>
          <p:cNvSpPr/>
          <p:nvPr/>
        </p:nvSpPr>
        <p:spPr bwMode="auto">
          <a:xfrm>
            <a:off x="4969617" y="4722029"/>
            <a:ext cx="1962998" cy="20400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43">
            <a:extLst>
              <a:ext uri="{FF2B5EF4-FFF2-40B4-BE49-F238E27FC236}">
                <a16:creationId xmlns:a16="http://schemas.microsoft.com/office/drawing/2014/main" id="{EE0A7B74-17FD-45DB-91C9-0B2AB67C0172}"/>
              </a:ext>
              <a:ext uri="{C183D7F6-B498-43B3-948B-1728B52AA6E4}">
                <adec:decorative xmlns:adec="http://schemas.microsoft.com/office/drawing/2017/decorative" val="1"/>
              </a:ext>
            </a:extLst>
          </p:cNvPr>
          <p:cNvSpPr/>
          <p:nvPr/>
        </p:nvSpPr>
        <p:spPr bwMode="auto">
          <a:xfrm>
            <a:off x="6013185" y="4745945"/>
            <a:ext cx="806668" cy="1042634"/>
          </a:xfrm>
          <a:custGeom>
            <a:avLst/>
            <a:gdLst>
              <a:gd name="connsiteX0" fmla="*/ 0 w 814939"/>
              <a:gd name="connsiteY0" fmla="*/ 0 h 1013559"/>
              <a:gd name="connsiteX1" fmla="*/ 32777 w 814939"/>
              <a:gd name="connsiteY1" fmla="*/ 1655 h 1013559"/>
              <a:gd name="connsiteX2" fmla="*/ 774252 w 814939"/>
              <a:gd name="connsiteY2" fmla="*/ 464452 h 1013559"/>
              <a:gd name="connsiteX3" fmla="*/ 814939 w 814939"/>
              <a:gd name="connsiteY3" fmla="*/ 536733 h 1013559"/>
              <a:gd name="connsiteX4" fmla="*/ 0 w 814939"/>
              <a:gd name="connsiteY4" fmla="*/ 1013559 h 1013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939" h="1013559">
                <a:moveTo>
                  <a:pt x="0" y="0"/>
                </a:moveTo>
                <a:lnTo>
                  <a:pt x="32777" y="1655"/>
                </a:lnTo>
                <a:cubicBezTo>
                  <a:pt x="345749" y="33439"/>
                  <a:pt x="615757" y="210555"/>
                  <a:pt x="774252" y="464452"/>
                </a:cubicBezTo>
                <a:lnTo>
                  <a:pt x="814939" y="536733"/>
                </a:lnTo>
                <a:lnTo>
                  <a:pt x="0" y="1013559"/>
                </a:lnTo>
                <a:close/>
              </a:path>
            </a:pathLst>
          </a:custGeom>
          <a:solidFill>
            <a:schemeClr val="tx1"/>
          </a:solidFill>
          <a:ln>
            <a:noFill/>
            <a:headEnd type="none" w="med" len="med"/>
            <a:tailEnd type="none" w="med" len="med"/>
          </a:ln>
          <a:effectLst>
            <a:outerShdw blurRad="152400" algn="tl" rotWithShape="0">
              <a:prstClr val="black">
                <a:alpha val="1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2E4A75C8-83FA-4C7E-82F1-F53F58A632C9}"/>
              </a:ext>
              <a:ext uri="{C183D7F6-B498-43B3-948B-1728B52AA6E4}">
                <adec:decorative xmlns:adec="http://schemas.microsoft.com/office/drawing/2017/decorative" val="1"/>
              </a:ext>
            </a:extLst>
          </p:cNvPr>
          <p:cNvSpPr/>
          <p:nvPr/>
        </p:nvSpPr>
        <p:spPr bwMode="auto">
          <a:xfrm>
            <a:off x="5226572" y="4986188"/>
            <a:ext cx="1459578" cy="1516844"/>
          </a:xfrm>
          <a:prstGeom prst="ellipse">
            <a:avLst/>
          </a:prstGeom>
          <a:solidFill>
            <a:schemeClr val="bg1"/>
          </a:solidFill>
          <a:ln>
            <a:noFill/>
            <a:headEnd type="none" w="med" len="med"/>
            <a:tailEnd type="none" w="med" len="med"/>
          </a:ln>
          <a:effectLst>
            <a:outerShdw blurRad="165100" algn="tl"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362F3363-2C42-4F64-B050-FA92965A8ED8}"/>
              </a:ext>
            </a:extLst>
          </p:cNvPr>
          <p:cNvSpPr txBox="1"/>
          <p:nvPr/>
        </p:nvSpPr>
        <p:spPr>
          <a:xfrm>
            <a:off x="5476946" y="5418784"/>
            <a:ext cx="958832" cy="651653"/>
          </a:xfrm>
          <a:prstGeom prst="rect">
            <a:avLst/>
          </a:prstGeom>
          <a:noFill/>
        </p:spPr>
        <p:txBody>
          <a:bodyPr wrap="square" lIns="0" tIns="0" rIns="0" bIns="0" rtlCol="0" anchor="ctr">
            <a:spAutoFit/>
          </a:bodyPr>
          <a:lstStyle/>
          <a:p>
            <a:pPr algn="ctr" defTabSz="914225">
              <a:lnSpc>
                <a:spcPct val="90000"/>
              </a:lnSpc>
              <a:spcAft>
                <a:spcPts val="600"/>
              </a:spcAft>
              <a:defRPr/>
            </a:pPr>
            <a:r>
              <a:rPr lang="en-US" sz="4705" b="1" spc="-150" dirty="0">
                <a:latin typeface="Segoe UI Semibold"/>
              </a:rPr>
              <a:t>20</a:t>
            </a:r>
            <a:r>
              <a:rPr lang="en-US" sz="3137" b="1" spc="-150" dirty="0">
                <a:latin typeface="Segoe UI Semibold"/>
              </a:rPr>
              <a:t>%</a:t>
            </a:r>
          </a:p>
        </p:txBody>
      </p:sp>
    </p:spTree>
    <p:extLst>
      <p:ext uri="{BB962C8B-B14F-4D97-AF65-F5344CB8AC3E}">
        <p14:creationId xmlns:p14="http://schemas.microsoft.com/office/powerpoint/2010/main" val="370120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34E89F4-D6ED-40D8-BE7C-DF297F2A32CC}"/>
              </a:ext>
            </a:extLst>
          </p:cNvPr>
          <p:cNvSpPr>
            <a:spLocks noGrp="1"/>
          </p:cNvSpPr>
          <p:nvPr>
            <p:ph type="title"/>
          </p:nvPr>
        </p:nvSpPr>
        <p:spPr>
          <a:xfrm>
            <a:off x="480323" y="449013"/>
            <a:ext cx="10456061" cy="914396"/>
          </a:xfrm>
        </p:spPr>
        <p:txBody>
          <a:bodyPr vert="horz" lIns="91440" tIns="45720" rIns="91440" bIns="45720" rtlCol="0" anchor="b">
            <a:noAutofit/>
          </a:bodyPr>
          <a:lstStyle/>
          <a:p>
            <a:pPr algn="ctr"/>
            <a:r>
              <a:rPr lang="en-US" sz="3200" b="0" kern="2000" spc="-30" dirty="0">
                <a:ln w="3175">
                  <a:noFill/>
                </a:ln>
                <a:cs typeface="Segoe UI" pitchFamily="34" charset="0"/>
              </a:rPr>
              <a:t>MICROSOFT TEAMS</a:t>
            </a:r>
            <a:endParaRPr lang="en-US" sz="3200" b="0" dirty="0">
              <a:latin typeface="+mj-lt"/>
              <a:cs typeface="+mj-cs"/>
            </a:endParaRPr>
          </a:p>
        </p:txBody>
      </p:sp>
      <p:sp>
        <p:nvSpPr>
          <p:cNvPr id="10" name="Content Placeholder 3">
            <a:extLst>
              <a:ext uri="{FF2B5EF4-FFF2-40B4-BE49-F238E27FC236}">
                <a16:creationId xmlns:a16="http://schemas.microsoft.com/office/drawing/2014/main" id="{3E50B0BC-FEE0-4A6E-B864-6A74E3795A89}"/>
              </a:ext>
            </a:extLst>
          </p:cNvPr>
          <p:cNvSpPr>
            <a:spLocks noGrp="1"/>
          </p:cNvSpPr>
          <p:nvPr>
            <p:ph idx="1"/>
          </p:nvPr>
        </p:nvSpPr>
        <p:spPr>
          <a:xfrm>
            <a:off x="480323" y="1557867"/>
            <a:ext cx="5615677" cy="5155924"/>
          </a:xfrm>
        </p:spPr>
        <p:txBody>
          <a:bodyPr>
            <a:normAutofit/>
          </a:bodyPr>
          <a:lstStyle/>
          <a:p>
            <a:pPr>
              <a:lnSpc>
                <a:spcPct val="200000"/>
              </a:lnSpc>
            </a:pPr>
            <a:r>
              <a:rPr lang="pt-BR" sz="2000" spc="-30" dirty="0">
                <a:solidFill>
                  <a:srgbClr val="000000"/>
                </a:solidFill>
              </a:rPr>
              <a:t> A platform that spans across all the devices people in the business world are using. Teams is now the closest thing that Microsoft has at its disposal to transform into an OS style fabric that connects a significant share of information workers globally</a:t>
            </a:r>
          </a:p>
          <a:p>
            <a:pPr>
              <a:lnSpc>
                <a:spcPct val="150000"/>
              </a:lnSpc>
            </a:pPr>
            <a:endParaRPr lang="en-US" sz="2400" dirty="0"/>
          </a:p>
        </p:txBody>
      </p:sp>
      <p:pic>
        <p:nvPicPr>
          <p:cNvPr id="11" name="Picture 2" descr="Microsoft Teams as an Integrated Teaching Platform – BL Learning Innovations">
            <a:extLst>
              <a:ext uri="{FF2B5EF4-FFF2-40B4-BE49-F238E27FC236}">
                <a16:creationId xmlns:a16="http://schemas.microsoft.com/office/drawing/2014/main" id="{129AC991-F9B5-4A99-886B-D80CF15FF0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5261" y="1844606"/>
            <a:ext cx="5554548" cy="4070772"/>
          </a:xfrm>
          <a:prstGeom prst="rect">
            <a:avLst/>
          </a:prstGeom>
          <a:solidFill>
            <a:srgbClr val="FFFFFF"/>
          </a:solidFill>
        </p:spPr>
      </p:pic>
    </p:spTree>
    <p:extLst>
      <p:ext uri="{BB962C8B-B14F-4D97-AF65-F5344CB8AC3E}">
        <p14:creationId xmlns:p14="http://schemas.microsoft.com/office/powerpoint/2010/main" val="394670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6566A91-28D2-4973-B21D-0E0AE3C153A6}"/>
              </a:ext>
            </a:extLst>
          </p:cNvPr>
          <p:cNvSpPr>
            <a:spLocks noGrp="1"/>
          </p:cNvSpPr>
          <p:nvPr>
            <p:ph type="title"/>
          </p:nvPr>
        </p:nvSpPr>
        <p:spPr>
          <a:xfrm>
            <a:off x="282222" y="470856"/>
            <a:ext cx="11808178" cy="1064434"/>
          </a:xfrm>
        </p:spPr>
        <p:txBody>
          <a:bodyPr vert="horz" lIns="91440" tIns="45720" rIns="91440" bIns="45720" rtlCol="0" anchor="ctr">
            <a:normAutofit/>
          </a:bodyPr>
          <a:lstStyle/>
          <a:p>
            <a:pPr algn="ctr"/>
            <a:br>
              <a:rPr lang="en-US" sz="2800" b="0" dirty="0"/>
            </a:br>
            <a:r>
              <a:rPr lang="en-US" sz="2800" b="0" dirty="0"/>
              <a:t>Boost Team Productivity with Collaboration tools accessible by all</a:t>
            </a:r>
            <a:endParaRPr lang="en-US" sz="2800" b="0" kern="1200" dirty="0">
              <a:solidFill>
                <a:schemeClr val="bg1"/>
              </a:solidFill>
              <a:latin typeface="+mj-lt"/>
              <a:ea typeface="+mj-ea"/>
              <a:cs typeface="+mj-cs"/>
            </a:endParaRPr>
          </a:p>
        </p:txBody>
      </p:sp>
      <p:grpSp>
        <p:nvGrpSpPr>
          <p:cNvPr id="8" name="Group 7" descr="Icon of hand touching app tiles">
            <a:extLst>
              <a:ext uri="{FF2B5EF4-FFF2-40B4-BE49-F238E27FC236}">
                <a16:creationId xmlns:a16="http://schemas.microsoft.com/office/drawing/2014/main" id="{45CE5C3A-E69A-4DDB-A144-562674D5039F}"/>
              </a:ext>
            </a:extLst>
          </p:cNvPr>
          <p:cNvGrpSpPr/>
          <p:nvPr/>
        </p:nvGrpSpPr>
        <p:grpSpPr>
          <a:xfrm>
            <a:off x="1384469" y="2843196"/>
            <a:ext cx="865548" cy="1100370"/>
            <a:chOff x="1564966" y="5342813"/>
            <a:chExt cx="882904" cy="1122435"/>
          </a:xfrm>
        </p:grpSpPr>
        <p:grpSp>
          <p:nvGrpSpPr>
            <p:cNvPr id="9" name="Group 8">
              <a:extLst>
                <a:ext uri="{FF2B5EF4-FFF2-40B4-BE49-F238E27FC236}">
                  <a16:creationId xmlns:a16="http://schemas.microsoft.com/office/drawing/2014/main" id="{B8796C65-A329-4F9E-AAB3-DCA41E299234}"/>
                </a:ext>
              </a:extLst>
            </p:cNvPr>
            <p:cNvGrpSpPr/>
            <p:nvPr/>
          </p:nvGrpSpPr>
          <p:grpSpPr>
            <a:xfrm>
              <a:off x="1564966" y="5342813"/>
              <a:ext cx="878693" cy="568776"/>
              <a:chOff x="3911260" y="3375818"/>
              <a:chExt cx="446355" cy="288925"/>
            </a:xfrm>
          </p:grpSpPr>
          <p:sp>
            <p:nvSpPr>
              <p:cNvPr id="14" name="Freeform 194">
                <a:extLst>
                  <a:ext uri="{FF2B5EF4-FFF2-40B4-BE49-F238E27FC236}">
                    <a16:creationId xmlns:a16="http://schemas.microsoft.com/office/drawing/2014/main" id="{64ED3B76-BCA7-42D4-8DE4-68C65115D650}"/>
                  </a:ext>
                </a:extLst>
              </p:cNvPr>
              <p:cNvSpPr>
                <a:spLocks/>
              </p:cNvSpPr>
              <p:nvPr/>
            </p:nvSpPr>
            <p:spPr bwMode="auto">
              <a:xfrm>
                <a:off x="3911260" y="3532980"/>
                <a:ext cx="130175" cy="131763"/>
              </a:xfrm>
              <a:custGeom>
                <a:avLst/>
                <a:gdLst>
                  <a:gd name="T0" fmla="*/ 0 w 133"/>
                  <a:gd name="T1" fmla="*/ 133 h 133"/>
                  <a:gd name="T2" fmla="*/ 0 w 133"/>
                  <a:gd name="T3" fmla="*/ 133 h 133"/>
                  <a:gd name="T4" fmla="*/ 133 w 133"/>
                  <a:gd name="T5" fmla="*/ 133 h 133"/>
                  <a:gd name="T6" fmla="*/ 133 w 133"/>
                  <a:gd name="T7" fmla="*/ 0 h 133"/>
                  <a:gd name="T8" fmla="*/ 0 w 133"/>
                  <a:gd name="T9" fmla="*/ 0 h 133"/>
                  <a:gd name="T10" fmla="*/ 0 w 133"/>
                  <a:gd name="T11" fmla="*/ 133 h 133"/>
                </a:gdLst>
                <a:ahLst/>
                <a:cxnLst>
                  <a:cxn ang="0">
                    <a:pos x="T0" y="T1"/>
                  </a:cxn>
                  <a:cxn ang="0">
                    <a:pos x="T2" y="T3"/>
                  </a:cxn>
                  <a:cxn ang="0">
                    <a:pos x="T4" y="T5"/>
                  </a:cxn>
                  <a:cxn ang="0">
                    <a:pos x="T6" y="T7"/>
                  </a:cxn>
                  <a:cxn ang="0">
                    <a:pos x="T8" y="T9"/>
                  </a:cxn>
                  <a:cxn ang="0">
                    <a:pos x="T10" y="T11"/>
                  </a:cxn>
                </a:cxnLst>
                <a:rect l="0" t="0" r="r" b="b"/>
                <a:pathLst>
                  <a:path w="133" h="133">
                    <a:moveTo>
                      <a:pt x="0" y="133"/>
                    </a:moveTo>
                    <a:lnTo>
                      <a:pt x="0" y="133"/>
                    </a:lnTo>
                    <a:lnTo>
                      <a:pt x="133" y="133"/>
                    </a:lnTo>
                    <a:lnTo>
                      <a:pt x="133" y="0"/>
                    </a:lnTo>
                    <a:lnTo>
                      <a:pt x="0" y="0"/>
                    </a:lnTo>
                    <a:lnTo>
                      <a:pt x="0" y="133"/>
                    </a:lnTo>
                    <a:close/>
                  </a:path>
                </a:pathLst>
              </a:custGeom>
              <a:solidFill>
                <a:schemeClr val="accent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15" name="Freeform 195">
                <a:extLst>
                  <a:ext uri="{FF2B5EF4-FFF2-40B4-BE49-F238E27FC236}">
                    <a16:creationId xmlns:a16="http://schemas.microsoft.com/office/drawing/2014/main" id="{68476F64-83B0-46D0-8AED-3C98FEE6748C}"/>
                  </a:ext>
                </a:extLst>
              </p:cNvPr>
              <p:cNvSpPr>
                <a:spLocks/>
              </p:cNvSpPr>
              <p:nvPr/>
            </p:nvSpPr>
            <p:spPr bwMode="auto">
              <a:xfrm>
                <a:off x="3911260" y="3375818"/>
                <a:ext cx="130175" cy="130175"/>
              </a:xfrm>
              <a:custGeom>
                <a:avLst/>
                <a:gdLst>
                  <a:gd name="T0" fmla="*/ 133 w 133"/>
                  <a:gd name="T1" fmla="*/ 0 h 133"/>
                  <a:gd name="T2" fmla="*/ 133 w 133"/>
                  <a:gd name="T3" fmla="*/ 0 h 133"/>
                  <a:gd name="T4" fmla="*/ 0 w 133"/>
                  <a:gd name="T5" fmla="*/ 0 h 133"/>
                  <a:gd name="T6" fmla="*/ 0 w 133"/>
                  <a:gd name="T7" fmla="*/ 133 h 133"/>
                  <a:gd name="T8" fmla="*/ 133 w 133"/>
                  <a:gd name="T9" fmla="*/ 133 h 133"/>
                  <a:gd name="T10" fmla="*/ 133 w 133"/>
                  <a:gd name="T11" fmla="*/ 0 h 133"/>
                </a:gdLst>
                <a:ahLst/>
                <a:cxnLst>
                  <a:cxn ang="0">
                    <a:pos x="T0" y="T1"/>
                  </a:cxn>
                  <a:cxn ang="0">
                    <a:pos x="T2" y="T3"/>
                  </a:cxn>
                  <a:cxn ang="0">
                    <a:pos x="T4" y="T5"/>
                  </a:cxn>
                  <a:cxn ang="0">
                    <a:pos x="T6" y="T7"/>
                  </a:cxn>
                  <a:cxn ang="0">
                    <a:pos x="T8" y="T9"/>
                  </a:cxn>
                  <a:cxn ang="0">
                    <a:pos x="T10" y="T11"/>
                  </a:cxn>
                </a:cxnLst>
                <a:rect l="0" t="0" r="r" b="b"/>
                <a:pathLst>
                  <a:path w="133" h="133">
                    <a:moveTo>
                      <a:pt x="133" y="0"/>
                    </a:moveTo>
                    <a:lnTo>
                      <a:pt x="133" y="0"/>
                    </a:lnTo>
                    <a:lnTo>
                      <a:pt x="0" y="0"/>
                    </a:lnTo>
                    <a:lnTo>
                      <a:pt x="0" y="133"/>
                    </a:lnTo>
                    <a:lnTo>
                      <a:pt x="133" y="133"/>
                    </a:lnTo>
                    <a:lnTo>
                      <a:pt x="133"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16" name="Freeform 196">
                <a:extLst>
                  <a:ext uri="{FF2B5EF4-FFF2-40B4-BE49-F238E27FC236}">
                    <a16:creationId xmlns:a16="http://schemas.microsoft.com/office/drawing/2014/main" id="{1924B563-201E-4556-8E25-3D441F2D68BE}"/>
                  </a:ext>
                </a:extLst>
              </p:cNvPr>
              <p:cNvSpPr>
                <a:spLocks/>
              </p:cNvSpPr>
              <p:nvPr/>
            </p:nvSpPr>
            <p:spPr bwMode="auto">
              <a:xfrm>
                <a:off x="4068423" y="3532980"/>
                <a:ext cx="131763" cy="131763"/>
              </a:xfrm>
              <a:custGeom>
                <a:avLst/>
                <a:gdLst>
                  <a:gd name="T0" fmla="*/ 133 w 133"/>
                  <a:gd name="T1" fmla="*/ 0 h 133"/>
                  <a:gd name="T2" fmla="*/ 133 w 133"/>
                  <a:gd name="T3" fmla="*/ 0 h 133"/>
                  <a:gd name="T4" fmla="*/ 0 w 133"/>
                  <a:gd name="T5" fmla="*/ 0 h 133"/>
                  <a:gd name="T6" fmla="*/ 0 w 133"/>
                  <a:gd name="T7" fmla="*/ 133 h 133"/>
                  <a:gd name="T8" fmla="*/ 133 w 133"/>
                  <a:gd name="T9" fmla="*/ 133 h 133"/>
                  <a:gd name="T10" fmla="*/ 133 w 133"/>
                  <a:gd name="T11" fmla="*/ 0 h 133"/>
                </a:gdLst>
                <a:ahLst/>
                <a:cxnLst>
                  <a:cxn ang="0">
                    <a:pos x="T0" y="T1"/>
                  </a:cxn>
                  <a:cxn ang="0">
                    <a:pos x="T2" y="T3"/>
                  </a:cxn>
                  <a:cxn ang="0">
                    <a:pos x="T4" y="T5"/>
                  </a:cxn>
                  <a:cxn ang="0">
                    <a:pos x="T6" y="T7"/>
                  </a:cxn>
                  <a:cxn ang="0">
                    <a:pos x="T8" y="T9"/>
                  </a:cxn>
                  <a:cxn ang="0">
                    <a:pos x="T10" y="T11"/>
                  </a:cxn>
                </a:cxnLst>
                <a:rect l="0" t="0" r="r" b="b"/>
                <a:pathLst>
                  <a:path w="133" h="133">
                    <a:moveTo>
                      <a:pt x="133" y="0"/>
                    </a:moveTo>
                    <a:lnTo>
                      <a:pt x="133" y="0"/>
                    </a:lnTo>
                    <a:lnTo>
                      <a:pt x="0" y="0"/>
                    </a:lnTo>
                    <a:lnTo>
                      <a:pt x="0" y="133"/>
                    </a:lnTo>
                    <a:lnTo>
                      <a:pt x="133" y="133"/>
                    </a:lnTo>
                    <a:lnTo>
                      <a:pt x="133"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17" name="Freeform 196">
                <a:extLst>
                  <a:ext uri="{FF2B5EF4-FFF2-40B4-BE49-F238E27FC236}">
                    <a16:creationId xmlns:a16="http://schemas.microsoft.com/office/drawing/2014/main" id="{C471BDC5-3C4D-43EA-9D43-D1E4932B70AA}"/>
                  </a:ext>
                </a:extLst>
              </p:cNvPr>
              <p:cNvSpPr>
                <a:spLocks/>
              </p:cNvSpPr>
              <p:nvPr/>
            </p:nvSpPr>
            <p:spPr bwMode="auto">
              <a:xfrm>
                <a:off x="4068423" y="3378365"/>
                <a:ext cx="131763" cy="131763"/>
              </a:xfrm>
              <a:custGeom>
                <a:avLst/>
                <a:gdLst>
                  <a:gd name="T0" fmla="*/ 133 w 133"/>
                  <a:gd name="T1" fmla="*/ 0 h 133"/>
                  <a:gd name="T2" fmla="*/ 133 w 133"/>
                  <a:gd name="T3" fmla="*/ 0 h 133"/>
                  <a:gd name="T4" fmla="*/ 0 w 133"/>
                  <a:gd name="T5" fmla="*/ 0 h 133"/>
                  <a:gd name="T6" fmla="*/ 0 w 133"/>
                  <a:gd name="T7" fmla="*/ 133 h 133"/>
                  <a:gd name="T8" fmla="*/ 133 w 133"/>
                  <a:gd name="T9" fmla="*/ 133 h 133"/>
                  <a:gd name="T10" fmla="*/ 133 w 133"/>
                  <a:gd name="T11" fmla="*/ 0 h 133"/>
                </a:gdLst>
                <a:ahLst/>
                <a:cxnLst>
                  <a:cxn ang="0">
                    <a:pos x="T0" y="T1"/>
                  </a:cxn>
                  <a:cxn ang="0">
                    <a:pos x="T2" y="T3"/>
                  </a:cxn>
                  <a:cxn ang="0">
                    <a:pos x="T4" y="T5"/>
                  </a:cxn>
                  <a:cxn ang="0">
                    <a:pos x="T6" y="T7"/>
                  </a:cxn>
                  <a:cxn ang="0">
                    <a:pos x="T8" y="T9"/>
                  </a:cxn>
                  <a:cxn ang="0">
                    <a:pos x="T10" y="T11"/>
                  </a:cxn>
                </a:cxnLst>
                <a:rect l="0" t="0" r="r" b="b"/>
                <a:pathLst>
                  <a:path w="133" h="133">
                    <a:moveTo>
                      <a:pt x="133" y="0"/>
                    </a:moveTo>
                    <a:lnTo>
                      <a:pt x="133" y="0"/>
                    </a:lnTo>
                    <a:lnTo>
                      <a:pt x="0" y="0"/>
                    </a:lnTo>
                    <a:lnTo>
                      <a:pt x="0" y="133"/>
                    </a:lnTo>
                    <a:lnTo>
                      <a:pt x="133" y="133"/>
                    </a:lnTo>
                    <a:lnTo>
                      <a:pt x="133"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18" name="Freeform 196">
                <a:extLst>
                  <a:ext uri="{FF2B5EF4-FFF2-40B4-BE49-F238E27FC236}">
                    <a16:creationId xmlns:a16="http://schemas.microsoft.com/office/drawing/2014/main" id="{6446DDE2-2BFC-4E03-BEE7-A7360EDBBA72}"/>
                  </a:ext>
                </a:extLst>
              </p:cNvPr>
              <p:cNvSpPr>
                <a:spLocks/>
              </p:cNvSpPr>
              <p:nvPr/>
            </p:nvSpPr>
            <p:spPr bwMode="auto">
              <a:xfrm>
                <a:off x="4225852" y="3532980"/>
                <a:ext cx="131763" cy="131763"/>
              </a:xfrm>
              <a:custGeom>
                <a:avLst/>
                <a:gdLst>
                  <a:gd name="T0" fmla="*/ 133 w 133"/>
                  <a:gd name="T1" fmla="*/ 0 h 133"/>
                  <a:gd name="T2" fmla="*/ 133 w 133"/>
                  <a:gd name="T3" fmla="*/ 0 h 133"/>
                  <a:gd name="T4" fmla="*/ 0 w 133"/>
                  <a:gd name="T5" fmla="*/ 0 h 133"/>
                  <a:gd name="T6" fmla="*/ 0 w 133"/>
                  <a:gd name="T7" fmla="*/ 133 h 133"/>
                  <a:gd name="T8" fmla="*/ 133 w 133"/>
                  <a:gd name="T9" fmla="*/ 133 h 133"/>
                  <a:gd name="T10" fmla="*/ 133 w 133"/>
                  <a:gd name="T11" fmla="*/ 0 h 133"/>
                </a:gdLst>
                <a:ahLst/>
                <a:cxnLst>
                  <a:cxn ang="0">
                    <a:pos x="T0" y="T1"/>
                  </a:cxn>
                  <a:cxn ang="0">
                    <a:pos x="T2" y="T3"/>
                  </a:cxn>
                  <a:cxn ang="0">
                    <a:pos x="T4" y="T5"/>
                  </a:cxn>
                  <a:cxn ang="0">
                    <a:pos x="T6" y="T7"/>
                  </a:cxn>
                  <a:cxn ang="0">
                    <a:pos x="T8" y="T9"/>
                  </a:cxn>
                  <a:cxn ang="0">
                    <a:pos x="T10" y="T11"/>
                  </a:cxn>
                </a:cxnLst>
                <a:rect l="0" t="0" r="r" b="b"/>
                <a:pathLst>
                  <a:path w="133" h="133">
                    <a:moveTo>
                      <a:pt x="133" y="0"/>
                    </a:moveTo>
                    <a:lnTo>
                      <a:pt x="133" y="0"/>
                    </a:lnTo>
                    <a:lnTo>
                      <a:pt x="0" y="0"/>
                    </a:lnTo>
                    <a:lnTo>
                      <a:pt x="0" y="133"/>
                    </a:lnTo>
                    <a:lnTo>
                      <a:pt x="133" y="133"/>
                    </a:lnTo>
                    <a:lnTo>
                      <a:pt x="133" y="0"/>
                    </a:lnTo>
                    <a:close/>
                  </a:path>
                </a:pathLst>
              </a:custGeom>
              <a:solidFill>
                <a:srgbClr val="2F2F2F"/>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19" name="Freeform 196">
                <a:extLst>
                  <a:ext uri="{FF2B5EF4-FFF2-40B4-BE49-F238E27FC236}">
                    <a16:creationId xmlns:a16="http://schemas.microsoft.com/office/drawing/2014/main" id="{24AC2448-A00D-4C20-9113-DFBC605F67CF}"/>
                  </a:ext>
                </a:extLst>
              </p:cNvPr>
              <p:cNvSpPr>
                <a:spLocks/>
              </p:cNvSpPr>
              <p:nvPr/>
            </p:nvSpPr>
            <p:spPr bwMode="auto">
              <a:xfrm>
                <a:off x="4225852" y="3378365"/>
                <a:ext cx="131763" cy="131763"/>
              </a:xfrm>
              <a:custGeom>
                <a:avLst/>
                <a:gdLst>
                  <a:gd name="T0" fmla="*/ 133 w 133"/>
                  <a:gd name="T1" fmla="*/ 0 h 133"/>
                  <a:gd name="T2" fmla="*/ 133 w 133"/>
                  <a:gd name="T3" fmla="*/ 0 h 133"/>
                  <a:gd name="T4" fmla="*/ 0 w 133"/>
                  <a:gd name="T5" fmla="*/ 0 h 133"/>
                  <a:gd name="T6" fmla="*/ 0 w 133"/>
                  <a:gd name="T7" fmla="*/ 133 h 133"/>
                  <a:gd name="T8" fmla="*/ 133 w 133"/>
                  <a:gd name="T9" fmla="*/ 133 h 133"/>
                  <a:gd name="T10" fmla="*/ 133 w 133"/>
                  <a:gd name="T11" fmla="*/ 0 h 133"/>
                </a:gdLst>
                <a:ahLst/>
                <a:cxnLst>
                  <a:cxn ang="0">
                    <a:pos x="T0" y="T1"/>
                  </a:cxn>
                  <a:cxn ang="0">
                    <a:pos x="T2" y="T3"/>
                  </a:cxn>
                  <a:cxn ang="0">
                    <a:pos x="T4" y="T5"/>
                  </a:cxn>
                  <a:cxn ang="0">
                    <a:pos x="T6" y="T7"/>
                  </a:cxn>
                  <a:cxn ang="0">
                    <a:pos x="T8" y="T9"/>
                  </a:cxn>
                  <a:cxn ang="0">
                    <a:pos x="T10" y="T11"/>
                  </a:cxn>
                </a:cxnLst>
                <a:rect l="0" t="0" r="r" b="b"/>
                <a:pathLst>
                  <a:path w="133" h="133">
                    <a:moveTo>
                      <a:pt x="133" y="0"/>
                    </a:moveTo>
                    <a:lnTo>
                      <a:pt x="133" y="0"/>
                    </a:lnTo>
                    <a:lnTo>
                      <a:pt x="0" y="0"/>
                    </a:lnTo>
                    <a:lnTo>
                      <a:pt x="0" y="133"/>
                    </a:lnTo>
                    <a:lnTo>
                      <a:pt x="133" y="133"/>
                    </a:lnTo>
                    <a:lnTo>
                      <a:pt x="133" y="0"/>
                    </a:lnTo>
                    <a:close/>
                  </a:path>
                </a:pathLst>
              </a:custGeom>
              <a:solidFill>
                <a:schemeClr val="accent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grpSp>
        <p:sp>
          <p:nvSpPr>
            <p:cNvPr id="10" name="Oval 9">
              <a:extLst>
                <a:ext uri="{FF2B5EF4-FFF2-40B4-BE49-F238E27FC236}">
                  <a16:creationId xmlns:a16="http://schemas.microsoft.com/office/drawing/2014/main" id="{4D7A983A-4C2F-4C49-B88E-F5A2CF2DA9B7}"/>
                </a:ext>
              </a:extLst>
            </p:cNvPr>
            <p:cNvSpPr/>
            <p:nvPr/>
          </p:nvSpPr>
          <p:spPr bwMode="auto">
            <a:xfrm>
              <a:off x="2019817" y="5786497"/>
              <a:ext cx="366463" cy="36646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210">
              <a:extLst>
                <a:ext uri="{FF2B5EF4-FFF2-40B4-BE49-F238E27FC236}">
                  <a16:creationId xmlns:a16="http://schemas.microsoft.com/office/drawing/2014/main" id="{DA9F4D1C-AE1A-4318-88E4-FD889A067BF1}"/>
                </a:ext>
              </a:extLst>
            </p:cNvPr>
            <p:cNvGrpSpPr>
              <a:grpSpLocks noChangeAspect="1"/>
            </p:cNvGrpSpPr>
            <p:nvPr/>
          </p:nvGrpSpPr>
          <p:grpSpPr bwMode="auto">
            <a:xfrm>
              <a:off x="2060875" y="5819215"/>
              <a:ext cx="386995" cy="646033"/>
              <a:chOff x="2472" y="2749"/>
              <a:chExt cx="124" cy="207"/>
            </a:xfrm>
          </p:grpSpPr>
          <p:sp>
            <p:nvSpPr>
              <p:cNvPr id="12" name="Freeform 211">
                <a:extLst>
                  <a:ext uri="{FF2B5EF4-FFF2-40B4-BE49-F238E27FC236}">
                    <a16:creationId xmlns:a16="http://schemas.microsoft.com/office/drawing/2014/main" id="{93937365-8B53-4A11-9C25-B05D0005D75B}"/>
                  </a:ext>
                </a:extLst>
              </p:cNvPr>
              <p:cNvSpPr>
                <a:spLocks/>
              </p:cNvSpPr>
              <p:nvPr/>
            </p:nvSpPr>
            <p:spPr bwMode="auto">
              <a:xfrm>
                <a:off x="2480" y="2790"/>
                <a:ext cx="116" cy="166"/>
              </a:xfrm>
              <a:custGeom>
                <a:avLst/>
                <a:gdLst>
                  <a:gd name="T0" fmla="*/ 183 w 187"/>
                  <a:gd name="T1" fmla="*/ 111 h 267"/>
                  <a:gd name="T2" fmla="*/ 183 w 187"/>
                  <a:gd name="T3" fmla="*/ 111 h 267"/>
                  <a:gd name="T4" fmla="*/ 173 w 187"/>
                  <a:gd name="T5" fmla="*/ 107 h 267"/>
                  <a:gd name="T6" fmla="*/ 118 w 187"/>
                  <a:gd name="T7" fmla="*/ 107 h 267"/>
                  <a:gd name="T8" fmla="*/ 80 w 187"/>
                  <a:gd name="T9" fmla="*/ 107 h 267"/>
                  <a:gd name="T10" fmla="*/ 80 w 187"/>
                  <a:gd name="T11" fmla="*/ 92 h 267"/>
                  <a:gd name="T12" fmla="*/ 80 w 187"/>
                  <a:gd name="T13" fmla="*/ 64 h 267"/>
                  <a:gd name="T14" fmla="*/ 80 w 187"/>
                  <a:gd name="T15" fmla="*/ 13 h 267"/>
                  <a:gd name="T16" fmla="*/ 76 w 187"/>
                  <a:gd name="T17" fmla="*/ 4 h 267"/>
                  <a:gd name="T18" fmla="*/ 67 w 187"/>
                  <a:gd name="T19" fmla="*/ 0 h 267"/>
                  <a:gd name="T20" fmla="*/ 57 w 187"/>
                  <a:gd name="T21" fmla="*/ 4 h 267"/>
                  <a:gd name="T22" fmla="*/ 53 w 187"/>
                  <a:gd name="T23" fmla="*/ 13 h 267"/>
                  <a:gd name="T24" fmla="*/ 53 w 187"/>
                  <a:gd name="T25" fmla="*/ 64 h 267"/>
                  <a:gd name="T26" fmla="*/ 53 w 187"/>
                  <a:gd name="T27" fmla="*/ 92 h 267"/>
                  <a:gd name="T28" fmla="*/ 53 w 187"/>
                  <a:gd name="T29" fmla="*/ 119 h 267"/>
                  <a:gd name="T30" fmla="*/ 53 w 187"/>
                  <a:gd name="T31" fmla="*/ 173 h 267"/>
                  <a:gd name="T32" fmla="*/ 50 w 187"/>
                  <a:gd name="T33" fmla="*/ 183 h 267"/>
                  <a:gd name="T34" fmla="*/ 40 w 187"/>
                  <a:gd name="T35" fmla="*/ 187 h 267"/>
                  <a:gd name="T36" fmla="*/ 31 w 187"/>
                  <a:gd name="T37" fmla="*/ 183 h 267"/>
                  <a:gd name="T38" fmla="*/ 27 w 187"/>
                  <a:gd name="T39" fmla="*/ 173 h 267"/>
                  <a:gd name="T40" fmla="*/ 27 w 187"/>
                  <a:gd name="T41" fmla="*/ 112 h 267"/>
                  <a:gd name="T42" fmla="*/ 27 w 187"/>
                  <a:gd name="T43" fmla="*/ 107 h 267"/>
                  <a:gd name="T44" fmla="*/ 18 w 187"/>
                  <a:gd name="T45" fmla="*/ 108 h 267"/>
                  <a:gd name="T46" fmla="*/ 16 w 187"/>
                  <a:gd name="T47" fmla="*/ 109 h 267"/>
                  <a:gd name="T48" fmla="*/ 8 w 187"/>
                  <a:gd name="T49" fmla="*/ 115 h 267"/>
                  <a:gd name="T50" fmla="*/ 2 w 187"/>
                  <a:gd name="T51" fmla="*/ 123 h 267"/>
                  <a:gd name="T52" fmla="*/ 0 w 187"/>
                  <a:gd name="T53" fmla="*/ 133 h 267"/>
                  <a:gd name="T54" fmla="*/ 0 w 187"/>
                  <a:gd name="T55" fmla="*/ 173 h 267"/>
                  <a:gd name="T56" fmla="*/ 8 w 187"/>
                  <a:gd name="T57" fmla="*/ 210 h 267"/>
                  <a:gd name="T58" fmla="*/ 28 w 187"/>
                  <a:gd name="T59" fmla="*/ 239 h 267"/>
                  <a:gd name="T60" fmla="*/ 57 w 187"/>
                  <a:gd name="T61" fmla="*/ 259 h 267"/>
                  <a:gd name="T62" fmla="*/ 93 w 187"/>
                  <a:gd name="T63" fmla="*/ 267 h 267"/>
                  <a:gd name="T64" fmla="*/ 130 w 187"/>
                  <a:gd name="T65" fmla="*/ 259 h 267"/>
                  <a:gd name="T66" fmla="*/ 159 w 187"/>
                  <a:gd name="T67" fmla="*/ 239 h 267"/>
                  <a:gd name="T68" fmla="*/ 179 w 187"/>
                  <a:gd name="T69" fmla="*/ 210 h 267"/>
                  <a:gd name="T70" fmla="*/ 187 w 187"/>
                  <a:gd name="T71" fmla="*/ 173 h 267"/>
                  <a:gd name="T72" fmla="*/ 187 w 187"/>
                  <a:gd name="T73" fmla="*/ 120 h 267"/>
                  <a:gd name="T74" fmla="*/ 183 w 187"/>
                  <a:gd name="T75" fmla="*/ 11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7" h="267">
                    <a:moveTo>
                      <a:pt x="183" y="111"/>
                    </a:moveTo>
                    <a:lnTo>
                      <a:pt x="183" y="111"/>
                    </a:lnTo>
                    <a:cubicBezTo>
                      <a:pt x="180" y="108"/>
                      <a:pt x="177" y="107"/>
                      <a:pt x="173" y="107"/>
                    </a:cubicBezTo>
                    <a:lnTo>
                      <a:pt x="118" y="107"/>
                    </a:lnTo>
                    <a:lnTo>
                      <a:pt x="80" y="107"/>
                    </a:lnTo>
                    <a:lnTo>
                      <a:pt x="80" y="92"/>
                    </a:lnTo>
                    <a:lnTo>
                      <a:pt x="80" y="64"/>
                    </a:lnTo>
                    <a:lnTo>
                      <a:pt x="80" y="13"/>
                    </a:lnTo>
                    <a:cubicBezTo>
                      <a:pt x="80" y="10"/>
                      <a:pt x="79" y="7"/>
                      <a:pt x="76" y="4"/>
                    </a:cubicBezTo>
                    <a:cubicBezTo>
                      <a:pt x="74" y="1"/>
                      <a:pt x="70" y="0"/>
                      <a:pt x="67" y="0"/>
                    </a:cubicBezTo>
                    <a:cubicBezTo>
                      <a:pt x="63" y="0"/>
                      <a:pt x="60" y="1"/>
                      <a:pt x="57" y="4"/>
                    </a:cubicBezTo>
                    <a:cubicBezTo>
                      <a:pt x="55" y="7"/>
                      <a:pt x="53" y="10"/>
                      <a:pt x="53" y="13"/>
                    </a:cubicBezTo>
                    <a:lnTo>
                      <a:pt x="53" y="64"/>
                    </a:lnTo>
                    <a:lnTo>
                      <a:pt x="53" y="92"/>
                    </a:lnTo>
                    <a:lnTo>
                      <a:pt x="53" y="119"/>
                    </a:lnTo>
                    <a:lnTo>
                      <a:pt x="53" y="173"/>
                    </a:lnTo>
                    <a:cubicBezTo>
                      <a:pt x="53" y="177"/>
                      <a:pt x="52" y="180"/>
                      <a:pt x="50" y="183"/>
                    </a:cubicBezTo>
                    <a:cubicBezTo>
                      <a:pt x="47" y="185"/>
                      <a:pt x="44" y="187"/>
                      <a:pt x="40" y="187"/>
                    </a:cubicBezTo>
                    <a:cubicBezTo>
                      <a:pt x="37" y="187"/>
                      <a:pt x="33" y="185"/>
                      <a:pt x="31" y="183"/>
                    </a:cubicBezTo>
                    <a:cubicBezTo>
                      <a:pt x="28" y="180"/>
                      <a:pt x="27" y="177"/>
                      <a:pt x="27" y="173"/>
                    </a:cubicBezTo>
                    <a:lnTo>
                      <a:pt x="27" y="112"/>
                    </a:lnTo>
                    <a:lnTo>
                      <a:pt x="27" y="107"/>
                    </a:lnTo>
                    <a:cubicBezTo>
                      <a:pt x="24" y="107"/>
                      <a:pt x="21" y="107"/>
                      <a:pt x="18" y="108"/>
                    </a:cubicBezTo>
                    <a:cubicBezTo>
                      <a:pt x="18" y="108"/>
                      <a:pt x="17" y="109"/>
                      <a:pt x="16" y="109"/>
                    </a:cubicBezTo>
                    <a:cubicBezTo>
                      <a:pt x="13" y="110"/>
                      <a:pt x="10" y="112"/>
                      <a:pt x="8" y="115"/>
                    </a:cubicBezTo>
                    <a:cubicBezTo>
                      <a:pt x="6" y="117"/>
                      <a:pt x="4" y="120"/>
                      <a:pt x="2" y="123"/>
                    </a:cubicBezTo>
                    <a:cubicBezTo>
                      <a:pt x="1" y="126"/>
                      <a:pt x="0" y="130"/>
                      <a:pt x="0" y="133"/>
                    </a:cubicBezTo>
                    <a:lnTo>
                      <a:pt x="0" y="173"/>
                    </a:lnTo>
                    <a:cubicBezTo>
                      <a:pt x="0" y="186"/>
                      <a:pt x="3" y="198"/>
                      <a:pt x="8" y="210"/>
                    </a:cubicBezTo>
                    <a:cubicBezTo>
                      <a:pt x="12" y="221"/>
                      <a:pt x="19" y="231"/>
                      <a:pt x="28" y="239"/>
                    </a:cubicBezTo>
                    <a:cubicBezTo>
                      <a:pt x="36" y="248"/>
                      <a:pt x="46" y="254"/>
                      <a:pt x="57" y="259"/>
                    </a:cubicBezTo>
                    <a:cubicBezTo>
                      <a:pt x="68" y="264"/>
                      <a:pt x="81" y="267"/>
                      <a:pt x="93" y="267"/>
                    </a:cubicBezTo>
                    <a:cubicBezTo>
                      <a:pt x="106" y="267"/>
                      <a:pt x="119" y="264"/>
                      <a:pt x="130" y="259"/>
                    </a:cubicBezTo>
                    <a:cubicBezTo>
                      <a:pt x="141" y="254"/>
                      <a:pt x="151" y="248"/>
                      <a:pt x="159" y="239"/>
                    </a:cubicBezTo>
                    <a:cubicBezTo>
                      <a:pt x="168" y="231"/>
                      <a:pt x="174" y="221"/>
                      <a:pt x="179" y="210"/>
                    </a:cubicBezTo>
                    <a:cubicBezTo>
                      <a:pt x="184" y="198"/>
                      <a:pt x="187" y="186"/>
                      <a:pt x="187" y="173"/>
                    </a:cubicBezTo>
                    <a:lnTo>
                      <a:pt x="187" y="120"/>
                    </a:lnTo>
                    <a:cubicBezTo>
                      <a:pt x="187" y="116"/>
                      <a:pt x="186" y="113"/>
                      <a:pt x="183" y="111"/>
                    </a:cubicBez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13" name="Freeform 212">
                <a:extLst>
                  <a:ext uri="{FF2B5EF4-FFF2-40B4-BE49-F238E27FC236}">
                    <a16:creationId xmlns:a16="http://schemas.microsoft.com/office/drawing/2014/main" id="{70C30B1F-8F65-4F1C-8210-BD3ACE10A221}"/>
                  </a:ext>
                </a:extLst>
              </p:cNvPr>
              <p:cNvSpPr>
                <a:spLocks/>
              </p:cNvSpPr>
              <p:nvPr/>
            </p:nvSpPr>
            <p:spPr bwMode="auto">
              <a:xfrm>
                <a:off x="2472" y="2749"/>
                <a:ext cx="100" cy="91"/>
              </a:xfrm>
              <a:custGeom>
                <a:avLst/>
                <a:gdLst>
                  <a:gd name="T0" fmla="*/ 36 w 160"/>
                  <a:gd name="T1" fmla="*/ 146 h 146"/>
                  <a:gd name="T2" fmla="*/ 36 w 160"/>
                  <a:gd name="T3" fmla="*/ 146 h 146"/>
                  <a:gd name="T4" fmla="*/ 40 w 160"/>
                  <a:gd name="T5" fmla="*/ 146 h 146"/>
                  <a:gd name="T6" fmla="*/ 40 w 160"/>
                  <a:gd name="T7" fmla="*/ 113 h 146"/>
                  <a:gd name="T8" fmla="*/ 27 w 160"/>
                  <a:gd name="T9" fmla="*/ 79 h 146"/>
                  <a:gd name="T10" fmla="*/ 80 w 160"/>
                  <a:gd name="T11" fmla="*/ 27 h 146"/>
                  <a:gd name="T12" fmla="*/ 132 w 160"/>
                  <a:gd name="T13" fmla="*/ 79 h 146"/>
                  <a:gd name="T14" fmla="*/ 120 w 160"/>
                  <a:gd name="T15" fmla="*/ 113 h 146"/>
                  <a:gd name="T16" fmla="*/ 120 w 160"/>
                  <a:gd name="T17" fmla="*/ 146 h 146"/>
                  <a:gd name="T18" fmla="*/ 124 w 160"/>
                  <a:gd name="T19" fmla="*/ 146 h 146"/>
                  <a:gd name="T20" fmla="*/ 160 w 160"/>
                  <a:gd name="T21" fmla="*/ 79 h 146"/>
                  <a:gd name="T22" fmla="*/ 80 w 160"/>
                  <a:gd name="T23" fmla="*/ 0 h 146"/>
                  <a:gd name="T24" fmla="*/ 0 w 160"/>
                  <a:gd name="T25" fmla="*/ 79 h 146"/>
                  <a:gd name="T26" fmla="*/ 36 w 160"/>
                  <a:gd name="T2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146">
                    <a:moveTo>
                      <a:pt x="36" y="146"/>
                    </a:moveTo>
                    <a:lnTo>
                      <a:pt x="36" y="146"/>
                    </a:lnTo>
                    <a:cubicBezTo>
                      <a:pt x="37" y="146"/>
                      <a:pt x="39" y="146"/>
                      <a:pt x="40" y="146"/>
                    </a:cubicBezTo>
                    <a:lnTo>
                      <a:pt x="40" y="113"/>
                    </a:lnTo>
                    <a:cubicBezTo>
                      <a:pt x="32" y="104"/>
                      <a:pt x="27" y="92"/>
                      <a:pt x="27" y="79"/>
                    </a:cubicBezTo>
                    <a:cubicBezTo>
                      <a:pt x="27" y="50"/>
                      <a:pt x="51" y="27"/>
                      <a:pt x="80" y="27"/>
                    </a:cubicBezTo>
                    <a:cubicBezTo>
                      <a:pt x="109" y="27"/>
                      <a:pt x="132" y="50"/>
                      <a:pt x="132" y="79"/>
                    </a:cubicBezTo>
                    <a:cubicBezTo>
                      <a:pt x="132" y="92"/>
                      <a:pt x="128" y="104"/>
                      <a:pt x="120" y="113"/>
                    </a:cubicBezTo>
                    <a:lnTo>
                      <a:pt x="120" y="146"/>
                    </a:lnTo>
                    <a:lnTo>
                      <a:pt x="124" y="146"/>
                    </a:lnTo>
                    <a:cubicBezTo>
                      <a:pt x="145" y="132"/>
                      <a:pt x="160" y="107"/>
                      <a:pt x="160" y="79"/>
                    </a:cubicBezTo>
                    <a:cubicBezTo>
                      <a:pt x="160" y="35"/>
                      <a:pt x="124" y="0"/>
                      <a:pt x="80" y="0"/>
                    </a:cubicBezTo>
                    <a:cubicBezTo>
                      <a:pt x="36" y="0"/>
                      <a:pt x="0" y="35"/>
                      <a:pt x="0" y="79"/>
                    </a:cubicBezTo>
                    <a:cubicBezTo>
                      <a:pt x="0" y="108"/>
                      <a:pt x="14" y="132"/>
                      <a:pt x="36" y="146"/>
                    </a:cubicBezTo>
                    <a:close/>
                  </a:path>
                </a:pathLst>
              </a:custGeom>
              <a:solidFill>
                <a:srgbClr val="0078D4"/>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grpSp>
      </p:grpSp>
      <p:sp>
        <p:nvSpPr>
          <p:cNvPr id="20" name="Text Placeholder 7">
            <a:extLst>
              <a:ext uri="{FF2B5EF4-FFF2-40B4-BE49-F238E27FC236}">
                <a16:creationId xmlns:a16="http://schemas.microsoft.com/office/drawing/2014/main" id="{D7C105E1-2936-400F-88F0-19DB36C5197B}"/>
              </a:ext>
            </a:extLst>
          </p:cNvPr>
          <p:cNvSpPr txBox="1">
            <a:spLocks noGrp="1"/>
          </p:cNvSpPr>
          <p:nvPr>
            <p:ph idx="1"/>
          </p:nvPr>
        </p:nvSpPr>
        <p:spPr>
          <a:xfrm>
            <a:off x="271939" y="4276842"/>
            <a:ext cx="2730905" cy="507890"/>
          </a:xfrm>
          <a:prstGeom prst="rect">
            <a:avLst/>
          </a:prstGeom>
        </p:spPr>
        <p:txBody>
          <a:bodyPr vert="horz" wrap="square" lIns="0" tIns="0" rIns="0" bIns="0" rtlCol="0" anchor="t">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800" kern="1200" spc="-3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000" kern="1200" spc="-3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1800" spc="0" dirty="0">
                <a:latin typeface="+mj-lt"/>
                <a:ea typeface="+mj-lt"/>
                <a:cs typeface="+mj-lt"/>
              </a:rPr>
              <a:t>Launch ready-to-use apps</a:t>
            </a:r>
            <a:br>
              <a:rPr lang="en-US" sz="1800" spc="0" dirty="0">
                <a:latin typeface="+mj-lt"/>
                <a:ea typeface="+mj-lt"/>
                <a:cs typeface="+mj-lt"/>
              </a:rPr>
            </a:br>
            <a:r>
              <a:rPr lang="en-US" sz="1800" spc="0" dirty="0">
                <a:solidFill>
                  <a:srgbClr val="0078D4"/>
                </a:solidFill>
                <a:latin typeface="+mj-lt"/>
                <a:ea typeface="+mj-lt"/>
                <a:cs typeface="+mj-lt"/>
              </a:rPr>
              <a:t>within your environment</a:t>
            </a:r>
            <a:endParaRPr lang="en-US" sz="3200" spc="0" dirty="0">
              <a:solidFill>
                <a:srgbClr val="0078D4"/>
              </a:solidFill>
              <a:latin typeface="+mj-lt"/>
            </a:endParaRPr>
          </a:p>
        </p:txBody>
      </p:sp>
      <p:grpSp>
        <p:nvGrpSpPr>
          <p:cNvPr id="21" name="Group 20" descr="Icon of a hand pointing at charts.">
            <a:extLst>
              <a:ext uri="{FF2B5EF4-FFF2-40B4-BE49-F238E27FC236}">
                <a16:creationId xmlns:a16="http://schemas.microsoft.com/office/drawing/2014/main" id="{2EEAC2ED-E45B-46C0-BA95-357B9B5D99E1}"/>
              </a:ext>
            </a:extLst>
          </p:cNvPr>
          <p:cNvGrpSpPr/>
          <p:nvPr/>
        </p:nvGrpSpPr>
        <p:grpSpPr>
          <a:xfrm>
            <a:off x="5015898" y="2704949"/>
            <a:ext cx="1705937" cy="1137393"/>
            <a:chOff x="5460421" y="2453287"/>
            <a:chExt cx="2287740" cy="1525297"/>
          </a:xfrm>
        </p:grpSpPr>
        <p:grpSp>
          <p:nvGrpSpPr>
            <p:cNvPr id="22" name="Group 21">
              <a:extLst>
                <a:ext uri="{FF2B5EF4-FFF2-40B4-BE49-F238E27FC236}">
                  <a16:creationId xmlns:a16="http://schemas.microsoft.com/office/drawing/2014/main" id="{91A2B572-127C-48F6-8126-94878AA0B8ED}"/>
                </a:ext>
              </a:extLst>
            </p:cNvPr>
            <p:cNvGrpSpPr/>
            <p:nvPr/>
          </p:nvGrpSpPr>
          <p:grpSpPr>
            <a:xfrm>
              <a:off x="5460421" y="2453287"/>
              <a:ext cx="2287740" cy="1229730"/>
              <a:chOff x="7502458" y="4530251"/>
              <a:chExt cx="2287740" cy="1229730"/>
            </a:xfrm>
          </p:grpSpPr>
          <p:grpSp>
            <p:nvGrpSpPr>
              <p:cNvPr id="26" name="Group 227">
                <a:extLst>
                  <a:ext uri="{FF2B5EF4-FFF2-40B4-BE49-F238E27FC236}">
                    <a16:creationId xmlns:a16="http://schemas.microsoft.com/office/drawing/2014/main" id="{98445DFB-56AC-4B91-BCE1-E926EB684F4E}"/>
                  </a:ext>
                </a:extLst>
              </p:cNvPr>
              <p:cNvGrpSpPr>
                <a:grpSpLocks noChangeAspect="1"/>
              </p:cNvGrpSpPr>
              <p:nvPr/>
            </p:nvGrpSpPr>
            <p:grpSpPr bwMode="auto">
              <a:xfrm>
                <a:off x="7845427" y="4530251"/>
                <a:ext cx="1944771" cy="1156554"/>
                <a:chOff x="4144" y="2830"/>
                <a:chExt cx="264" cy="157"/>
              </a:xfrm>
            </p:grpSpPr>
            <p:sp>
              <p:nvSpPr>
                <p:cNvPr id="32" name="Freeform 228">
                  <a:extLst>
                    <a:ext uri="{FF2B5EF4-FFF2-40B4-BE49-F238E27FC236}">
                      <a16:creationId xmlns:a16="http://schemas.microsoft.com/office/drawing/2014/main" id="{6E479BC9-0D82-4276-912E-98838A8E8BA5}"/>
                    </a:ext>
                  </a:extLst>
                </p:cNvPr>
                <p:cNvSpPr>
                  <a:spLocks/>
                </p:cNvSpPr>
                <p:nvPr/>
              </p:nvSpPr>
              <p:spPr bwMode="auto">
                <a:xfrm>
                  <a:off x="4160" y="2920"/>
                  <a:ext cx="34" cy="17"/>
                </a:xfrm>
                <a:custGeom>
                  <a:avLst/>
                  <a:gdLst>
                    <a:gd name="T0" fmla="*/ 0 w 54"/>
                    <a:gd name="T1" fmla="*/ 27 h 27"/>
                    <a:gd name="T2" fmla="*/ 0 w 54"/>
                    <a:gd name="T3" fmla="*/ 27 h 27"/>
                    <a:gd name="T4" fmla="*/ 54 w 54"/>
                    <a:gd name="T5" fmla="*/ 27 h 27"/>
                    <a:gd name="T6" fmla="*/ 54 w 54"/>
                    <a:gd name="T7" fmla="*/ 0 h 27"/>
                    <a:gd name="T8" fmla="*/ 0 w 54"/>
                    <a:gd name="T9" fmla="*/ 0 h 27"/>
                    <a:gd name="T10" fmla="*/ 0 w 54"/>
                    <a:gd name="T11" fmla="*/ 27 h 27"/>
                  </a:gdLst>
                  <a:ahLst/>
                  <a:cxnLst>
                    <a:cxn ang="0">
                      <a:pos x="T0" y="T1"/>
                    </a:cxn>
                    <a:cxn ang="0">
                      <a:pos x="T2" y="T3"/>
                    </a:cxn>
                    <a:cxn ang="0">
                      <a:pos x="T4" y="T5"/>
                    </a:cxn>
                    <a:cxn ang="0">
                      <a:pos x="T6" y="T7"/>
                    </a:cxn>
                    <a:cxn ang="0">
                      <a:pos x="T8" y="T9"/>
                    </a:cxn>
                    <a:cxn ang="0">
                      <a:pos x="T10" y="T11"/>
                    </a:cxn>
                  </a:cxnLst>
                  <a:rect l="0" t="0" r="r" b="b"/>
                  <a:pathLst>
                    <a:path w="54" h="27">
                      <a:moveTo>
                        <a:pt x="0" y="27"/>
                      </a:moveTo>
                      <a:lnTo>
                        <a:pt x="0" y="27"/>
                      </a:lnTo>
                      <a:lnTo>
                        <a:pt x="54" y="27"/>
                      </a:lnTo>
                      <a:lnTo>
                        <a:pt x="54" y="0"/>
                      </a:lnTo>
                      <a:lnTo>
                        <a:pt x="0" y="0"/>
                      </a:lnTo>
                      <a:lnTo>
                        <a:pt x="0" y="27"/>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33" name="Freeform 229">
                  <a:extLst>
                    <a:ext uri="{FF2B5EF4-FFF2-40B4-BE49-F238E27FC236}">
                      <a16:creationId xmlns:a16="http://schemas.microsoft.com/office/drawing/2014/main" id="{8D1EE4E9-9352-47AA-A6EF-48247805F639}"/>
                    </a:ext>
                  </a:extLst>
                </p:cNvPr>
                <p:cNvSpPr>
                  <a:spLocks/>
                </p:cNvSpPr>
                <p:nvPr/>
              </p:nvSpPr>
              <p:spPr bwMode="auto">
                <a:xfrm>
                  <a:off x="4270" y="2881"/>
                  <a:ext cx="68" cy="72"/>
                </a:xfrm>
                <a:custGeom>
                  <a:avLst/>
                  <a:gdLst>
                    <a:gd name="T0" fmla="*/ 51 w 110"/>
                    <a:gd name="T1" fmla="*/ 116 h 116"/>
                    <a:gd name="T2" fmla="*/ 51 w 110"/>
                    <a:gd name="T3" fmla="*/ 116 h 116"/>
                    <a:gd name="T4" fmla="*/ 110 w 110"/>
                    <a:gd name="T5" fmla="*/ 58 h 116"/>
                    <a:gd name="T6" fmla="*/ 63 w 110"/>
                    <a:gd name="T7" fmla="*/ 0 h 116"/>
                    <a:gd name="T8" fmla="*/ 51 w 110"/>
                    <a:gd name="T9" fmla="*/ 58 h 116"/>
                    <a:gd name="T10" fmla="*/ 0 w 110"/>
                    <a:gd name="T11" fmla="*/ 87 h 116"/>
                    <a:gd name="T12" fmla="*/ 51 w 110"/>
                    <a:gd name="T13" fmla="*/ 116 h 116"/>
                  </a:gdLst>
                  <a:ahLst/>
                  <a:cxnLst>
                    <a:cxn ang="0">
                      <a:pos x="T0" y="T1"/>
                    </a:cxn>
                    <a:cxn ang="0">
                      <a:pos x="T2" y="T3"/>
                    </a:cxn>
                    <a:cxn ang="0">
                      <a:pos x="T4" y="T5"/>
                    </a:cxn>
                    <a:cxn ang="0">
                      <a:pos x="T6" y="T7"/>
                    </a:cxn>
                    <a:cxn ang="0">
                      <a:pos x="T8" y="T9"/>
                    </a:cxn>
                    <a:cxn ang="0">
                      <a:pos x="T10" y="T11"/>
                    </a:cxn>
                    <a:cxn ang="0">
                      <a:pos x="T12" y="T13"/>
                    </a:cxn>
                  </a:cxnLst>
                  <a:rect l="0" t="0" r="r" b="b"/>
                  <a:pathLst>
                    <a:path w="110" h="116">
                      <a:moveTo>
                        <a:pt x="51" y="116"/>
                      </a:moveTo>
                      <a:lnTo>
                        <a:pt x="51" y="116"/>
                      </a:lnTo>
                      <a:cubicBezTo>
                        <a:pt x="84" y="116"/>
                        <a:pt x="110" y="90"/>
                        <a:pt x="110" y="58"/>
                      </a:cubicBezTo>
                      <a:cubicBezTo>
                        <a:pt x="110" y="29"/>
                        <a:pt x="90" y="5"/>
                        <a:pt x="63" y="0"/>
                      </a:cubicBezTo>
                      <a:lnTo>
                        <a:pt x="51" y="58"/>
                      </a:lnTo>
                      <a:lnTo>
                        <a:pt x="0" y="87"/>
                      </a:lnTo>
                      <a:cubicBezTo>
                        <a:pt x="10" y="104"/>
                        <a:pt x="30" y="116"/>
                        <a:pt x="51" y="116"/>
                      </a:cubicBezTo>
                      <a:close/>
                    </a:path>
                  </a:pathLst>
                </a:custGeom>
                <a:solidFill>
                  <a:srgbClr val="D1D1D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34" name="Freeform 230">
                  <a:extLst>
                    <a:ext uri="{FF2B5EF4-FFF2-40B4-BE49-F238E27FC236}">
                      <a16:creationId xmlns:a16="http://schemas.microsoft.com/office/drawing/2014/main" id="{DEBFF97A-C496-4ACC-8ADF-8D8C411BA00E}"/>
                    </a:ext>
                  </a:extLst>
                </p:cNvPr>
                <p:cNvSpPr>
                  <a:spLocks/>
                </p:cNvSpPr>
                <p:nvPr/>
              </p:nvSpPr>
              <p:spPr bwMode="auto">
                <a:xfrm>
                  <a:off x="4249" y="2910"/>
                  <a:ext cx="37" cy="22"/>
                </a:xfrm>
                <a:custGeom>
                  <a:avLst/>
                  <a:gdLst>
                    <a:gd name="T0" fmla="*/ 59 w 59"/>
                    <a:gd name="T1" fmla="*/ 8 h 35"/>
                    <a:gd name="T2" fmla="*/ 59 w 59"/>
                    <a:gd name="T3" fmla="*/ 8 h 35"/>
                    <a:gd name="T4" fmla="*/ 0 w 59"/>
                    <a:gd name="T5" fmla="*/ 0 h 35"/>
                    <a:gd name="T6" fmla="*/ 0 w 59"/>
                    <a:gd name="T7" fmla="*/ 4 h 35"/>
                    <a:gd name="T8" fmla="*/ 9 w 59"/>
                    <a:gd name="T9" fmla="*/ 35 h 35"/>
                    <a:gd name="T10" fmla="*/ 59 w 59"/>
                    <a:gd name="T11" fmla="*/ 8 h 35"/>
                  </a:gdLst>
                  <a:ahLst/>
                  <a:cxnLst>
                    <a:cxn ang="0">
                      <a:pos x="T0" y="T1"/>
                    </a:cxn>
                    <a:cxn ang="0">
                      <a:pos x="T2" y="T3"/>
                    </a:cxn>
                    <a:cxn ang="0">
                      <a:pos x="T4" y="T5"/>
                    </a:cxn>
                    <a:cxn ang="0">
                      <a:pos x="T6" y="T7"/>
                    </a:cxn>
                    <a:cxn ang="0">
                      <a:pos x="T8" y="T9"/>
                    </a:cxn>
                    <a:cxn ang="0">
                      <a:pos x="T10" y="T11"/>
                    </a:cxn>
                  </a:cxnLst>
                  <a:rect l="0" t="0" r="r" b="b"/>
                  <a:pathLst>
                    <a:path w="59" h="35">
                      <a:moveTo>
                        <a:pt x="59" y="8"/>
                      </a:moveTo>
                      <a:lnTo>
                        <a:pt x="59" y="8"/>
                      </a:lnTo>
                      <a:lnTo>
                        <a:pt x="0" y="0"/>
                      </a:lnTo>
                      <a:cubicBezTo>
                        <a:pt x="0" y="1"/>
                        <a:pt x="0" y="3"/>
                        <a:pt x="0" y="4"/>
                      </a:cubicBezTo>
                      <a:cubicBezTo>
                        <a:pt x="0" y="16"/>
                        <a:pt x="3" y="26"/>
                        <a:pt x="9" y="35"/>
                      </a:cubicBezTo>
                      <a:lnTo>
                        <a:pt x="59" y="8"/>
                      </a:lnTo>
                      <a:close/>
                    </a:path>
                  </a:pathLst>
                </a:custGeom>
                <a:solidFill>
                  <a:srgbClr val="0078D4"/>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35" name="Freeform 231">
                  <a:extLst>
                    <a:ext uri="{FF2B5EF4-FFF2-40B4-BE49-F238E27FC236}">
                      <a16:creationId xmlns:a16="http://schemas.microsoft.com/office/drawing/2014/main" id="{827F18DD-5A21-4CD9-AFE2-51E05342EDC4}"/>
                    </a:ext>
                  </a:extLst>
                </p:cNvPr>
                <p:cNvSpPr>
                  <a:spLocks/>
                </p:cNvSpPr>
                <p:nvPr/>
              </p:nvSpPr>
              <p:spPr bwMode="auto">
                <a:xfrm>
                  <a:off x="4256" y="2871"/>
                  <a:ext cx="44" cy="37"/>
                </a:xfrm>
                <a:custGeom>
                  <a:avLst/>
                  <a:gdLst>
                    <a:gd name="T0" fmla="*/ 72 w 72"/>
                    <a:gd name="T1" fmla="*/ 2 h 60"/>
                    <a:gd name="T2" fmla="*/ 72 w 72"/>
                    <a:gd name="T3" fmla="*/ 2 h 60"/>
                    <a:gd name="T4" fmla="*/ 58 w 72"/>
                    <a:gd name="T5" fmla="*/ 0 h 60"/>
                    <a:gd name="T6" fmla="*/ 0 w 72"/>
                    <a:gd name="T7" fmla="*/ 52 h 60"/>
                    <a:gd name="T8" fmla="*/ 61 w 72"/>
                    <a:gd name="T9" fmla="*/ 60 h 60"/>
                    <a:gd name="T10" fmla="*/ 72 w 72"/>
                    <a:gd name="T11" fmla="*/ 2 h 60"/>
                  </a:gdLst>
                  <a:ahLst/>
                  <a:cxnLst>
                    <a:cxn ang="0">
                      <a:pos x="T0" y="T1"/>
                    </a:cxn>
                    <a:cxn ang="0">
                      <a:pos x="T2" y="T3"/>
                    </a:cxn>
                    <a:cxn ang="0">
                      <a:pos x="T4" y="T5"/>
                    </a:cxn>
                    <a:cxn ang="0">
                      <a:pos x="T6" y="T7"/>
                    </a:cxn>
                    <a:cxn ang="0">
                      <a:pos x="T8" y="T9"/>
                    </a:cxn>
                    <a:cxn ang="0">
                      <a:pos x="T10" y="T11"/>
                    </a:cxn>
                  </a:cxnLst>
                  <a:rect l="0" t="0" r="r" b="b"/>
                  <a:pathLst>
                    <a:path w="72" h="60">
                      <a:moveTo>
                        <a:pt x="72" y="2"/>
                      </a:moveTo>
                      <a:lnTo>
                        <a:pt x="72" y="2"/>
                      </a:lnTo>
                      <a:cubicBezTo>
                        <a:pt x="68" y="1"/>
                        <a:pt x="63" y="0"/>
                        <a:pt x="58" y="0"/>
                      </a:cubicBezTo>
                      <a:cubicBezTo>
                        <a:pt x="28" y="0"/>
                        <a:pt x="4" y="23"/>
                        <a:pt x="0" y="52"/>
                      </a:cubicBezTo>
                      <a:lnTo>
                        <a:pt x="61" y="60"/>
                      </a:lnTo>
                      <a:lnTo>
                        <a:pt x="72" y="2"/>
                      </a:lnTo>
                      <a:close/>
                    </a:path>
                  </a:pathLst>
                </a:custGeom>
                <a:solidFill>
                  <a:schemeClr val="bg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36" name="Freeform 234">
                  <a:extLst>
                    <a:ext uri="{FF2B5EF4-FFF2-40B4-BE49-F238E27FC236}">
                      <a16:creationId xmlns:a16="http://schemas.microsoft.com/office/drawing/2014/main" id="{22116142-4A59-4A5D-B5A6-97F2BB160E35}"/>
                    </a:ext>
                  </a:extLst>
                </p:cNvPr>
                <p:cNvSpPr>
                  <a:spLocks noEditPoints="1"/>
                </p:cNvSpPr>
                <p:nvPr/>
              </p:nvSpPr>
              <p:spPr bwMode="auto">
                <a:xfrm>
                  <a:off x="4144" y="2830"/>
                  <a:ext cx="264" cy="157"/>
                </a:xfrm>
                <a:custGeom>
                  <a:avLst/>
                  <a:gdLst>
                    <a:gd name="T0" fmla="*/ 80 w 426"/>
                    <a:gd name="T1" fmla="*/ 66 h 253"/>
                    <a:gd name="T2" fmla="*/ 80 w 426"/>
                    <a:gd name="T3" fmla="*/ 66 h 253"/>
                    <a:gd name="T4" fmla="*/ 26 w 426"/>
                    <a:gd name="T5" fmla="*/ 66 h 253"/>
                    <a:gd name="T6" fmla="*/ 26 w 426"/>
                    <a:gd name="T7" fmla="*/ 40 h 253"/>
                    <a:gd name="T8" fmla="*/ 80 w 426"/>
                    <a:gd name="T9" fmla="*/ 40 h 253"/>
                    <a:gd name="T10" fmla="*/ 80 w 426"/>
                    <a:gd name="T11" fmla="*/ 66 h 253"/>
                    <a:gd name="T12" fmla="*/ 80 w 426"/>
                    <a:gd name="T13" fmla="*/ 119 h 253"/>
                    <a:gd name="T14" fmla="*/ 80 w 426"/>
                    <a:gd name="T15" fmla="*/ 119 h 253"/>
                    <a:gd name="T16" fmla="*/ 26 w 426"/>
                    <a:gd name="T17" fmla="*/ 119 h 253"/>
                    <a:gd name="T18" fmla="*/ 26 w 426"/>
                    <a:gd name="T19" fmla="*/ 93 h 253"/>
                    <a:gd name="T20" fmla="*/ 80 w 426"/>
                    <a:gd name="T21" fmla="*/ 93 h 253"/>
                    <a:gd name="T22" fmla="*/ 80 w 426"/>
                    <a:gd name="T23" fmla="*/ 119 h 253"/>
                    <a:gd name="T24" fmla="*/ 80 w 426"/>
                    <a:gd name="T25" fmla="*/ 226 h 253"/>
                    <a:gd name="T26" fmla="*/ 80 w 426"/>
                    <a:gd name="T27" fmla="*/ 226 h 253"/>
                    <a:gd name="T28" fmla="*/ 26 w 426"/>
                    <a:gd name="T29" fmla="*/ 226 h 253"/>
                    <a:gd name="T30" fmla="*/ 26 w 426"/>
                    <a:gd name="T31" fmla="*/ 200 h 253"/>
                    <a:gd name="T32" fmla="*/ 80 w 426"/>
                    <a:gd name="T33" fmla="*/ 200 h 253"/>
                    <a:gd name="T34" fmla="*/ 80 w 426"/>
                    <a:gd name="T35" fmla="*/ 226 h 253"/>
                    <a:gd name="T36" fmla="*/ 319 w 426"/>
                    <a:gd name="T37" fmla="*/ 40 h 253"/>
                    <a:gd name="T38" fmla="*/ 319 w 426"/>
                    <a:gd name="T39" fmla="*/ 40 h 253"/>
                    <a:gd name="T40" fmla="*/ 375 w 426"/>
                    <a:gd name="T41" fmla="*/ 40 h 253"/>
                    <a:gd name="T42" fmla="*/ 375 w 426"/>
                    <a:gd name="T43" fmla="*/ 226 h 253"/>
                    <a:gd name="T44" fmla="*/ 106 w 426"/>
                    <a:gd name="T45" fmla="*/ 226 h 253"/>
                    <a:gd name="T46" fmla="*/ 106 w 426"/>
                    <a:gd name="T47" fmla="*/ 40 h 253"/>
                    <a:gd name="T48" fmla="*/ 253 w 426"/>
                    <a:gd name="T49" fmla="*/ 40 h 253"/>
                    <a:gd name="T50" fmla="*/ 253 w 426"/>
                    <a:gd name="T51" fmla="*/ 0 h 253"/>
                    <a:gd name="T52" fmla="*/ 0 w 426"/>
                    <a:gd name="T53" fmla="*/ 0 h 253"/>
                    <a:gd name="T54" fmla="*/ 0 w 426"/>
                    <a:gd name="T55" fmla="*/ 253 h 253"/>
                    <a:gd name="T56" fmla="*/ 426 w 426"/>
                    <a:gd name="T57" fmla="*/ 253 h 253"/>
                    <a:gd name="T58" fmla="*/ 426 w 426"/>
                    <a:gd name="T59" fmla="*/ 0 h 253"/>
                    <a:gd name="T60" fmla="*/ 319 w 426"/>
                    <a:gd name="T61" fmla="*/ 0 h 253"/>
                    <a:gd name="T62" fmla="*/ 319 w 426"/>
                    <a:gd name="T63" fmla="*/ 4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253">
                      <a:moveTo>
                        <a:pt x="80" y="66"/>
                      </a:moveTo>
                      <a:lnTo>
                        <a:pt x="80" y="66"/>
                      </a:lnTo>
                      <a:lnTo>
                        <a:pt x="26" y="66"/>
                      </a:lnTo>
                      <a:lnTo>
                        <a:pt x="26" y="40"/>
                      </a:lnTo>
                      <a:lnTo>
                        <a:pt x="80" y="40"/>
                      </a:lnTo>
                      <a:lnTo>
                        <a:pt x="80" y="66"/>
                      </a:lnTo>
                      <a:close/>
                      <a:moveTo>
                        <a:pt x="80" y="119"/>
                      </a:moveTo>
                      <a:lnTo>
                        <a:pt x="80" y="119"/>
                      </a:lnTo>
                      <a:lnTo>
                        <a:pt x="26" y="119"/>
                      </a:lnTo>
                      <a:lnTo>
                        <a:pt x="26" y="93"/>
                      </a:lnTo>
                      <a:lnTo>
                        <a:pt x="80" y="93"/>
                      </a:lnTo>
                      <a:lnTo>
                        <a:pt x="80" y="119"/>
                      </a:lnTo>
                      <a:close/>
                      <a:moveTo>
                        <a:pt x="80" y="226"/>
                      </a:moveTo>
                      <a:lnTo>
                        <a:pt x="80" y="226"/>
                      </a:lnTo>
                      <a:lnTo>
                        <a:pt x="26" y="226"/>
                      </a:lnTo>
                      <a:lnTo>
                        <a:pt x="26" y="200"/>
                      </a:lnTo>
                      <a:lnTo>
                        <a:pt x="80" y="200"/>
                      </a:lnTo>
                      <a:lnTo>
                        <a:pt x="80" y="226"/>
                      </a:lnTo>
                      <a:close/>
                      <a:moveTo>
                        <a:pt x="319" y="40"/>
                      </a:moveTo>
                      <a:lnTo>
                        <a:pt x="319" y="40"/>
                      </a:lnTo>
                      <a:lnTo>
                        <a:pt x="375" y="40"/>
                      </a:lnTo>
                      <a:lnTo>
                        <a:pt x="375" y="226"/>
                      </a:lnTo>
                      <a:lnTo>
                        <a:pt x="106" y="226"/>
                      </a:lnTo>
                      <a:lnTo>
                        <a:pt x="106" y="40"/>
                      </a:lnTo>
                      <a:lnTo>
                        <a:pt x="253" y="40"/>
                      </a:lnTo>
                      <a:lnTo>
                        <a:pt x="253" y="0"/>
                      </a:lnTo>
                      <a:lnTo>
                        <a:pt x="0" y="0"/>
                      </a:lnTo>
                      <a:lnTo>
                        <a:pt x="0" y="253"/>
                      </a:lnTo>
                      <a:lnTo>
                        <a:pt x="426" y="253"/>
                      </a:lnTo>
                      <a:lnTo>
                        <a:pt x="426" y="0"/>
                      </a:lnTo>
                      <a:lnTo>
                        <a:pt x="319" y="0"/>
                      </a:lnTo>
                      <a:lnTo>
                        <a:pt x="319" y="40"/>
                      </a:lnTo>
                      <a:close/>
                    </a:path>
                  </a:pathLst>
                </a:custGeom>
                <a:solidFill>
                  <a:schemeClr val="bg1">
                    <a:lumMod val="85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37" name="Freeform 236">
                  <a:extLst>
                    <a:ext uri="{FF2B5EF4-FFF2-40B4-BE49-F238E27FC236}">
                      <a16:creationId xmlns:a16="http://schemas.microsoft.com/office/drawing/2014/main" id="{3793C513-2566-4C62-BC1B-D4251DFEE14C}"/>
                    </a:ext>
                  </a:extLst>
                </p:cNvPr>
                <p:cNvSpPr>
                  <a:spLocks/>
                </p:cNvSpPr>
                <p:nvPr/>
              </p:nvSpPr>
              <p:spPr bwMode="auto">
                <a:xfrm>
                  <a:off x="4160" y="2920"/>
                  <a:ext cx="34" cy="17"/>
                </a:xfrm>
                <a:custGeom>
                  <a:avLst/>
                  <a:gdLst>
                    <a:gd name="T0" fmla="*/ 54 w 54"/>
                    <a:gd name="T1" fmla="*/ 27 h 27"/>
                    <a:gd name="T2" fmla="*/ 54 w 54"/>
                    <a:gd name="T3" fmla="*/ 27 h 27"/>
                    <a:gd name="T4" fmla="*/ 0 w 54"/>
                    <a:gd name="T5" fmla="*/ 27 h 27"/>
                    <a:gd name="T6" fmla="*/ 0 w 54"/>
                    <a:gd name="T7" fmla="*/ 0 h 27"/>
                    <a:gd name="T8" fmla="*/ 54 w 54"/>
                    <a:gd name="T9" fmla="*/ 0 h 27"/>
                    <a:gd name="T10" fmla="*/ 54 w 54"/>
                    <a:gd name="T11" fmla="*/ 27 h 27"/>
                  </a:gdLst>
                  <a:ahLst/>
                  <a:cxnLst>
                    <a:cxn ang="0">
                      <a:pos x="T0" y="T1"/>
                    </a:cxn>
                    <a:cxn ang="0">
                      <a:pos x="T2" y="T3"/>
                    </a:cxn>
                    <a:cxn ang="0">
                      <a:pos x="T4" y="T5"/>
                    </a:cxn>
                    <a:cxn ang="0">
                      <a:pos x="T6" y="T7"/>
                    </a:cxn>
                    <a:cxn ang="0">
                      <a:pos x="T8" y="T9"/>
                    </a:cxn>
                    <a:cxn ang="0">
                      <a:pos x="T10" y="T11"/>
                    </a:cxn>
                  </a:cxnLst>
                  <a:rect l="0" t="0" r="r" b="b"/>
                  <a:pathLst>
                    <a:path w="54" h="27">
                      <a:moveTo>
                        <a:pt x="54" y="27"/>
                      </a:moveTo>
                      <a:lnTo>
                        <a:pt x="54" y="27"/>
                      </a:lnTo>
                      <a:lnTo>
                        <a:pt x="0" y="27"/>
                      </a:lnTo>
                      <a:lnTo>
                        <a:pt x="0" y="0"/>
                      </a:lnTo>
                      <a:lnTo>
                        <a:pt x="54" y="0"/>
                      </a:lnTo>
                      <a:lnTo>
                        <a:pt x="54" y="27"/>
                      </a:lnTo>
                      <a:close/>
                    </a:path>
                  </a:pathLst>
                </a:custGeom>
                <a:solidFill>
                  <a:srgbClr val="0078D4"/>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grpSp>
          <p:grpSp>
            <p:nvGrpSpPr>
              <p:cNvPr id="27" name="Group 26">
                <a:extLst>
                  <a:ext uri="{FF2B5EF4-FFF2-40B4-BE49-F238E27FC236}">
                    <a16:creationId xmlns:a16="http://schemas.microsoft.com/office/drawing/2014/main" id="{50DC47B5-9958-459A-9642-F0CC5A0074DF}"/>
                  </a:ext>
                </a:extLst>
              </p:cNvPr>
              <p:cNvGrpSpPr/>
              <p:nvPr/>
            </p:nvGrpSpPr>
            <p:grpSpPr>
              <a:xfrm>
                <a:off x="7502458" y="5027766"/>
                <a:ext cx="1043688" cy="732215"/>
                <a:chOff x="7502458" y="5027766"/>
                <a:chExt cx="1043688" cy="732215"/>
              </a:xfrm>
            </p:grpSpPr>
            <p:sp>
              <p:nvSpPr>
                <p:cNvPr id="28" name="Rectangle 27">
                  <a:extLst>
                    <a:ext uri="{FF2B5EF4-FFF2-40B4-BE49-F238E27FC236}">
                      <a16:creationId xmlns:a16="http://schemas.microsoft.com/office/drawing/2014/main" id="{383F3024-466D-4CB9-BD77-23672B68E05E}"/>
                    </a:ext>
                  </a:extLst>
                </p:cNvPr>
                <p:cNvSpPr/>
                <p:nvPr/>
              </p:nvSpPr>
              <p:spPr bwMode="auto">
                <a:xfrm>
                  <a:off x="7502458" y="5027766"/>
                  <a:ext cx="1043688" cy="732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C4393B53-19C9-40A1-A15D-96BD665E33AD}"/>
                    </a:ext>
                  </a:extLst>
                </p:cNvPr>
                <p:cNvSpPr/>
                <p:nvPr/>
              </p:nvSpPr>
              <p:spPr bwMode="auto">
                <a:xfrm>
                  <a:off x="7608815" y="5112015"/>
                  <a:ext cx="354508" cy="367213"/>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712CAB7E-1673-4BF8-A3F7-5F749D650E9B}"/>
                    </a:ext>
                  </a:extLst>
                </p:cNvPr>
                <p:cNvSpPr/>
                <p:nvPr/>
              </p:nvSpPr>
              <p:spPr bwMode="auto">
                <a:xfrm>
                  <a:off x="8036124" y="5122713"/>
                  <a:ext cx="354508" cy="367213"/>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6F0513BA-C966-422A-9F68-F5DAD27427EB}"/>
                    </a:ext>
                  </a:extLst>
                </p:cNvPr>
                <p:cNvSpPr/>
                <p:nvPr/>
              </p:nvSpPr>
              <p:spPr bwMode="auto">
                <a:xfrm>
                  <a:off x="7608814" y="5530992"/>
                  <a:ext cx="781817" cy="13862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23" name="Group 205">
              <a:extLst>
                <a:ext uri="{FF2B5EF4-FFF2-40B4-BE49-F238E27FC236}">
                  <a16:creationId xmlns:a16="http://schemas.microsoft.com/office/drawing/2014/main" id="{40D87D7C-89F1-40D3-AB07-C4AF6F8B4B65}"/>
                </a:ext>
              </a:extLst>
            </p:cNvPr>
            <p:cNvGrpSpPr>
              <a:grpSpLocks noChangeAspect="1"/>
            </p:cNvGrpSpPr>
            <p:nvPr/>
          </p:nvGrpSpPr>
          <p:grpSpPr bwMode="auto">
            <a:xfrm>
              <a:off x="5784971" y="3311054"/>
              <a:ext cx="624373" cy="667530"/>
              <a:chOff x="1563" y="2741"/>
              <a:chExt cx="217" cy="232"/>
            </a:xfrm>
          </p:grpSpPr>
          <p:sp>
            <p:nvSpPr>
              <p:cNvPr id="24" name="Freeform 206">
                <a:extLst>
                  <a:ext uri="{FF2B5EF4-FFF2-40B4-BE49-F238E27FC236}">
                    <a16:creationId xmlns:a16="http://schemas.microsoft.com/office/drawing/2014/main" id="{CC5D571C-7BFC-4BF6-8E0B-7669DAD981E3}"/>
                  </a:ext>
                </a:extLst>
              </p:cNvPr>
              <p:cNvSpPr>
                <a:spLocks/>
              </p:cNvSpPr>
              <p:nvPr/>
            </p:nvSpPr>
            <p:spPr bwMode="auto">
              <a:xfrm>
                <a:off x="1563" y="2741"/>
                <a:ext cx="75" cy="120"/>
              </a:xfrm>
              <a:custGeom>
                <a:avLst/>
                <a:gdLst>
                  <a:gd name="T0" fmla="*/ 89 w 120"/>
                  <a:gd name="T1" fmla="*/ 182 h 193"/>
                  <a:gd name="T2" fmla="*/ 89 w 120"/>
                  <a:gd name="T3" fmla="*/ 182 h 193"/>
                  <a:gd name="T4" fmla="*/ 61 w 120"/>
                  <a:gd name="T5" fmla="*/ 120 h 193"/>
                  <a:gd name="T6" fmla="*/ 120 w 120"/>
                  <a:gd name="T7" fmla="*/ 120 h 193"/>
                  <a:gd name="T8" fmla="*/ 0 w 120"/>
                  <a:gd name="T9" fmla="*/ 0 h 193"/>
                  <a:gd name="T10" fmla="*/ 0 w 120"/>
                  <a:gd name="T11" fmla="*/ 168 h 193"/>
                  <a:gd name="T12" fmla="*/ 37 w 120"/>
                  <a:gd name="T13" fmla="*/ 131 h 193"/>
                  <a:gd name="T14" fmla="*/ 65 w 120"/>
                  <a:gd name="T15" fmla="*/ 193 h 193"/>
                  <a:gd name="T16" fmla="*/ 89 w 120"/>
                  <a:gd name="T17" fmla="*/ 18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93">
                    <a:moveTo>
                      <a:pt x="89" y="182"/>
                    </a:moveTo>
                    <a:lnTo>
                      <a:pt x="89" y="182"/>
                    </a:lnTo>
                    <a:lnTo>
                      <a:pt x="61" y="120"/>
                    </a:lnTo>
                    <a:lnTo>
                      <a:pt x="120" y="120"/>
                    </a:lnTo>
                    <a:lnTo>
                      <a:pt x="0" y="0"/>
                    </a:lnTo>
                    <a:lnTo>
                      <a:pt x="0" y="168"/>
                    </a:lnTo>
                    <a:lnTo>
                      <a:pt x="37" y="131"/>
                    </a:lnTo>
                    <a:lnTo>
                      <a:pt x="65" y="193"/>
                    </a:lnTo>
                    <a:lnTo>
                      <a:pt x="89" y="182"/>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25" name="Freeform 207">
                <a:extLst>
                  <a:ext uri="{FF2B5EF4-FFF2-40B4-BE49-F238E27FC236}">
                    <a16:creationId xmlns:a16="http://schemas.microsoft.com/office/drawing/2014/main" id="{96B369CE-9688-4438-9A31-411C13A6A3A8}"/>
                  </a:ext>
                </a:extLst>
              </p:cNvPr>
              <p:cNvSpPr>
                <a:spLocks/>
              </p:cNvSpPr>
              <p:nvPr/>
            </p:nvSpPr>
            <p:spPr bwMode="auto">
              <a:xfrm>
                <a:off x="1599" y="2757"/>
                <a:ext cx="181" cy="216"/>
              </a:xfrm>
              <a:custGeom>
                <a:avLst/>
                <a:gdLst>
                  <a:gd name="T0" fmla="*/ 270 w 291"/>
                  <a:gd name="T1" fmla="*/ 105 h 348"/>
                  <a:gd name="T2" fmla="*/ 270 w 291"/>
                  <a:gd name="T3" fmla="*/ 105 h 348"/>
                  <a:gd name="T4" fmla="*/ 250 w 291"/>
                  <a:gd name="T5" fmla="*/ 125 h 348"/>
                  <a:gd name="T6" fmla="*/ 250 w 291"/>
                  <a:gd name="T7" fmla="*/ 162 h 348"/>
                  <a:gd name="T8" fmla="*/ 237 w 291"/>
                  <a:gd name="T9" fmla="*/ 162 h 348"/>
                  <a:gd name="T10" fmla="*/ 237 w 291"/>
                  <a:gd name="T11" fmla="*/ 96 h 348"/>
                  <a:gd name="T12" fmla="*/ 216 w 291"/>
                  <a:gd name="T13" fmla="*/ 76 h 348"/>
                  <a:gd name="T14" fmla="*/ 196 w 291"/>
                  <a:gd name="T15" fmla="*/ 96 h 348"/>
                  <a:gd name="T16" fmla="*/ 196 w 291"/>
                  <a:gd name="T17" fmla="*/ 162 h 348"/>
                  <a:gd name="T18" fmla="*/ 183 w 291"/>
                  <a:gd name="T19" fmla="*/ 162 h 348"/>
                  <a:gd name="T20" fmla="*/ 183 w 291"/>
                  <a:gd name="T21" fmla="*/ 96 h 348"/>
                  <a:gd name="T22" fmla="*/ 163 w 291"/>
                  <a:gd name="T23" fmla="*/ 76 h 348"/>
                  <a:gd name="T24" fmla="*/ 143 w 291"/>
                  <a:gd name="T25" fmla="*/ 96 h 348"/>
                  <a:gd name="T26" fmla="*/ 143 w 291"/>
                  <a:gd name="T27" fmla="*/ 162 h 348"/>
                  <a:gd name="T28" fmla="*/ 130 w 291"/>
                  <a:gd name="T29" fmla="*/ 162 h 348"/>
                  <a:gd name="T30" fmla="*/ 130 w 291"/>
                  <a:gd name="T31" fmla="*/ 20 h 348"/>
                  <a:gd name="T32" fmla="*/ 110 w 291"/>
                  <a:gd name="T33" fmla="*/ 0 h 348"/>
                  <a:gd name="T34" fmla="*/ 90 w 291"/>
                  <a:gd name="T35" fmla="*/ 20 h 348"/>
                  <a:gd name="T36" fmla="*/ 90 w 291"/>
                  <a:gd name="T37" fmla="*/ 162 h 348"/>
                  <a:gd name="T38" fmla="*/ 90 w 291"/>
                  <a:gd name="T39" fmla="*/ 214 h 348"/>
                  <a:gd name="T40" fmla="*/ 44 w 291"/>
                  <a:gd name="T41" fmla="*/ 195 h 348"/>
                  <a:gd name="T42" fmla="*/ 7 w 291"/>
                  <a:gd name="T43" fmla="*/ 197 h 348"/>
                  <a:gd name="T44" fmla="*/ 8 w 291"/>
                  <a:gd name="T45" fmla="*/ 216 h 348"/>
                  <a:gd name="T46" fmla="*/ 118 w 291"/>
                  <a:gd name="T47" fmla="*/ 326 h 348"/>
                  <a:gd name="T48" fmla="*/ 204 w 291"/>
                  <a:gd name="T49" fmla="*/ 342 h 348"/>
                  <a:gd name="T50" fmla="*/ 290 w 291"/>
                  <a:gd name="T51" fmla="*/ 277 h 348"/>
                  <a:gd name="T52" fmla="*/ 290 w 291"/>
                  <a:gd name="T53" fmla="*/ 164 h 348"/>
                  <a:gd name="T54" fmla="*/ 290 w 291"/>
                  <a:gd name="T55" fmla="*/ 162 h 348"/>
                  <a:gd name="T56" fmla="*/ 290 w 291"/>
                  <a:gd name="T57" fmla="*/ 125 h 348"/>
                  <a:gd name="T58" fmla="*/ 270 w 291"/>
                  <a:gd name="T59" fmla="*/ 10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1" h="348">
                    <a:moveTo>
                      <a:pt x="270" y="105"/>
                    </a:moveTo>
                    <a:lnTo>
                      <a:pt x="270" y="105"/>
                    </a:lnTo>
                    <a:cubicBezTo>
                      <a:pt x="259" y="105"/>
                      <a:pt x="250" y="114"/>
                      <a:pt x="250" y="125"/>
                    </a:cubicBezTo>
                    <a:lnTo>
                      <a:pt x="250" y="162"/>
                    </a:lnTo>
                    <a:lnTo>
                      <a:pt x="237" y="162"/>
                    </a:lnTo>
                    <a:lnTo>
                      <a:pt x="237" y="96"/>
                    </a:lnTo>
                    <a:cubicBezTo>
                      <a:pt x="237" y="85"/>
                      <a:pt x="228" y="76"/>
                      <a:pt x="216" y="76"/>
                    </a:cubicBezTo>
                    <a:cubicBezTo>
                      <a:pt x="205" y="76"/>
                      <a:pt x="196" y="85"/>
                      <a:pt x="196" y="96"/>
                    </a:cubicBezTo>
                    <a:lnTo>
                      <a:pt x="196" y="162"/>
                    </a:lnTo>
                    <a:lnTo>
                      <a:pt x="183" y="162"/>
                    </a:lnTo>
                    <a:lnTo>
                      <a:pt x="183" y="96"/>
                    </a:lnTo>
                    <a:cubicBezTo>
                      <a:pt x="183" y="85"/>
                      <a:pt x="174" y="76"/>
                      <a:pt x="163" y="76"/>
                    </a:cubicBezTo>
                    <a:cubicBezTo>
                      <a:pt x="152" y="76"/>
                      <a:pt x="143" y="85"/>
                      <a:pt x="143" y="96"/>
                    </a:cubicBezTo>
                    <a:lnTo>
                      <a:pt x="143" y="162"/>
                    </a:lnTo>
                    <a:lnTo>
                      <a:pt x="130" y="162"/>
                    </a:lnTo>
                    <a:lnTo>
                      <a:pt x="130" y="20"/>
                    </a:lnTo>
                    <a:cubicBezTo>
                      <a:pt x="130" y="9"/>
                      <a:pt x="121" y="0"/>
                      <a:pt x="110" y="0"/>
                    </a:cubicBezTo>
                    <a:cubicBezTo>
                      <a:pt x="98" y="0"/>
                      <a:pt x="90" y="9"/>
                      <a:pt x="90" y="20"/>
                    </a:cubicBezTo>
                    <a:lnTo>
                      <a:pt x="90" y="162"/>
                    </a:lnTo>
                    <a:lnTo>
                      <a:pt x="90" y="214"/>
                    </a:lnTo>
                    <a:lnTo>
                      <a:pt x="44" y="195"/>
                    </a:lnTo>
                    <a:cubicBezTo>
                      <a:pt x="44" y="195"/>
                      <a:pt x="15" y="185"/>
                      <a:pt x="7" y="197"/>
                    </a:cubicBezTo>
                    <a:cubicBezTo>
                      <a:pt x="0" y="209"/>
                      <a:pt x="8" y="216"/>
                      <a:pt x="8" y="216"/>
                    </a:cubicBezTo>
                    <a:lnTo>
                      <a:pt x="118" y="326"/>
                    </a:lnTo>
                    <a:cubicBezTo>
                      <a:pt x="145" y="348"/>
                      <a:pt x="204" y="342"/>
                      <a:pt x="204" y="342"/>
                    </a:cubicBezTo>
                    <a:cubicBezTo>
                      <a:pt x="291" y="333"/>
                      <a:pt x="290" y="277"/>
                      <a:pt x="290" y="277"/>
                    </a:cubicBezTo>
                    <a:lnTo>
                      <a:pt x="290" y="164"/>
                    </a:lnTo>
                    <a:lnTo>
                      <a:pt x="290" y="162"/>
                    </a:lnTo>
                    <a:lnTo>
                      <a:pt x="290" y="125"/>
                    </a:lnTo>
                    <a:cubicBezTo>
                      <a:pt x="290" y="114"/>
                      <a:pt x="281" y="105"/>
                      <a:pt x="270" y="105"/>
                    </a:cubicBez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grpSp>
      </p:grpSp>
      <p:sp>
        <p:nvSpPr>
          <p:cNvPr id="38" name="Text Placeholder 6">
            <a:extLst>
              <a:ext uri="{FF2B5EF4-FFF2-40B4-BE49-F238E27FC236}">
                <a16:creationId xmlns:a16="http://schemas.microsoft.com/office/drawing/2014/main" id="{BE3161EA-C737-4A69-83F4-8A138D401330}"/>
              </a:ext>
            </a:extLst>
          </p:cNvPr>
          <p:cNvSpPr txBox="1">
            <a:spLocks/>
          </p:cNvSpPr>
          <p:nvPr/>
        </p:nvSpPr>
        <p:spPr>
          <a:xfrm>
            <a:off x="4387359" y="4154598"/>
            <a:ext cx="3045616" cy="498598"/>
          </a:xfrm>
          <a:prstGeom prst="rect">
            <a:avLst/>
          </a:prstGeom>
        </p:spPr>
        <p:txBody>
          <a:bodyPr vert="horz" wrap="square" lIns="0" tIns="0" rIns="0" bIns="0" rtlCol="0" anchor="t">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800" kern="1200" spc="-3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000" kern="1200" spc="-3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1800" spc="0" dirty="0">
                <a:latin typeface="+mj-lt"/>
                <a:ea typeface="+mj-lt"/>
                <a:cs typeface="+mj-lt"/>
              </a:rPr>
              <a:t>Empower end users</a:t>
            </a:r>
            <a:r>
              <a:rPr lang="en-US" sz="1800" spc="0" dirty="0">
                <a:solidFill>
                  <a:schemeClr val="tx1"/>
                </a:solidFill>
                <a:latin typeface="+mj-lt"/>
                <a:ea typeface="+mj-lt"/>
                <a:cs typeface="+mj-lt"/>
              </a:rPr>
              <a:t> </a:t>
            </a:r>
            <a:br>
              <a:rPr lang="en-US" sz="1800" spc="0" dirty="0">
                <a:solidFill>
                  <a:schemeClr val="tx1"/>
                </a:solidFill>
                <a:latin typeface="+mj-lt"/>
                <a:ea typeface="+mj-lt"/>
                <a:cs typeface="+mj-lt"/>
              </a:rPr>
            </a:br>
            <a:r>
              <a:rPr lang="en-US" sz="1800" spc="0" dirty="0">
                <a:solidFill>
                  <a:srgbClr val="0078D4"/>
                </a:solidFill>
                <a:latin typeface="+mj-lt"/>
                <a:ea typeface="+mj-lt"/>
                <a:cs typeface="+mj-lt"/>
              </a:rPr>
              <a:t>to create their own apps</a:t>
            </a:r>
            <a:endParaRPr lang="en-US" sz="3200" spc="0" dirty="0">
              <a:solidFill>
                <a:srgbClr val="0078D4"/>
              </a:solidFill>
              <a:latin typeface="+mj-lt"/>
              <a:ea typeface="+mj-lt"/>
              <a:cs typeface="+mj-lt"/>
            </a:endParaRPr>
          </a:p>
        </p:txBody>
      </p:sp>
      <p:grpSp>
        <p:nvGrpSpPr>
          <p:cNvPr id="39" name="Group 38" descr="Icon of coding">
            <a:extLst>
              <a:ext uri="{FF2B5EF4-FFF2-40B4-BE49-F238E27FC236}">
                <a16:creationId xmlns:a16="http://schemas.microsoft.com/office/drawing/2014/main" id="{F516243B-2C1D-4ACD-839F-A63523F5F148}"/>
              </a:ext>
            </a:extLst>
          </p:cNvPr>
          <p:cNvGrpSpPr/>
          <p:nvPr/>
        </p:nvGrpSpPr>
        <p:grpSpPr>
          <a:xfrm>
            <a:off x="9375871" y="2647326"/>
            <a:ext cx="1489349" cy="949963"/>
            <a:chOff x="9629435" y="2959430"/>
            <a:chExt cx="1519213" cy="969013"/>
          </a:xfrm>
        </p:grpSpPr>
        <p:grpSp>
          <p:nvGrpSpPr>
            <p:cNvPr id="40" name="Group 135">
              <a:extLst>
                <a:ext uri="{FF2B5EF4-FFF2-40B4-BE49-F238E27FC236}">
                  <a16:creationId xmlns:a16="http://schemas.microsoft.com/office/drawing/2014/main" id="{CEA766D9-9BCF-4F7E-B4C1-49FC4E10A4D9}"/>
                </a:ext>
              </a:extLst>
            </p:cNvPr>
            <p:cNvGrpSpPr>
              <a:grpSpLocks noChangeAspect="1"/>
            </p:cNvGrpSpPr>
            <p:nvPr/>
          </p:nvGrpSpPr>
          <p:grpSpPr bwMode="auto">
            <a:xfrm>
              <a:off x="9629435" y="2959430"/>
              <a:ext cx="795562" cy="647902"/>
              <a:chOff x="3280" y="2115"/>
              <a:chExt cx="264" cy="215"/>
            </a:xfrm>
          </p:grpSpPr>
          <p:sp>
            <p:nvSpPr>
              <p:cNvPr id="52" name="Freeform 136">
                <a:extLst>
                  <a:ext uri="{FF2B5EF4-FFF2-40B4-BE49-F238E27FC236}">
                    <a16:creationId xmlns:a16="http://schemas.microsoft.com/office/drawing/2014/main" id="{C7B65C6B-9074-488D-9401-C38C17B5E8DF}"/>
                  </a:ext>
                </a:extLst>
              </p:cNvPr>
              <p:cNvSpPr>
                <a:spLocks noEditPoints="1"/>
              </p:cNvSpPr>
              <p:nvPr/>
            </p:nvSpPr>
            <p:spPr bwMode="auto">
              <a:xfrm>
                <a:off x="3280" y="2115"/>
                <a:ext cx="264" cy="215"/>
              </a:xfrm>
              <a:custGeom>
                <a:avLst/>
                <a:gdLst>
                  <a:gd name="T0" fmla="*/ 26 w 426"/>
                  <a:gd name="T1" fmla="*/ 27 h 346"/>
                  <a:gd name="T2" fmla="*/ 26 w 426"/>
                  <a:gd name="T3" fmla="*/ 27 h 346"/>
                  <a:gd name="T4" fmla="*/ 399 w 426"/>
                  <a:gd name="T5" fmla="*/ 27 h 346"/>
                  <a:gd name="T6" fmla="*/ 399 w 426"/>
                  <a:gd name="T7" fmla="*/ 53 h 346"/>
                  <a:gd name="T8" fmla="*/ 26 w 426"/>
                  <a:gd name="T9" fmla="*/ 53 h 346"/>
                  <a:gd name="T10" fmla="*/ 26 w 426"/>
                  <a:gd name="T11" fmla="*/ 27 h 346"/>
                  <a:gd name="T12" fmla="*/ 324 w 426"/>
                  <a:gd name="T13" fmla="*/ 266 h 346"/>
                  <a:gd name="T14" fmla="*/ 324 w 426"/>
                  <a:gd name="T15" fmla="*/ 266 h 346"/>
                  <a:gd name="T16" fmla="*/ 270 w 426"/>
                  <a:gd name="T17" fmla="*/ 133 h 346"/>
                  <a:gd name="T18" fmla="*/ 289 w 426"/>
                  <a:gd name="T19" fmla="*/ 133 h 346"/>
                  <a:gd name="T20" fmla="*/ 343 w 426"/>
                  <a:gd name="T21" fmla="*/ 266 h 346"/>
                  <a:gd name="T22" fmla="*/ 324 w 426"/>
                  <a:gd name="T23" fmla="*/ 266 h 346"/>
                  <a:gd name="T24" fmla="*/ 239 w 426"/>
                  <a:gd name="T25" fmla="*/ 186 h 346"/>
                  <a:gd name="T26" fmla="*/ 239 w 426"/>
                  <a:gd name="T27" fmla="*/ 186 h 346"/>
                  <a:gd name="T28" fmla="*/ 213 w 426"/>
                  <a:gd name="T29" fmla="*/ 186 h 346"/>
                  <a:gd name="T30" fmla="*/ 213 w 426"/>
                  <a:gd name="T31" fmla="*/ 160 h 346"/>
                  <a:gd name="T32" fmla="*/ 239 w 426"/>
                  <a:gd name="T33" fmla="*/ 160 h 346"/>
                  <a:gd name="T34" fmla="*/ 239 w 426"/>
                  <a:gd name="T35" fmla="*/ 186 h 346"/>
                  <a:gd name="T36" fmla="*/ 239 w 426"/>
                  <a:gd name="T37" fmla="*/ 240 h 346"/>
                  <a:gd name="T38" fmla="*/ 239 w 426"/>
                  <a:gd name="T39" fmla="*/ 240 h 346"/>
                  <a:gd name="T40" fmla="*/ 213 w 426"/>
                  <a:gd name="T41" fmla="*/ 240 h 346"/>
                  <a:gd name="T42" fmla="*/ 213 w 426"/>
                  <a:gd name="T43" fmla="*/ 213 h 346"/>
                  <a:gd name="T44" fmla="*/ 239 w 426"/>
                  <a:gd name="T45" fmla="*/ 213 h 346"/>
                  <a:gd name="T46" fmla="*/ 239 w 426"/>
                  <a:gd name="T47" fmla="*/ 240 h 346"/>
                  <a:gd name="T48" fmla="*/ 107 w 426"/>
                  <a:gd name="T49" fmla="*/ 221 h 346"/>
                  <a:gd name="T50" fmla="*/ 107 w 426"/>
                  <a:gd name="T51" fmla="*/ 221 h 346"/>
                  <a:gd name="T52" fmla="*/ 117 w 426"/>
                  <a:gd name="T53" fmla="*/ 237 h 346"/>
                  <a:gd name="T54" fmla="*/ 132 w 426"/>
                  <a:gd name="T55" fmla="*/ 247 h 346"/>
                  <a:gd name="T56" fmla="*/ 152 w 426"/>
                  <a:gd name="T57" fmla="*/ 251 h 346"/>
                  <a:gd name="T58" fmla="*/ 167 w 426"/>
                  <a:gd name="T59" fmla="*/ 250 h 346"/>
                  <a:gd name="T60" fmla="*/ 178 w 426"/>
                  <a:gd name="T61" fmla="*/ 246 h 346"/>
                  <a:gd name="T62" fmla="*/ 182 w 426"/>
                  <a:gd name="T63" fmla="*/ 259 h 346"/>
                  <a:gd name="T64" fmla="*/ 169 w 426"/>
                  <a:gd name="T65" fmla="*/ 263 h 346"/>
                  <a:gd name="T66" fmla="*/ 149 w 426"/>
                  <a:gd name="T67" fmla="*/ 265 h 346"/>
                  <a:gd name="T68" fmla="*/ 124 w 426"/>
                  <a:gd name="T69" fmla="*/ 260 h 346"/>
                  <a:gd name="T70" fmla="*/ 105 w 426"/>
                  <a:gd name="T71" fmla="*/ 248 h 346"/>
                  <a:gd name="T72" fmla="*/ 92 w 426"/>
                  <a:gd name="T73" fmla="*/ 228 h 346"/>
                  <a:gd name="T74" fmla="*/ 87 w 426"/>
                  <a:gd name="T75" fmla="*/ 201 h 346"/>
                  <a:gd name="T76" fmla="*/ 92 w 426"/>
                  <a:gd name="T77" fmla="*/ 175 h 346"/>
                  <a:gd name="T78" fmla="*/ 105 w 426"/>
                  <a:gd name="T79" fmla="*/ 154 h 346"/>
                  <a:gd name="T80" fmla="*/ 126 w 426"/>
                  <a:gd name="T81" fmla="*/ 140 h 346"/>
                  <a:gd name="T82" fmla="*/ 152 w 426"/>
                  <a:gd name="T83" fmla="*/ 136 h 346"/>
                  <a:gd name="T84" fmla="*/ 171 w 426"/>
                  <a:gd name="T85" fmla="*/ 137 h 346"/>
                  <a:gd name="T86" fmla="*/ 182 w 426"/>
                  <a:gd name="T87" fmla="*/ 141 h 346"/>
                  <a:gd name="T88" fmla="*/ 178 w 426"/>
                  <a:gd name="T89" fmla="*/ 154 h 346"/>
                  <a:gd name="T90" fmla="*/ 167 w 426"/>
                  <a:gd name="T91" fmla="*/ 150 h 346"/>
                  <a:gd name="T92" fmla="*/ 153 w 426"/>
                  <a:gd name="T93" fmla="*/ 149 h 346"/>
                  <a:gd name="T94" fmla="*/ 133 w 426"/>
                  <a:gd name="T95" fmla="*/ 152 h 346"/>
                  <a:gd name="T96" fmla="*/ 117 w 426"/>
                  <a:gd name="T97" fmla="*/ 162 h 346"/>
                  <a:gd name="T98" fmla="*/ 108 w 426"/>
                  <a:gd name="T99" fmla="*/ 179 h 346"/>
                  <a:gd name="T100" fmla="*/ 104 w 426"/>
                  <a:gd name="T101" fmla="*/ 201 h 346"/>
                  <a:gd name="T102" fmla="*/ 107 w 426"/>
                  <a:gd name="T103" fmla="*/ 221 h 346"/>
                  <a:gd name="T104" fmla="*/ 0 w 426"/>
                  <a:gd name="T105" fmla="*/ 346 h 346"/>
                  <a:gd name="T106" fmla="*/ 0 w 426"/>
                  <a:gd name="T107" fmla="*/ 346 h 346"/>
                  <a:gd name="T108" fmla="*/ 426 w 426"/>
                  <a:gd name="T109" fmla="*/ 346 h 346"/>
                  <a:gd name="T110" fmla="*/ 426 w 426"/>
                  <a:gd name="T111" fmla="*/ 0 h 346"/>
                  <a:gd name="T112" fmla="*/ 0 w 426"/>
                  <a:gd name="T113" fmla="*/ 0 h 346"/>
                  <a:gd name="T114" fmla="*/ 0 w 426"/>
                  <a:gd name="T115"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6" h="346">
                    <a:moveTo>
                      <a:pt x="26" y="27"/>
                    </a:moveTo>
                    <a:lnTo>
                      <a:pt x="26" y="27"/>
                    </a:lnTo>
                    <a:lnTo>
                      <a:pt x="399" y="27"/>
                    </a:lnTo>
                    <a:lnTo>
                      <a:pt x="399" y="53"/>
                    </a:lnTo>
                    <a:lnTo>
                      <a:pt x="26" y="53"/>
                    </a:lnTo>
                    <a:lnTo>
                      <a:pt x="26" y="27"/>
                    </a:lnTo>
                    <a:close/>
                    <a:moveTo>
                      <a:pt x="324" y="266"/>
                    </a:moveTo>
                    <a:lnTo>
                      <a:pt x="324" y="266"/>
                    </a:lnTo>
                    <a:lnTo>
                      <a:pt x="270" y="133"/>
                    </a:lnTo>
                    <a:lnTo>
                      <a:pt x="289" y="133"/>
                    </a:lnTo>
                    <a:lnTo>
                      <a:pt x="343" y="266"/>
                    </a:lnTo>
                    <a:lnTo>
                      <a:pt x="324" y="266"/>
                    </a:lnTo>
                    <a:close/>
                    <a:moveTo>
                      <a:pt x="239" y="186"/>
                    </a:moveTo>
                    <a:lnTo>
                      <a:pt x="239" y="186"/>
                    </a:lnTo>
                    <a:lnTo>
                      <a:pt x="213" y="186"/>
                    </a:lnTo>
                    <a:lnTo>
                      <a:pt x="213" y="160"/>
                    </a:lnTo>
                    <a:lnTo>
                      <a:pt x="239" y="160"/>
                    </a:lnTo>
                    <a:lnTo>
                      <a:pt x="239" y="186"/>
                    </a:lnTo>
                    <a:close/>
                    <a:moveTo>
                      <a:pt x="239" y="240"/>
                    </a:moveTo>
                    <a:lnTo>
                      <a:pt x="239" y="240"/>
                    </a:lnTo>
                    <a:lnTo>
                      <a:pt x="213" y="240"/>
                    </a:lnTo>
                    <a:lnTo>
                      <a:pt x="213" y="213"/>
                    </a:lnTo>
                    <a:lnTo>
                      <a:pt x="239" y="213"/>
                    </a:lnTo>
                    <a:lnTo>
                      <a:pt x="239" y="240"/>
                    </a:lnTo>
                    <a:close/>
                    <a:moveTo>
                      <a:pt x="107" y="221"/>
                    </a:moveTo>
                    <a:lnTo>
                      <a:pt x="107" y="221"/>
                    </a:lnTo>
                    <a:cubicBezTo>
                      <a:pt x="109" y="228"/>
                      <a:pt x="112" y="233"/>
                      <a:pt x="117" y="237"/>
                    </a:cubicBezTo>
                    <a:cubicBezTo>
                      <a:pt x="121" y="242"/>
                      <a:pt x="126" y="245"/>
                      <a:pt x="132" y="247"/>
                    </a:cubicBezTo>
                    <a:cubicBezTo>
                      <a:pt x="138" y="250"/>
                      <a:pt x="144" y="251"/>
                      <a:pt x="152" y="251"/>
                    </a:cubicBezTo>
                    <a:cubicBezTo>
                      <a:pt x="157" y="251"/>
                      <a:pt x="162" y="251"/>
                      <a:pt x="167" y="250"/>
                    </a:cubicBezTo>
                    <a:cubicBezTo>
                      <a:pt x="171" y="249"/>
                      <a:pt x="175" y="247"/>
                      <a:pt x="178" y="246"/>
                    </a:cubicBezTo>
                    <a:lnTo>
                      <a:pt x="182" y="259"/>
                    </a:lnTo>
                    <a:cubicBezTo>
                      <a:pt x="179" y="260"/>
                      <a:pt x="174" y="262"/>
                      <a:pt x="169" y="263"/>
                    </a:cubicBezTo>
                    <a:cubicBezTo>
                      <a:pt x="163" y="264"/>
                      <a:pt x="156" y="265"/>
                      <a:pt x="149" y="265"/>
                    </a:cubicBezTo>
                    <a:cubicBezTo>
                      <a:pt x="140" y="265"/>
                      <a:pt x="132" y="263"/>
                      <a:pt x="124" y="260"/>
                    </a:cubicBezTo>
                    <a:cubicBezTo>
                      <a:pt x="117" y="258"/>
                      <a:pt x="110" y="254"/>
                      <a:pt x="105" y="248"/>
                    </a:cubicBezTo>
                    <a:cubicBezTo>
                      <a:pt x="99" y="243"/>
                      <a:pt x="95" y="236"/>
                      <a:pt x="92" y="228"/>
                    </a:cubicBezTo>
                    <a:cubicBezTo>
                      <a:pt x="89" y="221"/>
                      <a:pt x="87" y="212"/>
                      <a:pt x="87" y="201"/>
                    </a:cubicBezTo>
                    <a:cubicBezTo>
                      <a:pt x="87" y="192"/>
                      <a:pt x="89" y="183"/>
                      <a:pt x="92" y="175"/>
                    </a:cubicBezTo>
                    <a:cubicBezTo>
                      <a:pt x="95" y="166"/>
                      <a:pt x="99" y="159"/>
                      <a:pt x="105" y="154"/>
                    </a:cubicBezTo>
                    <a:cubicBezTo>
                      <a:pt x="111" y="148"/>
                      <a:pt x="118" y="143"/>
                      <a:pt x="126" y="140"/>
                    </a:cubicBezTo>
                    <a:cubicBezTo>
                      <a:pt x="134" y="137"/>
                      <a:pt x="143" y="136"/>
                      <a:pt x="152" y="136"/>
                    </a:cubicBezTo>
                    <a:cubicBezTo>
                      <a:pt x="160" y="136"/>
                      <a:pt x="167" y="136"/>
                      <a:pt x="171" y="137"/>
                    </a:cubicBezTo>
                    <a:cubicBezTo>
                      <a:pt x="176" y="139"/>
                      <a:pt x="180" y="140"/>
                      <a:pt x="182" y="141"/>
                    </a:cubicBezTo>
                    <a:lnTo>
                      <a:pt x="178" y="154"/>
                    </a:lnTo>
                    <a:cubicBezTo>
                      <a:pt x="175" y="153"/>
                      <a:pt x="171" y="151"/>
                      <a:pt x="167" y="150"/>
                    </a:cubicBezTo>
                    <a:cubicBezTo>
                      <a:pt x="163" y="150"/>
                      <a:pt x="158" y="149"/>
                      <a:pt x="153" y="149"/>
                    </a:cubicBezTo>
                    <a:cubicBezTo>
                      <a:pt x="146" y="149"/>
                      <a:pt x="139" y="150"/>
                      <a:pt x="133" y="152"/>
                    </a:cubicBezTo>
                    <a:cubicBezTo>
                      <a:pt x="127" y="155"/>
                      <a:pt x="122" y="158"/>
                      <a:pt x="117" y="162"/>
                    </a:cubicBezTo>
                    <a:cubicBezTo>
                      <a:pt x="113" y="167"/>
                      <a:pt x="110" y="172"/>
                      <a:pt x="108" y="179"/>
                    </a:cubicBezTo>
                    <a:cubicBezTo>
                      <a:pt x="105" y="185"/>
                      <a:pt x="104" y="192"/>
                      <a:pt x="104" y="201"/>
                    </a:cubicBezTo>
                    <a:cubicBezTo>
                      <a:pt x="104" y="208"/>
                      <a:pt x="105" y="215"/>
                      <a:pt x="107" y="221"/>
                    </a:cubicBezTo>
                    <a:close/>
                    <a:moveTo>
                      <a:pt x="0" y="346"/>
                    </a:moveTo>
                    <a:lnTo>
                      <a:pt x="0" y="346"/>
                    </a:lnTo>
                    <a:lnTo>
                      <a:pt x="426" y="346"/>
                    </a:lnTo>
                    <a:lnTo>
                      <a:pt x="426" y="0"/>
                    </a:lnTo>
                    <a:lnTo>
                      <a:pt x="0" y="0"/>
                    </a:lnTo>
                    <a:lnTo>
                      <a:pt x="0" y="346"/>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53" name="Freeform 137">
                <a:extLst>
                  <a:ext uri="{FF2B5EF4-FFF2-40B4-BE49-F238E27FC236}">
                    <a16:creationId xmlns:a16="http://schemas.microsoft.com/office/drawing/2014/main" id="{5EE313B1-EC4B-4AAD-AD33-9A8D516DFC42}"/>
                  </a:ext>
                </a:extLst>
              </p:cNvPr>
              <p:cNvSpPr>
                <a:spLocks/>
              </p:cNvSpPr>
              <p:nvPr/>
            </p:nvSpPr>
            <p:spPr bwMode="auto">
              <a:xfrm>
                <a:off x="3296" y="2132"/>
                <a:ext cx="232" cy="16"/>
              </a:xfrm>
              <a:custGeom>
                <a:avLst/>
                <a:gdLst>
                  <a:gd name="T0" fmla="*/ 373 w 373"/>
                  <a:gd name="T1" fmla="*/ 0 h 26"/>
                  <a:gd name="T2" fmla="*/ 373 w 373"/>
                  <a:gd name="T3" fmla="*/ 0 h 26"/>
                  <a:gd name="T4" fmla="*/ 0 w 373"/>
                  <a:gd name="T5" fmla="*/ 0 h 26"/>
                  <a:gd name="T6" fmla="*/ 0 w 373"/>
                  <a:gd name="T7" fmla="*/ 26 h 26"/>
                  <a:gd name="T8" fmla="*/ 373 w 373"/>
                  <a:gd name="T9" fmla="*/ 26 h 26"/>
                  <a:gd name="T10" fmla="*/ 373 w 373"/>
                  <a:gd name="T11" fmla="*/ 0 h 26"/>
                </a:gdLst>
                <a:ahLst/>
                <a:cxnLst>
                  <a:cxn ang="0">
                    <a:pos x="T0" y="T1"/>
                  </a:cxn>
                  <a:cxn ang="0">
                    <a:pos x="T2" y="T3"/>
                  </a:cxn>
                  <a:cxn ang="0">
                    <a:pos x="T4" y="T5"/>
                  </a:cxn>
                  <a:cxn ang="0">
                    <a:pos x="T6" y="T7"/>
                  </a:cxn>
                  <a:cxn ang="0">
                    <a:pos x="T8" y="T9"/>
                  </a:cxn>
                  <a:cxn ang="0">
                    <a:pos x="T10" y="T11"/>
                  </a:cxn>
                </a:cxnLst>
                <a:rect l="0" t="0" r="r" b="b"/>
                <a:pathLst>
                  <a:path w="373" h="26">
                    <a:moveTo>
                      <a:pt x="373" y="0"/>
                    </a:moveTo>
                    <a:lnTo>
                      <a:pt x="373" y="0"/>
                    </a:lnTo>
                    <a:lnTo>
                      <a:pt x="0" y="0"/>
                    </a:lnTo>
                    <a:lnTo>
                      <a:pt x="0" y="26"/>
                    </a:lnTo>
                    <a:lnTo>
                      <a:pt x="373" y="26"/>
                    </a:lnTo>
                    <a:lnTo>
                      <a:pt x="373" y="0"/>
                    </a:lnTo>
                    <a:close/>
                  </a:path>
                </a:pathLst>
              </a:custGeom>
              <a:solidFill>
                <a:srgbClr val="0078D4"/>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54" name="Freeform 138">
                <a:extLst>
                  <a:ext uri="{FF2B5EF4-FFF2-40B4-BE49-F238E27FC236}">
                    <a16:creationId xmlns:a16="http://schemas.microsoft.com/office/drawing/2014/main" id="{A281E0FE-4E26-4C6F-9E1A-F04D607B947C}"/>
                  </a:ext>
                </a:extLst>
              </p:cNvPr>
              <p:cNvSpPr>
                <a:spLocks/>
              </p:cNvSpPr>
              <p:nvPr/>
            </p:nvSpPr>
            <p:spPr bwMode="auto">
              <a:xfrm>
                <a:off x="3334" y="2199"/>
                <a:ext cx="59" cy="80"/>
              </a:xfrm>
              <a:custGeom>
                <a:avLst/>
                <a:gdLst>
                  <a:gd name="T0" fmla="*/ 30 w 95"/>
                  <a:gd name="T1" fmla="*/ 26 h 129"/>
                  <a:gd name="T2" fmla="*/ 30 w 95"/>
                  <a:gd name="T3" fmla="*/ 26 h 129"/>
                  <a:gd name="T4" fmla="*/ 46 w 95"/>
                  <a:gd name="T5" fmla="*/ 16 h 129"/>
                  <a:gd name="T6" fmla="*/ 66 w 95"/>
                  <a:gd name="T7" fmla="*/ 13 h 129"/>
                  <a:gd name="T8" fmla="*/ 80 w 95"/>
                  <a:gd name="T9" fmla="*/ 14 h 129"/>
                  <a:gd name="T10" fmla="*/ 91 w 95"/>
                  <a:gd name="T11" fmla="*/ 18 h 129"/>
                  <a:gd name="T12" fmla="*/ 95 w 95"/>
                  <a:gd name="T13" fmla="*/ 5 h 129"/>
                  <a:gd name="T14" fmla="*/ 84 w 95"/>
                  <a:gd name="T15" fmla="*/ 1 h 129"/>
                  <a:gd name="T16" fmla="*/ 65 w 95"/>
                  <a:gd name="T17" fmla="*/ 0 h 129"/>
                  <a:gd name="T18" fmla="*/ 39 w 95"/>
                  <a:gd name="T19" fmla="*/ 4 h 129"/>
                  <a:gd name="T20" fmla="*/ 18 w 95"/>
                  <a:gd name="T21" fmla="*/ 18 h 129"/>
                  <a:gd name="T22" fmla="*/ 5 w 95"/>
                  <a:gd name="T23" fmla="*/ 39 h 129"/>
                  <a:gd name="T24" fmla="*/ 0 w 95"/>
                  <a:gd name="T25" fmla="*/ 65 h 129"/>
                  <a:gd name="T26" fmla="*/ 5 w 95"/>
                  <a:gd name="T27" fmla="*/ 92 h 129"/>
                  <a:gd name="T28" fmla="*/ 18 w 95"/>
                  <a:gd name="T29" fmla="*/ 112 h 129"/>
                  <a:gd name="T30" fmla="*/ 37 w 95"/>
                  <a:gd name="T31" fmla="*/ 124 h 129"/>
                  <a:gd name="T32" fmla="*/ 62 w 95"/>
                  <a:gd name="T33" fmla="*/ 129 h 129"/>
                  <a:gd name="T34" fmla="*/ 82 w 95"/>
                  <a:gd name="T35" fmla="*/ 127 h 129"/>
                  <a:gd name="T36" fmla="*/ 95 w 95"/>
                  <a:gd name="T37" fmla="*/ 123 h 129"/>
                  <a:gd name="T38" fmla="*/ 91 w 95"/>
                  <a:gd name="T39" fmla="*/ 110 h 129"/>
                  <a:gd name="T40" fmla="*/ 80 w 95"/>
                  <a:gd name="T41" fmla="*/ 114 h 129"/>
                  <a:gd name="T42" fmla="*/ 65 w 95"/>
                  <a:gd name="T43" fmla="*/ 115 h 129"/>
                  <a:gd name="T44" fmla="*/ 45 w 95"/>
                  <a:gd name="T45" fmla="*/ 111 h 129"/>
                  <a:gd name="T46" fmla="*/ 30 w 95"/>
                  <a:gd name="T47" fmla="*/ 101 h 129"/>
                  <a:gd name="T48" fmla="*/ 20 w 95"/>
                  <a:gd name="T49" fmla="*/ 85 h 129"/>
                  <a:gd name="T50" fmla="*/ 17 w 95"/>
                  <a:gd name="T51" fmla="*/ 65 h 129"/>
                  <a:gd name="T52" fmla="*/ 21 w 95"/>
                  <a:gd name="T53" fmla="*/ 43 h 129"/>
                  <a:gd name="T54" fmla="*/ 30 w 95"/>
                  <a:gd name="T55" fmla="*/ 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129">
                    <a:moveTo>
                      <a:pt x="30" y="26"/>
                    </a:moveTo>
                    <a:lnTo>
                      <a:pt x="30" y="26"/>
                    </a:lnTo>
                    <a:cubicBezTo>
                      <a:pt x="35" y="22"/>
                      <a:pt x="40" y="19"/>
                      <a:pt x="46" y="16"/>
                    </a:cubicBezTo>
                    <a:cubicBezTo>
                      <a:pt x="52" y="14"/>
                      <a:pt x="59" y="13"/>
                      <a:pt x="66" y="13"/>
                    </a:cubicBezTo>
                    <a:cubicBezTo>
                      <a:pt x="71" y="13"/>
                      <a:pt x="76" y="14"/>
                      <a:pt x="80" y="14"/>
                    </a:cubicBezTo>
                    <a:cubicBezTo>
                      <a:pt x="84" y="15"/>
                      <a:pt x="88" y="17"/>
                      <a:pt x="91" y="18"/>
                    </a:cubicBezTo>
                    <a:lnTo>
                      <a:pt x="95" y="5"/>
                    </a:lnTo>
                    <a:cubicBezTo>
                      <a:pt x="93" y="4"/>
                      <a:pt x="89" y="3"/>
                      <a:pt x="84" y="1"/>
                    </a:cubicBezTo>
                    <a:cubicBezTo>
                      <a:pt x="80" y="0"/>
                      <a:pt x="73" y="0"/>
                      <a:pt x="65" y="0"/>
                    </a:cubicBezTo>
                    <a:cubicBezTo>
                      <a:pt x="56" y="0"/>
                      <a:pt x="47" y="1"/>
                      <a:pt x="39" y="4"/>
                    </a:cubicBezTo>
                    <a:cubicBezTo>
                      <a:pt x="31" y="7"/>
                      <a:pt x="24" y="12"/>
                      <a:pt x="18" y="18"/>
                    </a:cubicBezTo>
                    <a:cubicBezTo>
                      <a:pt x="12" y="23"/>
                      <a:pt x="8" y="30"/>
                      <a:pt x="5" y="39"/>
                    </a:cubicBezTo>
                    <a:cubicBezTo>
                      <a:pt x="2" y="47"/>
                      <a:pt x="0" y="56"/>
                      <a:pt x="0" y="65"/>
                    </a:cubicBezTo>
                    <a:cubicBezTo>
                      <a:pt x="0" y="76"/>
                      <a:pt x="2" y="85"/>
                      <a:pt x="5" y="92"/>
                    </a:cubicBezTo>
                    <a:cubicBezTo>
                      <a:pt x="8" y="100"/>
                      <a:pt x="12" y="107"/>
                      <a:pt x="18" y="112"/>
                    </a:cubicBezTo>
                    <a:cubicBezTo>
                      <a:pt x="23" y="118"/>
                      <a:pt x="30" y="122"/>
                      <a:pt x="37" y="124"/>
                    </a:cubicBezTo>
                    <a:cubicBezTo>
                      <a:pt x="45" y="127"/>
                      <a:pt x="53" y="129"/>
                      <a:pt x="62" y="129"/>
                    </a:cubicBezTo>
                    <a:cubicBezTo>
                      <a:pt x="69" y="129"/>
                      <a:pt x="76" y="128"/>
                      <a:pt x="82" y="127"/>
                    </a:cubicBezTo>
                    <a:cubicBezTo>
                      <a:pt x="87" y="126"/>
                      <a:pt x="92" y="124"/>
                      <a:pt x="95" y="123"/>
                    </a:cubicBezTo>
                    <a:lnTo>
                      <a:pt x="91" y="110"/>
                    </a:lnTo>
                    <a:cubicBezTo>
                      <a:pt x="88" y="111"/>
                      <a:pt x="84" y="113"/>
                      <a:pt x="80" y="114"/>
                    </a:cubicBezTo>
                    <a:cubicBezTo>
                      <a:pt x="75" y="115"/>
                      <a:pt x="70" y="115"/>
                      <a:pt x="65" y="115"/>
                    </a:cubicBezTo>
                    <a:cubicBezTo>
                      <a:pt x="57" y="115"/>
                      <a:pt x="51" y="114"/>
                      <a:pt x="45" y="111"/>
                    </a:cubicBezTo>
                    <a:cubicBezTo>
                      <a:pt x="39" y="109"/>
                      <a:pt x="34" y="106"/>
                      <a:pt x="30" y="101"/>
                    </a:cubicBezTo>
                    <a:cubicBezTo>
                      <a:pt x="25" y="97"/>
                      <a:pt x="22" y="92"/>
                      <a:pt x="20" y="85"/>
                    </a:cubicBezTo>
                    <a:cubicBezTo>
                      <a:pt x="18" y="79"/>
                      <a:pt x="17" y="72"/>
                      <a:pt x="17" y="65"/>
                    </a:cubicBezTo>
                    <a:cubicBezTo>
                      <a:pt x="17" y="56"/>
                      <a:pt x="18" y="49"/>
                      <a:pt x="21" y="43"/>
                    </a:cubicBezTo>
                    <a:cubicBezTo>
                      <a:pt x="23" y="36"/>
                      <a:pt x="26" y="31"/>
                      <a:pt x="30" y="26"/>
                    </a:cubicBezTo>
                    <a:close/>
                  </a:path>
                </a:pathLst>
              </a:custGeom>
              <a:solidFill>
                <a:srgbClr val="2F2F2F"/>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55" name="Freeform 139">
                <a:extLst>
                  <a:ext uri="{FF2B5EF4-FFF2-40B4-BE49-F238E27FC236}">
                    <a16:creationId xmlns:a16="http://schemas.microsoft.com/office/drawing/2014/main" id="{5471D573-6F5A-471B-8FF3-59C3C660C434}"/>
                  </a:ext>
                </a:extLst>
              </p:cNvPr>
              <p:cNvSpPr>
                <a:spLocks/>
              </p:cNvSpPr>
              <p:nvPr/>
            </p:nvSpPr>
            <p:spPr bwMode="auto">
              <a:xfrm>
                <a:off x="3412" y="2214"/>
                <a:ext cx="16" cy="16"/>
              </a:xfrm>
              <a:custGeom>
                <a:avLst/>
                <a:gdLst>
                  <a:gd name="T0" fmla="*/ 0 w 26"/>
                  <a:gd name="T1" fmla="*/ 26 h 26"/>
                  <a:gd name="T2" fmla="*/ 0 w 26"/>
                  <a:gd name="T3" fmla="*/ 26 h 26"/>
                  <a:gd name="T4" fmla="*/ 26 w 26"/>
                  <a:gd name="T5" fmla="*/ 26 h 26"/>
                  <a:gd name="T6" fmla="*/ 26 w 26"/>
                  <a:gd name="T7" fmla="*/ 0 h 26"/>
                  <a:gd name="T8" fmla="*/ 0 w 26"/>
                  <a:gd name="T9" fmla="*/ 0 h 26"/>
                  <a:gd name="T10" fmla="*/ 0 w 26"/>
                  <a:gd name="T11" fmla="*/ 26 h 26"/>
                </a:gdLst>
                <a:ahLst/>
                <a:cxnLst>
                  <a:cxn ang="0">
                    <a:pos x="T0" y="T1"/>
                  </a:cxn>
                  <a:cxn ang="0">
                    <a:pos x="T2" y="T3"/>
                  </a:cxn>
                  <a:cxn ang="0">
                    <a:pos x="T4" y="T5"/>
                  </a:cxn>
                  <a:cxn ang="0">
                    <a:pos x="T6" y="T7"/>
                  </a:cxn>
                  <a:cxn ang="0">
                    <a:pos x="T8" y="T9"/>
                  </a:cxn>
                  <a:cxn ang="0">
                    <a:pos x="T10" y="T11"/>
                  </a:cxn>
                </a:cxnLst>
                <a:rect l="0" t="0" r="r" b="b"/>
                <a:pathLst>
                  <a:path w="26" h="26">
                    <a:moveTo>
                      <a:pt x="0" y="26"/>
                    </a:moveTo>
                    <a:lnTo>
                      <a:pt x="0" y="26"/>
                    </a:lnTo>
                    <a:lnTo>
                      <a:pt x="26" y="26"/>
                    </a:lnTo>
                    <a:lnTo>
                      <a:pt x="26" y="0"/>
                    </a:lnTo>
                    <a:lnTo>
                      <a:pt x="0" y="0"/>
                    </a:lnTo>
                    <a:lnTo>
                      <a:pt x="0" y="26"/>
                    </a:lnTo>
                    <a:close/>
                  </a:path>
                </a:pathLst>
              </a:custGeom>
              <a:solidFill>
                <a:srgbClr val="2F2F2F"/>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56" name="Freeform 140">
                <a:extLst>
                  <a:ext uri="{FF2B5EF4-FFF2-40B4-BE49-F238E27FC236}">
                    <a16:creationId xmlns:a16="http://schemas.microsoft.com/office/drawing/2014/main" id="{8682348B-1283-4FA4-B600-0CD429DCE4F1}"/>
                  </a:ext>
                </a:extLst>
              </p:cNvPr>
              <p:cNvSpPr>
                <a:spLocks/>
              </p:cNvSpPr>
              <p:nvPr/>
            </p:nvSpPr>
            <p:spPr bwMode="auto">
              <a:xfrm>
                <a:off x="3412" y="2247"/>
                <a:ext cx="16" cy="17"/>
              </a:xfrm>
              <a:custGeom>
                <a:avLst/>
                <a:gdLst>
                  <a:gd name="T0" fmla="*/ 0 w 26"/>
                  <a:gd name="T1" fmla="*/ 27 h 27"/>
                  <a:gd name="T2" fmla="*/ 0 w 26"/>
                  <a:gd name="T3" fmla="*/ 27 h 27"/>
                  <a:gd name="T4" fmla="*/ 26 w 26"/>
                  <a:gd name="T5" fmla="*/ 27 h 27"/>
                  <a:gd name="T6" fmla="*/ 26 w 26"/>
                  <a:gd name="T7" fmla="*/ 0 h 27"/>
                  <a:gd name="T8" fmla="*/ 0 w 26"/>
                  <a:gd name="T9" fmla="*/ 0 h 27"/>
                  <a:gd name="T10" fmla="*/ 0 w 26"/>
                  <a:gd name="T11" fmla="*/ 27 h 27"/>
                </a:gdLst>
                <a:ahLst/>
                <a:cxnLst>
                  <a:cxn ang="0">
                    <a:pos x="T0" y="T1"/>
                  </a:cxn>
                  <a:cxn ang="0">
                    <a:pos x="T2" y="T3"/>
                  </a:cxn>
                  <a:cxn ang="0">
                    <a:pos x="T4" y="T5"/>
                  </a:cxn>
                  <a:cxn ang="0">
                    <a:pos x="T6" y="T7"/>
                  </a:cxn>
                  <a:cxn ang="0">
                    <a:pos x="T8" y="T9"/>
                  </a:cxn>
                  <a:cxn ang="0">
                    <a:pos x="T10" y="T11"/>
                  </a:cxn>
                </a:cxnLst>
                <a:rect l="0" t="0" r="r" b="b"/>
                <a:pathLst>
                  <a:path w="26" h="27">
                    <a:moveTo>
                      <a:pt x="0" y="27"/>
                    </a:moveTo>
                    <a:lnTo>
                      <a:pt x="0" y="27"/>
                    </a:lnTo>
                    <a:lnTo>
                      <a:pt x="26" y="27"/>
                    </a:lnTo>
                    <a:lnTo>
                      <a:pt x="26" y="0"/>
                    </a:lnTo>
                    <a:lnTo>
                      <a:pt x="0" y="0"/>
                    </a:lnTo>
                    <a:lnTo>
                      <a:pt x="0" y="27"/>
                    </a:lnTo>
                    <a:close/>
                  </a:path>
                </a:pathLst>
              </a:custGeom>
              <a:solidFill>
                <a:srgbClr val="2F2F2F"/>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sp>
            <p:nvSpPr>
              <p:cNvPr id="57" name="Freeform 141">
                <a:extLst>
                  <a:ext uri="{FF2B5EF4-FFF2-40B4-BE49-F238E27FC236}">
                    <a16:creationId xmlns:a16="http://schemas.microsoft.com/office/drawing/2014/main" id="{EDD76EBE-8136-4BA2-9E89-9E4DC98ACAE8}"/>
                  </a:ext>
                </a:extLst>
              </p:cNvPr>
              <p:cNvSpPr>
                <a:spLocks/>
              </p:cNvSpPr>
              <p:nvPr/>
            </p:nvSpPr>
            <p:spPr bwMode="auto">
              <a:xfrm>
                <a:off x="3448" y="2197"/>
                <a:ext cx="45" cy="83"/>
              </a:xfrm>
              <a:custGeom>
                <a:avLst/>
                <a:gdLst>
                  <a:gd name="T0" fmla="*/ 0 w 73"/>
                  <a:gd name="T1" fmla="*/ 0 h 133"/>
                  <a:gd name="T2" fmla="*/ 0 w 73"/>
                  <a:gd name="T3" fmla="*/ 0 h 133"/>
                  <a:gd name="T4" fmla="*/ 54 w 73"/>
                  <a:gd name="T5" fmla="*/ 133 h 133"/>
                  <a:gd name="T6" fmla="*/ 73 w 73"/>
                  <a:gd name="T7" fmla="*/ 133 h 133"/>
                  <a:gd name="T8" fmla="*/ 19 w 73"/>
                  <a:gd name="T9" fmla="*/ 0 h 133"/>
                  <a:gd name="T10" fmla="*/ 0 w 73"/>
                  <a:gd name="T11" fmla="*/ 0 h 133"/>
                </a:gdLst>
                <a:ahLst/>
                <a:cxnLst>
                  <a:cxn ang="0">
                    <a:pos x="T0" y="T1"/>
                  </a:cxn>
                  <a:cxn ang="0">
                    <a:pos x="T2" y="T3"/>
                  </a:cxn>
                  <a:cxn ang="0">
                    <a:pos x="T4" y="T5"/>
                  </a:cxn>
                  <a:cxn ang="0">
                    <a:pos x="T6" y="T7"/>
                  </a:cxn>
                  <a:cxn ang="0">
                    <a:pos x="T8" y="T9"/>
                  </a:cxn>
                  <a:cxn ang="0">
                    <a:pos x="T10" y="T11"/>
                  </a:cxn>
                </a:cxnLst>
                <a:rect l="0" t="0" r="r" b="b"/>
                <a:pathLst>
                  <a:path w="73" h="133">
                    <a:moveTo>
                      <a:pt x="0" y="0"/>
                    </a:moveTo>
                    <a:lnTo>
                      <a:pt x="0" y="0"/>
                    </a:lnTo>
                    <a:lnTo>
                      <a:pt x="54" y="133"/>
                    </a:lnTo>
                    <a:lnTo>
                      <a:pt x="73" y="133"/>
                    </a:lnTo>
                    <a:lnTo>
                      <a:pt x="19" y="0"/>
                    </a:lnTo>
                    <a:lnTo>
                      <a:pt x="0" y="0"/>
                    </a:lnTo>
                    <a:close/>
                  </a:path>
                </a:pathLst>
              </a:custGeom>
              <a:solidFill>
                <a:srgbClr val="2F2F2F"/>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14">
                  <a:defRPr/>
                </a:pPr>
                <a:endParaRPr lang="en-US">
                  <a:solidFill>
                    <a:srgbClr val="282828"/>
                  </a:solidFill>
                  <a:latin typeface="Segoe UI"/>
                </a:endParaRPr>
              </a:p>
            </p:txBody>
          </p:sp>
        </p:grpSp>
        <p:sp>
          <p:nvSpPr>
            <p:cNvPr id="41" name="Rounded Rectangle 9">
              <a:extLst>
                <a:ext uri="{FF2B5EF4-FFF2-40B4-BE49-F238E27FC236}">
                  <a16:creationId xmlns:a16="http://schemas.microsoft.com/office/drawing/2014/main" id="{9F332244-B911-43B1-883B-4C60C9163EFE}"/>
                </a:ext>
              </a:extLst>
            </p:cNvPr>
            <p:cNvSpPr/>
            <p:nvPr/>
          </p:nvSpPr>
          <p:spPr bwMode="auto">
            <a:xfrm>
              <a:off x="10158004" y="3392296"/>
              <a:ext cx="946422" cy="494559"/>
            </a:xfrm>
            <a:prstGeom prst="roundRect">
              <a:avLst>
                <a:gd name="adj" fmla="val 9473"/>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ounded Rectangle 9">
              <a:extLst>
                <a:ext uri="{FF2B5EF4-FFF2-40B4-BE49-F238E27FC236}">
                  <a16:creationId xmlns:a16="http://schemas.microsoft.com/office/drawing/2014/main" id="{19B3C1C2-FC50-437F-A8B3-26C605E47AEA}"/>
                </a:ext>
              </a:extLst>
            </p:cNvPr>
            <p:cNvSpPr/>
            <p:nvPr/>
          </p:nvSpPr>
          <p:spPr bwMode="auto">
            <a:xfrm>
              <a:off x="10202226" y="3433884"/>
              <a:ext cx="946422" cy="494559"/>
            </a:xfrm>
            <a:prstGeom prst="roundRect">
              <a:avLst>
                <a:gd name="adj" fmla="val 9473"/>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2164800D-AD1E-492B-9863-A7C386A92DC0}"/>
                </a:ext>
              </a:extLst>
            </p:cNvPr>
            <p:cNvCxnSpPr/>
            <p:nvPr/>
          </p:nvCxnSpPr>
          <p:spPr>
            <a:xfrm>
              <a:off x="10287617" y="3524315"/>
              <a:ext cx="78276"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107A9A-74ED-4102-9355-583BEE0C1DB7}"/>
                </a:ext>
              </a:extLst>
            </p:cNvPr>
            <p:cNvCxnSpPr/>
            <p:nvPr/>
          </p:nvCxnSpPr>
          <p:spPr>
            <a:xfrm>
              <a:off x="10511473" y="3524315"/>
              <a:ext cx="78276"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C813E1-973D-4E7A-A408-D32BE764DB37}"/>
                </a:ext>
              </a:extLst>
            </p:cNvPr>
            <p:cNvCxnSpPr/>
            <p:nvPr/>
          </p:nvCxnSpPr>
          <p:spPr>
            <a:xfrm>
              <a:off x="10735329" y="3524315"/>
              <a:ext cx="78276"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826AAC-B686-417E-91E6-53E38A538868}"/>
                </a:ext>
              </a:extLst>
            </p:cNvPr>
            <p:cNvCxnSpPr/>
            <p:nvPr/>
          </p:nvCxnSpPr>
          <p:spPr>
            <a:xfrm>
              <a:off x="10959186" y="3524315"/>
              <a:ext cx="78276"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2C6EBDA-3D3C-423C-A5A7-5F11ED2689F9}"/>
                </a:ext>
              </a:extLst>
            </p:cNvPr>
            <p:cNvCxnSpPr>
              <a:cxnSpLocks/>
            </p:cNvCxnSpPr>
            <p:nvPr/>
          </p:nvCxnSpPr>
          <p:spPr>
            <a:xfrm>
              <a:off x="10284059" y="3632142"/>
              <a:ext cx="227118"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BC195F-075B-4AC5-AA3C-35C07A6CD4A0}"/>
                </a:ext>
              </a:extLst>
            </p:cNvPr>
            <p:cNvCxnSpPr>
              <a:cxnSpLocks/>
            </p:cNvCxnSpPr>
            <p:nvPr/>
          </p:nvCxnSpPr>
          <p:spPr>
            <a:xfrm>
              <a:off x="10810344" y="3632142"/>
              <a:ext cx="227118"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1463F6E-419F-44D1-8CA2-882598D84EBD}"/>
                </a:ext>
              </a:extLst>
            </p:cNvPr>
            <p:cNvCxnSpPr>
              <a:cxnSpLocks/>
            </p:cNvCxnSpPr>
            <p:nvPr/>
          </p:nvCxnSpPr>
          <p:spPr>
            <a:xfrm>
              <a:off x="10448319" y="3847795"/>
              <a:ext cx="475584"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E9E887D-B241-41E8-B62D-27F0B0D80418}"/>
                </a:ext>
              </a:extLst>
            </p:cNvPr>
            <p:cNvCxnSpPr/>
            <p:nvPr/>
          </p:nvCxnSpPr>
          <p:spPr>
            <a:xfrm>
              <a:off x="10706865" y="3739969"/>
              <a:ext cx="78276"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74922BD-FF54-4127-9E11-B961BF9D84ED}"/>
                </a:ext>
              </a:extLst>
            </p:cNvPr>
            <p:cNvCxnSpPr/>
            <p:nvPr/>
          </p:nvCxnSpPr>
          <p:spPr>
            <a:xfrm>
              <a:off x="10564100" y="3739969"/>
              <a:ext cx="78276" cy="0"/>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8" name="Text Placeholder 4">
            <a:extLst>
              <a:ext uri="{FF2B5EF4-FFF2-40B4-BE49-F238E27FC236}">
                <a16:creationId xmlns:a16="http://schemas.microsoft.com/office/drawing/2014/main" id="{8B4DF498-AAEA-46AB-A9F5-43819B9FA460}"/>
              </a:ext>
            </a:extLst>
          </p:cNvPr>
          <p:cNvSpPr txBox="1">
            <a:spLocks/>
          </p:cNvSpPr>
          <p:nvPr/>
        </p:nvSpPr>
        <p:spPr>
          <a:xfrm>
            <a:off x="8576156" y="4072680"/>
            <a:ext cx="3159275" cy="498598"/>
          </a:xfrm>
          <a:prstGeom prst="rect">
            <a:avLst/>
          </a:prstGeom>
        </p:spPr>
        <p:txBody>
          <a:bodyPr vert="horz" wrap="square" lIns="0" tIns="0" rIns="0" bIns="0" rtlCol="0" anchor="t">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800" kern="1200" spc="-3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000" kern="1200" spc="-3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1800" spc="0" dirty="0">
                <a:latin typeface="+mj-lt"/>
                <a:cs typeface="Segoe UI Semibold"/>
              </a:rPr>
              <a:t>Amplify your solution</a:t>
            </a:r>
            <a:br>
              <a:rPr lang="en-US" sz="1800" spc="0" dirty="0">
                <a:latin typeface="+mj-lt"/>
                <a:cs typeface="Segoe UI Semibold"/>
              </a:rPr>
            </a:br>
            <a:r>
              <a:rPr lang="en-US" sz="1800" spc="0" dirty="0">
                <a:solidFill>
                  <a:srgbClr val="0078D4"/>
                </a:solidFill>
                <a:latin typeface="+mj-lt"/>
                <a:cs typeface="Segoe UI Semibold"/>
              </a:rPr>
              <a:t>using custom integrations</a:t>
            </a:r>
            <a:endParaRPr lang="en-US" sz="3200" spc="0" dirty="0">
              <a:solidFill>
                <a:srgbClr val="0078D4"/>
              </a:solidFill>
              <a:latin typeface="+mj-lt"/>
            </a:endParaRPr>
          </a:p>
        </p:txBody>
      </p:sp>
    </p:spTree>
    <p:extLst>
      <p:ext uri="{BB962C8B-B14F-4D97-AF65-F5344CB8AC3E}">
        <p14:creationId xmlns:p14="http://schemas.microsoft.com/office/powerpoint/2010/main" val="18151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A1ED776-3D9C-42B3-BC8D-FB5763BB7DFF}"/>
              </a:ext>
            </a:extLst>
          </p:cNvPr>
          <p:cNvSpPr>
            <a:spLocks noGrp="1"/>
          </p:cNvSpPr>
          <p:nvPr>
            <p:ph type="title"/>
          </p:nvPr>
        </p:nvSpPr>
        <p:spPr>
          <a:xfrm>
            <a:off x="306310" y="432226"/>
            <a:ext cx="11809412" cy="1063625"/>
          </a:xfrm>
        </p:spPr>
        <p:txBody>
          <a:bodyPr>
            <a:normAutofit/>
          </a:bodyPr>
          <a:lstStyle/>
          <a:p>
            <a:pPr algn="ctr"/>
            <a:r>
              <a:rPr lang="en-US" sz="3200" b="0" dirty="0">
                <a:solidFill>
                  <a:srgbClr val="C00000"/>
                </a:solidFill>
                <a:latin typeface="Segoe UI Semibold" panose="020B0702040204020203" pitchFamily="34" charset="0"/>
                <a:cs typeface="Segoe UI Semibold" panose="020B0702040204020203" pitchFamily="34" charset="0"/>
              </a:rPr>
              <a:t>Engage</a:t>
            </a:r>
            <a:r>
              <a:rPr lang="en-US" sz="3200" b="0" dirty="0"/>
              <a:t> your people where they already are</a:t>
            </a:r>
          </a:p>
        </p:txBody>
      </p:sp>
      <p:sp>
        <p:nvSpPr>
          <p:cNvPr id="9" name="Rectangle 8">
            <a:extLst>
              <a:ext uri="{FF2B5EF4-FFF2-40B4-BE49-F238E27FC236}">
                <a16:creationId xmlns:a16="http://schemas.microsoft.com/office/drawing/2014/main" id="{076F0AA9-17DE-4070-A0C2-7B4C88483656}"/>
              </a:ext>
            </a:extLst>
          </p:cNvPr>
          <p:cNvSpPr/>
          <p:nvPr/>
        </p:nvSpPr>
        <p:spPr bwMode="auto">
          <a:xfrm>
            <a:off x="1356753" y="5238731"/>
            <a:ext cx="10487660" cy="1187043"/>
          </a:xfrm>
          <a:prstGeom prst="rect">
            <a:avLst/>
          </a:prstGeom>
          <a:solidFill>
            <a:schemeClr val="bg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Office 365</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itchFamily="34" charset="0"/>
              </a:rPr>
              <a:t>applications</a:t>
            </a:r>
          </a:p>
        </p:txBody>
      </p:sp>
      <p:pic>
        <p:nvPicPr>
          <p:cNvPr id="10" name="Picture 9" descr="Word logo">
            <a:extLst>
              <a:ext uri="{FF2B5EF4-FFF2-40B4-BE49-F238E27FC236}">
                <a16:creationId xmlns:a16="http://schemas.microsoft.com/office/drawing/2014/main" id="{A7D61A35-C904-41A1-B452-9A245503E37A}"/>
              </a:ext>
            </a:extLst>
          </p:cNvPr>
          <p:cNvPicPr>
            <a:picLocks noChangeAspect="1"/>
          </p:cNvPicPr>
          <p:nvPr/>
        </p:nvPicPr>
        <p:blipFill>
          <a:blip r:embed="rId3"/>
          <a:stretch>
            <a:fillRect/>
          </a:stretch>
        </p:blipFill>
        <p:spPr>
          <a:xfrm>
            <a:off x="2937192" y="5447759"/>
            <a:ext cx="768986" cy="768986"/>
          </a:xfrm>
          <a:prstGeom prst="rect">
            <a:avLst/>
          </a:prstGeom>
        </p:spPr>
      </p:pic>
      <p:pic>
        <p:nvPicPr>
          <p:cNvPr id="11" name="Picture 10" descr="Excel logo">
            <a:extLst>
              <a:ext uri="{FF2B5EF4-FFF2-40B4-BE49-F238E27FC236}">
                <a16:creationId xmlns:a16="http://schemas.microsoft.com/office/drawing/2014/main" id="{80F455C3-2808-41E9-8043-F70FBB62BDD1}"/>
              </a:ext>
            </a:extLst>
          </p:cNvPr>
          <p:cNvPicPr>
            <a:picLocks noChangeAspect="1"/>
          </p:cNvPicPr>
          <p:nvPr/>
        </p:nvPicPr>
        <p:blipFill>
          <a:blip r:embed="rId4"/>
          <a:stretch>
            <a:fillRect/>
          </a:stretch>
        </p:blipFill>
        <p:spPr>
          <a:xfrm>
            <a:off x="3798624" y="5447759"/>
            <a:ext cx="768986" cy="768986"/>
          </a:xfrm>
          <a:prstGeom prst="rect">
            <a:avLst/>
          </a:prstGeom>
        </p:spPr>
      </p:pic>
      <p:pic>
        <p:nvPicPr>
          <p:cNvPr id="12" name="Picture 11" descr="PowerPoint logo">
            <a:extLst>
              <a:ext uri="{FF2B5EF4-FFF2-40B4-BE49-F238E27FC236}">
                <a16:creationId xmlns:a16="http://schemas.microsoft.com/office/drawing/2014/main" id="{B87F29E1-1C9F-4DE3-B7F6-C3A6D35C88A0}"/>
              </a:ext>
            </a:extLst>
          </p:cNvPr>
          <p:cNvPicPr>
            <a:picLocks noChangeAspect="1"/>
          </p:cNvPicPr>
          <p:nvPr/>
        </p:nvPicPr>
        <p:blipFill>
          <a:blip r:embed="rId5"/>
          <a:stretch>
            <a:fillRect/>
          </a:stretch>
        </p:blipFill>
        <p:spPr>
          <a:xfrm>
            <a:off x="4660056" y="5447759"/>
            <a:ext cx="768986" cy="768986"/>
          </a:xfrm>
          <a:prstGeom prst="rect">
            <a:avLst/>
          </a:prstGeom>
        </p:spPr>
      </p:pic>
      <p:pic>
        <p:nvPicPr>
          <p:cNvPr id="13" name="Picture 12" descr="OneNote logo">
            <a:extLst>
              <a:ext uri="{FF2B5EF4-FFF2-40B4-BE49-F238E27FC236}">
                <a16:creationId xmlns:a16="http://schemas.microsoft.com/office/drawing/2014/main" id="{97B079E7-07AF-4B89-B101-209FFC09A677}"/>
              </a:ext>
            </a:extLst>
          </p:cNvPr>
          <p:cNvPicPr>
            <a:picLocks noChangeAspect="1"/>
          </p:cNvPicPr>
          <p:nvPr/>
        </p:nvPicPr>
        <p:blipFill>
          <a:blip r:embed="rId6"/>
          <a:stretch>
            <a:fillRect/>
          </a:stretch>
        </p:blipFill>
        <p:spPr>
          <a:xfrm>
            <a:off x="5521488" y="5447759"/>
            <a:ext cx="768986" cy="768986"/>
          </a:xfrm>
          <a:prstGeom prst="rect">
            <a:avLst/>
          </a:prstGeom>
        </p:spPr>
      </p:pic>
      <p:pic>
        <p:nvPicPr>
          <p:cNvPr id="14" name="Picture 13" descr="Power BI logo">
            <a:extLst>
              <a:ext uri="{FF2B5EF4-FFF2-40B4-BE49-F238E27FC236}">
                <a16:creationId xmlns:a16="http://schemas.microsoft.com/office/drawing/2014/main" id="{611EF9B1-E727-46E2-98C9-B94A20CC79EB}"/>
              </a:ext>
            </a:extLst>
          </p:cNvPr>
          <p:cNvPicPr>
            <a:picLocks noChangeAspect="1"/>
          </p:cNvPicPr>
          <p:nvPr/>
        </p:nvPicPr>
        <p:blipFill rotWithShape="1">
          <a:blip r:embed="rId7">
            <a:extLst>
              <a:ext uri="{28A0092B-C50C-407E-A947-70E740481C1C}">
                <a14:useLocalDpi xmlns:a14="http://schemas.microsoft.com/office/drawing/2010/main"/>
              </a:ext>
            </a:extLst>
          </a:blip>
          <a:srcRect l="-15853" t="-15853" r="-15853" b="-15853"/>
          <a:stretch/>
        </p:blipFill>
        <p:spPr>
          <a:xfrm>
            <a:off x="6382920" y="5447759"/>
            <a:ext cx="768986" cy="768986"/>
          </a:xfrm>
          <a:prstGeom prst="rect">
            <a:avLst/>
          </a:prstGeom>
        </p:spPr>
      </p:pic>
      <p:pic>
        <p:nvPicPr>
          <p:cNvPr id="15" name="Picture 14" descr="Forms logo">
            <a:extLst>
              <a:ext uri="{FF2B5EF4-FFF2-40B4-BE49-F238E27FC236}">
                <a16:creationId xmlns:a16="http://schemas.microsoft.com/office/drawing/2014/main" id="{D42C9798-667E-449E-8ED4-B9403C603F4E}"/>
              </a:ext>
            </a:extLst>
          </p:cNvPr>
          <p:cNvPicPr>
            <a:picLocks noChangeAspect="1"/>
          </p:cNvPicPr>
          <p:nvPr/>
        </p:nvPicPr>
        <p:blipFill rotWithShape="1">
          <a:blip r:embed="rId8">
            <a:extLst>
              <a:ext uri="{28A0092B-C50C-407E-A947-70E740481C1C}">
                <a14:useLocalDpi xmlns:a14="http://schemas.microsoft.com/office/drawing/2010/main"/>
              </a:ext>
            </a:extLst>
          </a:blip>
          <a:srcRect l="-21427" t="-21426" r="-21427" b="-21426"/>
          <a:stretch/>
        </p:blipFill>
        <p:spPr>
          <a:xfrm>
            <a:off x="7244352" y="5447759"/>
            <a:ext cx="762298" cy="768986"/>
          </a:xfrm>
          <a:prstGeom prst="rect">
            <a:avLst/>
          </a:prstGeom>
        </p:spPr>
      </p:pic>
      <p:pic>
        <p:nvPicPr>
          <p:cNvPr id="16" name="Picture 15" descr="Planner icon">
            <a:extLst>
              <a:ext uri="{FF2B5EF4-FFF2-40B4-BE49-F238E27FC236}">
                <a16:creationId xmlns:a16="http://schemas.microsoft.com/office/drawing/2014/main" id="{DA95C8CC-5F5E-409E-9493-E3A153FD00B7}"/>
              </a:ext>
            </a:extLst>
          </p:cNvPr>
          <p:cNvPicPr>
            <a:picLocks noChangeAspect="1"/>
          </p:cNvPicPr>
          <p:nvPr/>
        </p:nvPicPr>
        <p:blipFill rotWithShape="1">
          <a:blip r:embed="rId9">
            <a:extLst>
              <a:ext uri="{28A0092B-C50C-407E-A947-70E740481C1C}">
                <a14:useLocalDpi xmlns:a14="http://schemas.microsoft.com/office/drawing/2010/main"/>
              </a:ext>
            </a:extLst>
          </a:blip>
          <a:srcRect l="-57101" t="-57101" r="-57101" b="-57101"/>
          <a:stretch/>
        </p:blipFill>
        <p:spPr>
          <a:xfrm>
            <a:off x="8099096" y="5447759"/>
            <a:ext cx="768986" cy="768986"/>
          </a:xfrm>
          <a:prstGeom prst="rect">
            <a:avLst/>
          </a:prstGeom>
        </p:spPr>
      </p:pic>
      <p:pic>
        <p:nvPicPr>
          <p:cNvPr id="17" name="Picture 16" descr="SharePoint logo">
            <a:extLst>
              <a:ext uri="{FF2B5EF4-FFF2-40B4-BE49-F238E27FC236}">
                <a16:creationId xmlns:a16="http://schemas.microsoft.com/office/drawing/2014/main" id="{3705B912-C4F8-4ADD-8BAC-0851CBF06832}"/>
              </a:ext>
            </a:extLst>
          </p:cNvPr>
          <p:cNvPicPr>
            <a:picLocks noChangeAspect="1"/>
          </p:cNvPicPr>
          <p:nvPr/>
        </p:nvPicPr>
        <p:blipFill>
          <a:blip r:embed="rId10"/>
          <a:stretch>
            <a:fillRect/>
          </a:stretch>
        </p:blipFill>
        <p:spPr>
          <a:xfrm>
            <a:off x="8960528" y="5447759"/>
            <a:ext cx="768986" cy="768986"/>
          </a:xfrm>
          <a:prstGeom prst="rect">
            <a:avLst/>
          </a:prstGeom>
        </p:spPr>
      </p:pic>
      <p:pic>
        <p:nvPicPr>
          <p:cNvPr id="18" name="Picture 17" descr="Stream icon">
            <a:extLst>
              <a:ext uri="{FF2B5EF4-FFF2-40B4-BE49-F238E27FC236}">
                <a16:creationId xmlns:a16="http://schemas.microsoft.com/office/drawing/2014/main" id="{8350C755-03B1-4816-8206-B2DB7C9EE092}"/>
              </a:ext>
            </a:extLst>
          </p:cNvPr>
          <p:cNvPicPr>
            <a:picLocks noChangeAspect="1"/>
          </p:cNvPicPr>
          <p:nvPr/>
        </p:nvPicPr>
        <p:blipFill rotWithShape="1">
          <a:blip r:embed="rId11">
            <a:extLst>
              <a:ext uri="{28A0092B-C50C-407E-A947-70E740481C1C}">
                <a14:useLocalDpi xmlns:a14="http://schemas.microsoft.com/office/drawing/2010/main"/>
              </a:ext>
            </a:extLst>
          </a:blip>
          <a:srcRect l="-56501" t="-56501" r="-56501" b="-56501"/>
          <a:stretch/>
        </p:blipFill>
        <p:spPr>
          <a:xfrm>
            <a:off x="9821960" y="5447759"/>
            <a:ext cx="768986" cy="768986"/>
          </a:xfrm>
          <a:prstGeom prst="rect">
            <a:avLst/>
          </a:prstGeom>
        </p:spPr>
      </p:pic>
      <p:pic>
        <p:nvPicPr>
          <p:cNvPr id="19" name="Picture 18" descr="Skype logo">
            <a:extLst>
              <a:ext uri="{FF2B5EF4-FFF2-40B4-BE49-F238E27FC236}">
                <a16:creationId xmlns:a16="http://schemas.microsoft.com/office/drawing/2014/main" id="{A18554B0-B4AE-4BC0-9EC6-55D147AB5941}"/>
              </a:ext>
            </a:extLst>
          </p:cNvPr>
          <p:cNvPicPr>
            <a:picLocks noChangeAspect="1"/>
          </p:cNvPicPr>
          <p:nvPr/>
        </p:nvPicPr>
        <p:blipFill>
          <a:blip r:embed="rId12"/>
          <a:stretch>
            <a:fillRect/>
          </a:stretch>
        </p:blipFill>
        <p:spPr>
          <a:xfrm>
            <a:off x="10683389" y="5447759"/>
            <a:ext cx="768986" cy="768986"/>
          </a:xfrm>
          <a:prstGeom prst="rect">
            <a:avLst/>
          </a:prstGeom>
        </p:spPr>
      </p:pic>
      <p:sp>
        <p:nvSpPr>
          <p:cNvPr id="20" name="Rectangle 19">
            <a:extLst>
              <a:ext uri="{FF2B5EF4-FFF2-40B4-BE49-F238E27FC236}">
                <a16:creationId xmlns:a16="http://schemas.microsoft.com/office/drawing/2014/main" id="{A6887BD4-348B-4D0A-A121-A9833A921B1B}"/>
              </a:ext>
            </a:extLst>
          </p:cNvPr>
          <p:cNvSpPr/>
          <p:nvPr/>
        </p:nvSpPr>
        <p:spPr bwMode="auto">
          <a:xfrm>
            <a:off x="1342684" y="3971383"/>
            <a:ext cx="10487660" cy="1187043"/>
          </a:xfrm>
          <a:prstGeom prst="rect">
            <a:avLst/>
          </a:prstGeom>
          <a:solidFill>
            <a:schemeClr val="bg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Partner </a:t>
            </a:r>
            <a:b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br>
            <a:r>
              <a:rPr kumimoji="0" lang="en-US" sz="1400" b="0" i="0" u="none" strike="noStrike" kern="1200" cap="none" spc="0" normalizeH="0" baseline="0" noProof="0" dirty="0">
                <a:ln>
                  <a:noFill/>
                </a:ln>
                <a:solidFill>
                  <a:srgbClr val="000000"/>
                </a:solidFill>
                <a:effectLst/>
                <a:uLnTx/>
                <a:uFillTx/>
                <a:latin typeface="Segoe UI"/>
                <a:ea typeface="+mn-ea"/>
                <a:cs typeface="Segoe UI" pitchFamily="34" charset="0"/>
              </a:rPr>
              <a:t>applications</a:t>
            </a:r>
          </a:p>
        </p:txBody>
      </p:sp>
      <p:pic>
        <p:nvPicPr>
          <p:cNvPr id="21" name="Picture 62" descr="Polly.ai logo">
            <a:extLst>
              <a:ext uri="{FF2B5EF4-FFF2-40B4-BE49-F238E27FC236}">
                <a16:creationId xmlns:a16="http://schemas.microsoft.com/office/drawing/2014/main" id="{98A503F9-57E9-4971-9272-20BC6DCCA92A}"/>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127763" y="4416628"/>
            <a:ext cx="771394" cy="296552"/>
          </a:xfrm>
          <a:prstGeom prst="rect">
            <a:avLst/>
          </a:prstGeom>
        </p:spPr>
      </p:pic>
      <p:pic>
        <p:nvPicPr>
          <p:cNvPr id="22" name="Picture 64" descr="Trello logo">
            <a:extLst>
              <a:ext uri="{FF2B5EF4-FFF2-40B4-BE49-F238E27FC236}">
                <a16:creationId xmlns:a16="http://schemas.microsoft.com/office/drawing/2014/main" id="{9A740EFE-8741-46FB-BEF1-7C84C2FBA2F0}"/>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4424206" y="4477379"/>
            <a:ext cx="791762" cy="175049"/>
          </a:xfrm>
          <a:prstGeom prst="rect">
            <a:avLst/>
          </a:prstGeom>
        </p:spPr>
      </p:pic>
      <p:pic>
        <p:nvPicPr>
          <p:cNvPr id="23" name="Picture 57" descr="GitHub logo">
            <a:extLst>
              <a:ext uri="{FF2B5EF4-FFF2-40B4-BE49-F238E27FC236}">
                <a16:creationId xmlns:a16="http://schemas.microsoft.com/office/drawing/2014/main" id="{8746ECC6-9978-43C0-B2C9-CFD138FF19E6}"/>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5741017" y="4447367"/>
            <a:ext cx="574290" cy="235074"/>
          </a:xfrm>
          <a:prstGeom prst="rect">
            <a:avLst/>
          </a:prstGeom>
          <a:noFill/>
        </p:spPr>
      </p:pic>
      <p:pic>
        <p:nvPicPr>
          <p:cNvPr id="24" name="Picture 23" descr="Adobe logo">
            <a:extLst>
              <a:ext uri="{FF2B5EF4-FFF2-40B4-BE49-F238E27FC236}">
                <a16:creationId xmlns:a16="http://schemas.microsoft.com/office/drawing/2014/main" id="{EC4AF94B-94C1-4371-9988-B067508A569E}"/>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6840356" y="4322834"/>
            <a:ext cx="351602" cy="484140"/>
          </a:xfrm>
          <a:prstGeom prst="rect">
            <a:avLst/>
          </a:prstGeom>
        </p:spPr>
      </p:pic>
      <p:pic>
        <p:nvPicPr>
          <p:cNvPr id="25" name="Picture 58" descr="Wrike logo">
            <a:extLst>
              <a:ext uri="{FF2B5EF4-FFF2-40B4-BE49-F238E27FC236}">
                <a16:creationId xmlns:a16="http://schemas.microsoft.com/office/drawing/2014/main" id="{EC4F6A8E-7F0A-4F52-BEA9-2420ED1D312D}"/>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7717007" y="4463651"/>
            <a:ext cx="541252" cy="202506"/>
          </a:xfrm>
          <a:prstGeom prst="rect">
            <a:avLst/>
          </a:prstGeom>
          <a:noFill/>
        </p:spPr>
      </p:pic>
      <p:pic>
        <p:nvPicPr>
          <p:cNvPr id="26" name="Picture 8" descr="Image result for jira core logo">
            <a:extLst>
              <a:ext uri="{FF2B5EF4-FFF2-40B4-BE49-F238E27FC236}">
                <a16:creationId xmlns:a16="http://schemas.microsoft.com/office/drawing/2014/main" id="{5E7BC87D-64CA-4BAB-B243-5A049F0F0527}"/>
              </a:ext>
            </a:extLst>
          </p:cNvPr>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8783308" y="4490709"/>
            <a:ext cx="887006" cy="1483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Servicenow logo">
            <a:extLst>
              <a:ext uri="{FF2B5EF4-FFF2-40B4-BE49-F238E27FC236}">
                <a16:creationId xmlns:a16="http://schemas.microsoft.com/office/drawing/2014/main" id="{543F8FDF-7CB6-4F88-BD54-04D920B959BD}"/>
              </a:ext>
            </a:extLst>
          </p:cNvPr>
          <p:cNvPicPr>
            <a:picLocks noChangeAspect="1" noChangeArrowheads="1"/>
          </p:cNvPicPr>
          <p:nvPr/>
        </p:nvPicPr>
        <p:blipFill>
          <a:blip r:embed="rId19" cstate="print">
            <a:extLst>
              <a:ext uri="{28A0092B-C50C-407E-A947-70E740481C1C}">
                <a14:useLocalDpi xmlns:a14="http://schemas.microsoft.com/office/drawing/2010/main"/>
              </a:ext>
            </a:extLst>
          </a:blip>
          <a:srcRect/>
          <a:stretch/>
        </p:blipFill>
        <p:spPr bwMode="auto">
          <a:xfrm>
            <a:off x="10275680" y="4495750"/>
            <a:ext cx="935106" cy="13830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B49BD67C-DA3C-4779-BE4E-037281DB613E}"/>
              </a:ext>
            </a:extLst>
          </p:cNvPr>
          <p:cNvSpPr/>
          <p:nvPr/>
        </p:nvSpPr>
        <p:spPr bwMode="auto">
          <a:xfrm>
            <a:off x="1328617" y="2704036"/>
            <a:ext cx="10487660" cy="1187043"/>
          </a:xfrm>
          <a:prstGeom prst="rect">
            <a:avLst/>
          </a:prstGeom>
          <a:solidFill>
            <a:schemeClr val="bg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Organization-based </a:t>
            </a:r>
            <a:b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br>
            <a:r>
              <a:rPr kumimoji="0" lang="en-US" sz="1400" b="0" i="0" u="none" strike="noStrike" kern="1200" cap="none" spc="0" normalizeH="0" baseline="0" noProof="0" dirty="0">
                <a:ln>
                  <a:noFill/>
                </a:ln>
                <a:solidFill>
                  <a:srgbClr val="000000"/>
                </a:solidFill>
                <a:effectLst/>
                <a:uLnTx/>
                <a:uFillTx/>
                <a:latin typeface="Segoe UI"/>
                <a:ea typeface="+mn-ea"/>
                <a:cs typeface="Segoe UI" pitchFamily="34" charset="0"/>
              </a:rPr>
              <a:t>applications</a:t>
            </a:r>
          </a:p>
        </p:txBody>
      </p:sp>
      <p:grpSp>
        <p:nvGrpSpPr>
          <p:cNvPr id="29" name="Group 28" descr="Icon of a customer service representative with the words &quot;Department tools&quot; to the right">
            <a:extLst>
              <a:ext uri="{FF2B5EF4-FFF2-40B4-BE49-F238E27FC236}">
                <a16:creationId xmlns:a16="http://schemas.microsoft.com/office/drawing/2014/main" id="{34AD17D5-3FE8-43E9-A4B1-3D0C84353728}"/>
              </a:ext>
            </a:extLst>
          </p:cNvPr>
          <p:cNvGrpSpPr/>
          <p:nvPr/>
        </p:nvGrpSpPr>
        <p:grpSpPr>
          <a:xfrm>
            <a:off x="3639608" y="3155926"/>
            <a:ext cx="1670148" cy="283262"/>
            <a:chOff x="3324118" y="2999190"/>
            <a:chExt cx="1670148" cy="283262"/>
          </a:xfrm>
        </p:grpSpPr>
        <p:sp>
          <p:nvSpPr>
            <p:cNvPr id="30" name="TextBox 29">
              <a:extLst>
                <a:ext uri="{FF2B5EF4-FFF2-40B4-BE49-F238E27FC236}">
                  <a16:creationId xmlns:a16="http://schemas.microsoft.com/office/drawing/2014/main" id="{3B67AF24-75CD-4956-8A92-98781D00AA25}"/>
                </a:ext>
              </a:extLst>
            </p:cNvPr>
            <p:cNvSpPr txBox="1"/>
            <p:nvPr/>
          </p:nvSpPr>
          <p:spPr>
            <a:xfrm>
              <a:off x="3642806" y="3048488"/>
              <a:ext cx="1351460" cy="184666"/>
            </a:xfrm>
            <a:prstGeom prst="rect">
              <a:avLst/>
            </a:prstGeom>
            <a:noFill/>
          </p:spPr>
          <p:txBody>
            <a:bodyPr wrap="none" lIns="0" tIns="0" rIns="0" bIns="0" rtlCol="0" anchor="ctr">
              <a:spAutoFit/>
            </a:bodyPr>
            <a:lstStyle/>
            <a:p>
              <a:pPr marL="0" marR="0" lvl="0" indent="0" algn="l" defTabSz="932205" rtl="0" eaLnBrk="1" fontAlgn="auto" latinLnBrk="0" hangingPunct="1">
                <a:lnSpc>
                  <a:spcPct val="100000"/>
                </a:lnSpc>
                <a:spcBef>
                  <a:spcPts val="400"/>
                </a:spcBef>
                <a:spcAft>
                  <a:spcPts val="0"/>
                </a:spcAft>
                <a:buClrTx/>
                <a:buSzPct val="90000"/>
                <a:buFontTx/>
                <a:buNone/>
                <a:tabLst/>
                <a:defRPr/>
              </a:pPr>
              <a:r>
                <a:rPr kumimoji="0" lang="en-US" sz="1200" b="0" i="0" u="none" strike="noStrike" kern="1200" cap="none" spc="0" normalizeH="0" baseline="0" noProof="0" dirty="0">
                  <a:ln w="3175">
                    <a:noFill/>
                  </a:ln>
                  <a:solidFill>
                    <a:srgbClr val="000000"/>
                  </a:solidFill>
                  <a:effectLst/>
                  <a:uLnTx/>
                  <a:uFillTx/>
                  <a:latin typeface="Segoe UI Semibold"/>
                  <a:ea typeface="+mn-ea"/>
                  <a:cs typeface="Segoe UI Light" panose="020B0502040204020203" pitchFamily="34" charset="0"/>
                </a:rPr>
                <a:t>Departmental tools</a:t>
              </a:r>
            </a:p>
          </p:txBody>
        </p:sp>
        <p:sp>
          <p:nvSpPr>
            <p:cNvPr id="31" name="Telemarketer_E7B9" title="Icon of a person wearing a headset">
              <a:extLst>
                <a:ext uri="{FF2B5EF4-FFF2-40B4-BE49-F238E27FC236}">
                  <a16:creationId xmlns:a16="http://schemas.microsoft.com/office/drawing/2014/main" id="{50FF450A-B1B4-46EC-A994-36918ECC3781}"/>
                </a:ext>
              </a:extLst>
            </p:cNvPr>
            <p:cNvSpPr>
              <a:spLocks noChangeAspect="1" noEditPoints="1"/>
            </p:cNvSpPr>
            <p:nvPr/>
          </p:nvSpPr>
          <p:spPr bwMode="auto">
            <a:xfrm>
              <a:off x="3324118" y="2999190"/>
              <a:ext cx="237510" cy="283262"/>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rgbClr val="5556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Semibold"/>
                <a:ea typeface="+mn-ea"/>
                <a:cs typeface="Segoe UI Light" panose="020B0502040204020203" pitchFamily="34" charset="0"/>
              </a:endParaRPr>
            </a:p>
          </p:txBody>
        </p:sp>
      </p:grpSp>
      <p:grpSp>
        <p:nvGrpSpPr>
          <p:cNvPr id="32" name="Group 31" descr="Icon of an ID card with the words &quot;Employee resources&quot; to the right">
            <a:extLst>
              <a:ext uri="{FF2B5EF4-FFF2-40B4-BE49-F238E27FC236}">
                <a16:creationId xmlns:a16="http://schemas.microsoft.com/office/drawing/2014/main" id="{672A5CF3-DE27-4E66-A4BA-5ED9311CCBB2}"/>
              </a:ext>
            </a:extLst>
          </p:cNvPr>
          <p:cNvGrpSpPr/>
          <p:nvPr/>
        </p:nvGrpSpPr>
        <p:grpSpPr>
          <a:xfrm>
            <a:off x="5589718" y="3185808"/>
            <a:ext cx="1796051" cy="223498"/>
            <a:chOff x="5339474" y="3029072"/>
            <a:chExt cx="1796051" cy="223498"/>
          </a:xfrm>
        </p:grpSpPr>
        <p:sp>
          <p:nvSpPr>
            <p:cNvPr id="33" name="TextBox 32">
              <a:extLst>
                <a:ext uri="{FF2B5EF4-FFF2-40B4-BE49-F238E27FC236}">
                  <a16:creationId xmlns:a16="http://schemas.microsoft.com/office/drawing/2014/main" id="{8635C9BA-77A5-4A60-AF77-7294CFDD0907}"/>
                </a:ext>
              </a:extLst>
            </p:cNvPr>
            <p:cNvSpPr txBox="1"/>
            <p:nvPr/>
          </p:nvSpPr>
          <p:spPr>
            <a:xfrm>
              <a:off x="5751172" y="3048488"/>
              <a:ext cx="1384353" cy="184666"/>
            </a:xfrm>
            <a:prstGeom prst="rect">
              <a:avLst/>
            </a:prstGeom>
            <a:noFill/>
          </p:spPr>
          <p:txBody>
            <a:bodyPr wrap="none" lIns="0" tIns="0" rIns="0" bIns="0" rtlCol="0" anchor="ctr">
              <a:spAutoFit/>
            </a:bodyPr>
            <a:lstStyle/>
            <a:p>
              <a:pPr marL="0" marR="0" lvl="0" indent="0" algn="l" defTabSz="932205" rtl="0" eaLnBrk="1" fontAlgn="auto" latinLnBrk="0" hangingPunct="1">
                <a:lnSpc>
                  <a:spcPct val="100000"/>
                </a:lnSpc>
                <a:spcBef>
                  <a:spcPts val="400"/>
                </a:spcBef>
                <a:spcAft>
                  <a:spcPts val="0"/>
                </a:spcAft>
                <a:buClrTx/>
                <a:buSzPct val="90000"/>
                <a:buFontTx/>
                <a:buNone/>
                <a:tabLst/>
                <a:defRPr/>
              </a:pPr>
              <a:r>
                <a:rPr kumimoji="0" lang="en-US" sz="1200" b="0" i="0" u="none" strike="noStrike" kern="1200" cap="none" spc="0" normalizeH="0" baseline="0" noProof="0" dirty="0">
                  <a:ln w="3175">
                    <a:noFill/>
                  </a:ln>
                  <a:solidFill>
                    <a:srgbClr val="000000"/>
                  </a:solidFill>
                  <a:effectLst/>
                  <a:uLnTx/>
                  <a:uFillTx/>
                  <a:latin typeface="Segoe UI Semibold"/>
                  <a:ea typeface="+mn-ea"/>
                  <a:cs typeface="Segoe UI Light" panose="020B0502040204020203" pitchFamily="34" charset="0"/>
                </a:rPr>
                <a:t>Employee resources</a:t>
              </a:r>
            </a:p>
          </p:txBody>
        </p:sp>
        <p:sp>
          <p:nvSpPr>
            <p:cNvPr id="34" name="ContactCard_EEBD" title="Icon of a contact card">
              <a:extLst>
                <a:ext uri="{FF2B5EF4-FFF2-40B4-BE49-F238E27FC236}">
                  <a16:creationId xmlns:a16="http://schemas.microsoft.com/office/drawing/2014/main" id="{0E750C47-9504-4F9E-B0EF-02397762A9AD}"/>
                </a:ext>
              </a:extLst>
            </p:cNvPr>
            <p:cNvSpPr>
              <a:spLocks noChangeAspect="1" noEditPoints="1"/>
            </p:cNvSpPr>
            <p:nvPr/>
          </p:nvSpPr>
          <p:spPr bwMode="auto">
            <a:xfrm>
              <a:off x="5339474" y="3029072"/>
              <a:ext cx="304572" cy="223498"/>
            </a:xfrm>
            <a:custGeom>
              <a:avLst/>
              <a:gdLst>
                <a:gd name="T0" fmla="*/ 2121 w 3742"/>
                <a:gd name="T1" fmla="*/ 998 h 2744"/>
                <a:gd name="T2" fmla="*/ 3368 w 3742"/>
                <a:gd name="T3" fmla="*/ 998 h 2744"/>
                <a:gd name="T4" fmla="*/ 2121 w 3742"/>
                <a:gd name="T5" fmla="*/ 1746 h 2744"/>
                <a:gd name="T6" fmla="*/ 2869 w 3742"/>
                <a:gd name="T7" fmla="*/ 1746 h 2744"/>
                <a:gd name="T8" fmla="*/ 3742 w 3742"/>
                <a:gd name="T9" fmla="*/ 0 h 2744"/>
                <a:gd name="T10" fmla="*/ 0 w 3742"/>
                <a:gd name="T11" fmla="*/ 0 h 2744"/>
                <a:gd name="T12" fmla="*/ 0 w 3742"/>
                <a:gd name="T13" fmla="*/ 2744 h 2744"/>
                <a:gd name="T14" fmla="*/ 3742 w 3742"/>
                <a:gd name="T15" fmla="*/ 2744 h 2744"/>
                <a:gd name="T16" fmla="*/ 3742 w 3742"/>
                <a:gd name="T17" fmla="*/ 0 h 2744"/>
                <a:gd name="T18" fmla="*/ 1123 w 3742"/>
                <a:gd name="T19" fmla="*/ 748 h 2744"/>
                <a:gd name="T20" fmla="*/ 748 w 3742"/>
                <a:gd name="T21" fmla="*/ 1123 h 2744"/>
                <a:gd name="T22" fmla="*/ 1123 w 3742"/>
                <a:gd name="T23" fmla="*/ 1497 h 2744"/>
                <a:gd name="T24" fmla="*/ 1497 w 3742"/>
                <a:gd name="T25" fmla="*/ 1123 h 2744"/>
                <a:gd name="T26" fmla="*/ 1123 w 3742"/>
                <a:gd name="T27" fmla="*/ 748 h 2744"/>
                <a:gd name="T28" fmla="*/ 1746 w 3742"/>
                <a:gd name="T29" fmla="*/ 2121 h 2744"/>
                <a:gd name="T30" fmla="*/ 1123 w 3742"/>
                <a:gd name="T31" fmla="*/ 1497 h 2744"/>
                <a:gd name="T32" fmla="*/ 499 w 3742"/>
                <a:gd name="T33" fmla="*/ 2121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42" h="2744">
                  <a:moveTo>
                    <a:pt x="2121" y="998"/>
                  </a:moveTo>
                  <a:cubicBezTo>
                    <a:pt x="3368" y="998"/>
                    <a:pt x="3368" y="998"/>
                    <a:pt x="3368" y="998"/>
                  </a:cubicBezTo>
                  <a:moveTo>
                    <a:pt x="2121" y="1746"/>
                  </a:moveTo>
                  <a:cubicBezTo>
                    <a:pt x="2869" y="1746"/>
                    <a:pt x="2869" y="1746"/>
                    <a:pt x="2869" y="1746"/>
                  </a:cubicBezTo>
                  <a:moveTo>
                    <a:pt x="3742" y="0"/>
                  </a:moveTo>
                  <a:cubicBezTo>
                    <a:pt x="0" y="0"/>
                    <a:pt x="0" y="0"/>
                    <a:pt x="0" y="0"/>
                  </a:cubicBezTo>
                  <a:cubicBezTo>
                    <a:pt x="0" y="2744"/>
                    <a:pt x="0" y="2744"/>
                    <a:pt x="0" y="2744"/>
                  </a:cubicBezTo>
                  <a:cubicBezTo>
                    <a:pt x="3742" y="2744"/>
                    <a:pt x="3742" y="2744"/>
                    <a:pt x="3742" y="2744"/>
                  </a:cubicBezTo>
                  <a:lnTo>
                    <a:pt x="3742" y="0"/>
                  </a:lnTo>
                  <a:close/>
                  <a:moveTo>
                    <a:pt x="1123" y="748"/>
                  </a:moveTo>
                  <a:cubicBezTo>
                    <a:pt x="916" y="748"/>
                    <a:pt x="748" y="916"/>
                    <a:pt x="748" y="1123"/>
                  </a:cubicBezTo>
                  <a:cubicBezTo>
                    <a:pt x="748" y="1329"/>
                    <a:pt x="916" y="1497"/>
                    <a:pt x="1123" y="1497"/>
                  </a:cubicBezTo>
                  <a:cubicBezTo>
                    <a:pt x="1329" y="1497"/>
                    <a:pt x="1497" y="1329"/>
                    <a:pt x="1497" y="1123"/>
                  </a:cubicBezTo>
                  <a:cubicBezTo>
                    <a:pt x="1497" y="916"/>
                    <a:pt x="1329" y="748"/>
                    <a:pt x="1123" y="748"/>
                  </a:cubicBezTo>
                  <a:close/>
                  <a:moveTo>
                    <a:pt x="1746" y="2121"/>
                  </a:moveTo>
                  <a:cubicBezTo>
                    <a:pt x="1746" y="1776"/>
                    <a:pt x="1467" y="1497"/>
                    <a:pt x="1123" y="1497"/>
                  </a:cubicBezTo>
                  <a:cubicBezTo>
                    <a:pt x="778" y="1497"/>
                    <a:pt x="499" y="1776"/>
                    <a:pt x="499" y="2121"/>
                  </a:cubicBezTo>
                </a:path>
              </a:pathLst>
            </a:custGeom>
            <a:noFill/>
            <a:ln w="15875" cap="sq">
              <a:solidFill>
                <a:srgbClr val="5556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Semibold"/>
                <a:ea typeface="+mn-ea"/>
                <a:cs typeface="Segoe UI Light" panose="020B0502040204020203" pitchFamily="34" charset="0"/>
              </a:endParaRPr>
            </a:p>
          </p:txBody>
        </p:sp>
      </p:grpSp>
      <p:grpSp>
        <p:nvGrpSpPr>
          <p:cNvPr id="35" name="Group 34" descr="Icon of a question mark with the words &quot;Support &amp; info&quot; to the right">
            <a:extLst>
              <a:ext uri="{FF2B5EF4-FFF2-40B4-BE49-F238E27FC236}">
                <a16:creationId xmlns:a16="http://schemas.microsoft.com/office/drawing/2014/main" id="{21B491A4-52A6-4F51-9565-89A09AA57345}"/>
              </a:ext>
            </a:extLst>
          </p:cNvPr>
          <p:cNvGrpSpPr/>
          <p:nvPr/>
        </p:nvGrpSpPr>
        <p:grpSpPr>
          <a:xfrm>
            <a:off x="7668489" y="3164663"/>
            <a:ext cx="1388722" cy="265788"/>
            <a:chOff x="7504442" y="3007927"/>
            <a:chExt cx="1388722" cy="265788"/>
          </a:xfrm>
        </p:grpSpPr>
        <p:sp>
          <p:nvSpPr>
            <p:cNvPr id="36" name="TextBox 35">
              <a:extLst>
                <a:ext uri="{FF2B5EF4-FFF2-40B4-BE49-F238E27FC236}">
                  <a16:creationId xmlns:a16="http://schemas.microsoft.com/office/drawing/2014/main" id="{F8E448BB-21CA-4BCC-88B2-A6CC08B32CA0}"/>
                </a:ext>
              </a:extLst>
            </p:cNvPr>
            <p:cNvSpPr txBox="1"/>
            <p:nvPr/>
          </p:nvSpPr>
          <p:spPr>
            <a:xfrm>
              <a:off x="7856405" y="3048488"/>
              <a:ext cx="1036759" cy="184666"/>
            </a:xfrm>
            <a:prstGeom prst="rect">
              <a:avLst/>
            </a:prstGeom>
            <a:noFill/>
          </p:spPr>
          <p:txBody>
            <a:bodyPr wrap="none" lIns="0" tIns="0" rIns="0" bIns="0" rtlCol="0" anchor="ctr">
              <a:spAutoFit/>
            </a:bodyPr>
            <a:lstStyle/>
            <a:p>
              <a:pPr marL="0" marR="0" lvl="0" indent="0" algn="l" defTabSz="932205" rtl="0" eaLnBrk="1" fontAlgn="auto" latinLnBrk="0" hangingPunct="1">
                <a:lnSpc>
                  <a:spcPct val="100000"/>
                </a:lnSpc>
                <a:spcBef>
                  <a:spcPts val="400"/>
                </a:spcBef>
                <a:spcAft>
                  <a:spcPts val="0"/>
                </a:spcAft>
                <a:buClrTx/>
                <a:buSzPct val="90000"/>
                <a:buFontTx/>
                <a:buNone/>
                <a:tabLst/>
                <a:defRPr/>
              </a:pPr>
              <a:r>
                <a:rPr kumimoji="0" lang="en-US" sz="1200" b="0" i="0" u="none" strike="noStrike" kern="1200" cap="none" spc="0" normalizeH="0" baseline="0" noProof="0">
                  <a:ln w="3175">
                    <a:noFill/>
                  </a:ln>
                  <a:solidFill>
                    <a:srgbClr val="000000"/>
                  </a:solidFill>
                  <a:effectLst/>
                  <a:uLnTx/>
                  <a:uFillTx/>
                  <a:latin typeface="Segoe UI Semibold"/>
                  <a:ea typeface="+mn-ea"/>
                  <a:cs typeface="Segoe UI Light" panose="020B0502040204020203" pitchFamily="34" charset="0"/>
                </a:rPr>
                <a:t>Support &amp; info</a:t>
              </a:r>
            </a:p>
          </p:txBody>
        </p:sp>
        <p:grpSp>
          <p:nvGrpSpPr>
            <p:cNvPr id="37" name="Group 36">
              <a:extLst>
                <a:ext uri="{FF2B5EF4-FFF2-40B4-BE49-F238E27FC236}">
                  <a16:creationId xmlns:a16="http://schemas.microsoft.com/office/drawing/2014/main" id="{9CC6593E-D2C7-4872-BC71-CE8748100B44}"/>
                </a:ext>
              </a:extLst>
            </p:cNvPr>
            <p:cNvGrpSpPr/>
            <p:nvPr/>
          </p:nvGrpSpPr>
          <p:grpSpPr>
            <a:xfrm>
              <a:off x="7504442" y="3007927"/>
              <a:ext cx="265788" cy="265788"/>
              <a:chOff x="6978016" y="2844733"/>
              <a:chExt cx="343198" cy="343198"/>
            </a:xfrm>
          </p:grpSpPr>
          <p:sp>
            <p:nvSpPr>
              <p:cNvPr id="38" name="question" title="Icon of a question mark">
                <a:extLst>
                  <a:ext uri="{FF2B5EF4-FFF2-40B4-BE49-F238E27FC236}">
                    <a16:creationId xmlns:a16="http://schemas.microsoft.com/office/drawing/2014/main" id="{05D4B2BC-DC79-457A-9C33-1519827C8C3C}"/>
                  </a:ext>
                </a:extLst>
              </p:cNvPr>
              <p:cNvSpPr>
                <a:spLocks noChangeAspect="1" noEditPoints="1"/>
              </p:cNvSpPr>
              <p:nvPr/>
            </p:nvSpPr>
            <p:spPr bwMode="auto">
              <a:xfrm>
                <a:off x="7088781" y="2917331"/>
                <a:ext cx="121668" cy="202919"/>
              </a:xfrm>
              <a:custGeom>
                <a:avLst/>
                <a:gdLst>
                  <a:gd name="T0" fmla="*/ 0 w 180"/>
                  <a:gd name="T1" fmla="*/ 90 h 340"/>
                  <a:gd name="T2" fmla="*/ 90 w 180"/>
                  <a:gd name="T3" fmla="*/ 0 h 340"/>
                  <a:gd name="T4" fmla="*/ 180 w 180"/>
                  <a:gd name="T5" fmla="*/ 90 h 340"/>
                  <a:gd name="T6" fmla="*/ 148 w 180"/>
                  <a:gd name="T7" fmla="*/ 156 h 340"/>
                  <a:gd name="T8" fmla="*/ 95 w 180"/>
                  <a:gd name="T9" fmla="*/ 217 h 340"/>
                  <a:gd name="T10" fmla="*/ 90 w 180"/>
                  <a:gd name="T11" fmla="*/ 279 h 340"/>
                  <a:gd name="T12" fmla="*/ 86 w 180"/>
                  <a:gd name="T13" fmla="*/ 340 h 340"/>
                  <a:gd name="T14" fmla="*/ 94 w 180"/>
                  <a:gd name="T15" fmla="*/ 340 h 340"/>
                  <a:gd name="T16" fmla="*/ 94 w 180"/>
                  <a:gd name="T17" fmla="*/ 332 h 340"/>
                  <a:gd name="T18" fmla="*/ 86 w 180"/>
                  <a:gd name="T19" fmla="*/ 332 h 340"/>
                  <a:gd name="T20" fmla="*/ 86 w 180"/>
                  <a:gd name="T21"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340">
                    <a:moveTo>
                      <a:pt x="0" y="90"/>
                    </a:moveTo>
                    <a:cubicBezTo>
                      <a:pt x="0" y="40"/>
                      <a:pt x="40" y="0"/>
                      <a:pt x="90" y="0"/>
                    </a:cubicBezTo>
                    <a:cubicBezTo>
                      <a:pt x="139" y="0"/>
                      <a:pt x="180" y="40"/>
                      <a:pt x="180" y="90"/>
                    </a:cubicBezTo>
                    <a:cubicBezTo>
                      <a:pt x="180" y="116"/>
                      <a:pt x="169" y="138"/>
                      <a:pt x="148" y="156"/>
                    </a:cubicBezTo>
                    <a:cubicBezTo>
                      <a:pt x="148" y="156"/>
                      <a:pt x="109" y="186"/>
                      <a:pt x="95" y="217"/>
                    </a:cubicBezTo>
                    <a:cubicBezTo>
                      <a:pt x="86" y="236"/>
                      <a:pt x="90" y="279"/>
                      <a:pt x="90" y="279"/>
                    </a:cubicBezTo>
                    <a:moveTo>
                      <a:pt x="86" y="340"/>
                    </a:moveTo>
                    <a:cubicBezTo>
                      <a:pt x="94" y="340"/>
                      <a:pt x="94" y="340"/>
                      <a:pt x="94" y="340"/>
                    </a:cubicBezTo>
                    <a:cubicBezTo>
                      <a:pt x="94" y="332"/>
                      <a:pt x="94" y="332"/>
                      <a:pt x="94" y="332"/>
                    </a:cubicBezTo>
                    <a:cubicBezTo>
                      <a:pt x="86" y="332"/>
                      <a:pt x="86" y="332"/>
                      <a:pt x="86" y="332"/>
                    </a:cubicBezTo>
                    <a:lnTo>
                      <a:pt x="86" y="340"/>
                    </a:lnTo>
                    <a:close/>
                  </a:path>
                </a:pathLst>
              </a:custGeom>
              <a:noFill/>
              <a:ln w="15875" cap="sq">
                <a:solidFill>
                  <a:srgbClr val="5556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bold"/>
                  <a:ea typeface="+mn-ea"/>
                  <a:cs typeface="Segoe UI Light" panose="020B0502040204020203" pitchFamily="34" charset="0"/>
                </a:endParaRPr>
              </a:p>
            </p:txBody>
          </p:sp>
          <p:sp>
            <p:nvSpPr>
              <p:cNvPr id="39" name="Oval 38">
                <a:extLst>
                  <a:ext uri="{FF2B5EF4-FFF2-40B4-BE49-F238E27FC236}">
                    <a16:creationId xmlns:a16="http://schemas.microsoft.com/office/drawing/2014/main" id="{9C4C0232-F735-4584-B2D5-41433C86E60F}"/>
                  </a:ext>
                </a:extLst>
              </p:cNvPr>
              <p:cNvSpPr/>
              <p:nvPr/>
            </p:nvSpPr>
            <p:spPr bwMode="auto">
              <a:xfrm>
                <a:off x="6978016" y="2844733"/>
                <a:ext cx="343198" cy="343198"/>
              </a:xfrm>
              <a:prstGeom prst="ellipse">
                <a:avLst/>
              </a:prstGeom>
              <a:noFill/>
              <a:ln w="15875">
                <a:solidFill>
                  <a:srgbClr val="5556BC"/>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Semibold"/>
                  <a:ea typeface="+mn-ea"/>
                  <a:cs typeface="Segoe UI Light" panose="020B0502040204020203" pitchFamily="34" charset="0"/>
                </a:endParaRPr>
              </a:p>
            </p:txBody>
          </p:sp>
        </p:grpSp>
      </p:grpSp>
      <p:grpSp>
        <p:nvGrpSpPr>
          <p:cNvPr id="40" name="Group 39" descr="Icon of gears with the words &quot;Process &amp; workflow&quot; to the right">
            <a:extLst>
              <a:ext uri="{FF2B5EF4-FFF2-40B4-BE49-F238E27FC236}">
                <a16:creationId xmlns:a16="http://schemas.microsoft.com/office/drawing/2014/main" id="{B421A75A-C688-4AAB-BF99-4EF977A19C7D}"/>
              </a:ext>
            </a:extLst>
          </p:cNvPr>
          <p:cNvGrpSpPr/>
          <p:nvPr/>
        </p:nvGrpSpPr>
        <p:grpSpPr>
          <a:xfrm>
            <a:off x="9360190" y="3086601"/>
            <a:ext cx="1981408" cy="421912"/>
            <a:chOff x="9360190" y="2929865"/>
            <a:chExt cx="1981408" cy="421912"/>
          </a:xfrm>
        </p:grpSpPr>
        <p:sp>
          <p:nvSpPr>
            <p:cNvPr id="41" name="TextBox 40">
              <a:extLst>
                <a:ext uri="{FF2B5EF4-FFF2-40B4-BE49-F238E27FC236}">
                  <a16:creationId xmlns:a16="http://schemas.microsoft.com/office/drawing/2014/main" id="{8CDBF058-A232-4330-BD11-260C183DCE48}"/>
                </a:ext>
              </a:extLst>
            </p:cNvPr>
            <p:cNvSpPr txBox="1"/>
            <p:nvPr/>
          </p:nvSpPr>
          <p:spPr>
            <a:xfrm>
              <a:off x="9830287" y="3048488"/>
              <a:ext cx="1511311" cy="184666"/>
            </a:xfrm>
            <a:prstGeom prst="rect">
              <a:avLst/>
            </a:prstGeom>
            <a:noFill/>
          </p:spPr>
          <p:txBody>
            <a:bodyPr wrap="none" lIns="0" tIns="0" rIns="0" bIns="0" rtlCol="0" anchor="ctr">
              <a:spAutoFit/>
            </a:bodyPr>
            <a:lstStyle/>
            <a:p>
              <a:pPr marL="0" marR="0" lvl="0" indent="0" algn="l" defTabSz="932205" rtl="0" eaLnBrk="1" fontAlgn="auto" latinLnBrk="0" hangingPunct="1">
                <a:lnSpc>
                  <a:spcPct val="100000"/>
                </a:lnSpc>
                <a:spcBef>
                  <a:spcPts val="400"/>
                </a:spcBef>
                <a:spcAft>
                  <a:spcPts val="0"/>
                </a:spcAft>
                <a:buClrTx/>
                <a:buSzPct val="90000"/>
                <a:buFontTx/>
                <a:buNone/>
                <a:tabLst/>
                <a:defRPr/>
              </a:pPr>
              <a:r>
                <a:rPr kumimoji="0" lang="en-US" sz="1200" b="0" i="0" u="none" strike="noStrike" kern="1200" cap="none" spc="0" normalizeH="0" baseline="0" noProof="0" dirty="0">
                  <a:ln w="3175">
                    <a:noFill/>
                  </a:ln>
                  <a:solidFill>
                    <a:srgbClr val="000000"/>
                  </a:solidFill>
                  <a:effectLst/>
                  <a:uLnTx/>
                  <a:uFillTx/>
                  <a:latin typeface="Segoe UI Semibold"/>
                  <a:ea typeface="+mn-ea"/>
                  <a:cs typeface="Segoe UI Light" panose="020B0502040204020203" pitchFamily="34" charset="0"/>
                </a:rPr>
                <a:t>Processes &amp; workflow</a:t>
              </a:r>
            </a:p>
          </p:txBody>
        </p:sp>
        <p:pic>
          <p:nvPicPr>
            <p:cNvPr id="42" name="Graphic 30" descr="Gears">
              <a:extLst>
                <a:ext uri="{FF2B5EF4-FFF2-40B4-BE49-F238E27FC236}">
                  <a16:creationId xmlns:a16="http://schemas.microsoft.com/office/drawing/2014/main" id="{0E94CE45-8B4B-4098-872B-76EE60BA401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360190" y="2929865"/>
              <a:ext cx="461770" cy="421912"/>
            </a:xfrm>
            <a:prstGeom prst="rect">
              <a:avLst/>
            </a:prstGeom>
          </p:spPr>
        </p:pic>
      </p:grpSp>
      <p:sp>
        <p:nvSpPr>
          <p:cNvPr id="43" name="Rectangle 42">
            <a:extLst>
              <a:ext uri="{FF2B5EF4-FFF2-40B4-BE49-F238E27FC236}">
                <a16:creationId xmlns:a16="http://schemas.microsoft.com/office/drawing/2014/main" id="{B56CBCE7-DA2E-49C9-BDF9-D51423A9BA93}"/>
              </a:ext>
            </a:extLst>
          </p:cNvPr>
          <p:cNvSpPr/>
          <p:nvPr/>
        </p:nvSpPr>
        <p:spPr bwMode="auto">
          <a:xfrm>
            <a:off x="1314550" y="1492959"/>
            <a:ext cx="10487660" cy="1187043"/>
          </a:xfrm>
          <a:prstGeom prst="rect">
            <a:avLst/>
          </a:prstGeom>
          <a:solidFill>
            <a:schemeClr val="bg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Vertical </a:t>
            </a:r>
            <a:b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br>
            <a:r>
              <a:rPr kumimoji="0" lang="en-US" sz="1400" b="0" i="0" u="none" strike="noStrike" kern="1200" cap="none" spc="0" normalizeH="0" baseline="0" noProof="0" dirty="0">
                <a:ln>
                  <a:noFill/>
                </a:ln>
                <a:solidFill>
                  <a:srgbClr val="000000"/>
                </a:solidFill>
                <a:effectLst/>
                <a:uLnTx/>
                <a:uFillTx/>
                <a:latin typeface="Segoe UI"/>
                <a:ea typeface="+mn-ea"/>
                <a:cs typeface="Segoe UI" pitchFamily="34" charset="0"/>
              </a:rPr>
              <a:t>solutions</a:t>
            </a:r>
          </a:p>
        </p:txBody>
      </p:sp>
      <p:grpSp>
        <p:nvGrpSpPr>
          <p:cNvPr id="44" name="Group 43" descr="Icon of a heart with the words &quot;Healthcare&quot; to the right">
            <a:extLst>
              <a:ext uri="{FF2B5EF4-FFF2-40B4-BE49-F238E27FC236}">
                <a16:creationId xmlns:a16="http://schemas.microsoft.com/office/drawing/2014/main" id="{7139372E-B8BF-4DD4-BB27-01DDCD47C494}"/>
              </a:ext>
            </a:extLst>
          </p:cNvPr>
          <p:cNvGrpSpPr/>
          <p:nvPr/>
        </p:nvGrpSpPr>
        <p:grpSpPr>
          <a:xfrm>
            <a:off x="3618953" y="1906683"/>
            <a:ext cx="1206805" cy="247052"/>
            <a:chOff x="3618953" y="1500709"/>
            <a:chExt cx="1206805" cy="247052"/>
          </a:xfrm>
        </p:grpSpPr>
        <p:sp>
          <p:nvSpPr>
            <p:cNvPr id="45" name="TextBox 44">
              <a:extLst>
                <a:ext uri="{FF2B5EF4-FFF2-40B4-BE49-F238E27FC236}">
                  <a16:creationId xmlns:a16="http://schemas.microsoft.com/office/drawing/2014/main" id="{4112D469-9140-4228-8F01-73F7F413E859}"/>
                </a:ext>
              </a:extLst>
            </p:cNvPr>
            <p:cNvSpPr txBox="1"/>
            <p:nvPr/>
          </p:nvSpPr>
          <p:spPr>
            <a:xfrm>
              <a:off x="3958296" y="1541136"/>
              <a:ext cx="867462" cy="166199"/>
            </a:xfrm>
            <a:prstGeom prst="rect">
              <a:avLst/>
            </a:prstGeom>
            <a:noFill/>
          </p:spPr>
          <p:txBody>
            <a:bodyPr wrap="square" lIns="0" tIns="0" rIns="0" bIns="0" rtlCol="0" anchor="ctr" anchorCtr="0">
              <a:spAutoFit/>
            </a:bodyPr>
            <a:lstStyle>
              <a:defPPr>
                <a:defRPr lang="en-US"/>
              </a:defPPr>
              <a:lvl1pPr marR="0" lvl="0" indent="0" defTabSz="932205" fontAlgn="auto">
                <a:lnSpc>
                  <a:spcPct val="90000"/>
                </a:lnSpc>
                <a:spcBef>
                  <a:spcPts val="400"/>
                </a:spcBef>
                <a:spcAft>
                  <a:spcPts val="0"/>
                </a:spcAft>
                <a:buClrTx/>
                <a:buSzPct val="90000"/>
                <a:buFontTx/>
                <a:buNone/>
                <a:tabLst/>
                <a:defRPr kumimoji="0" sz="1400" b="0" i="0" u="none" strike="noStrike" kern="0" cap="none" spc="0" normalizeH="0" baseline="0">
                  <a:ln w="3175">
                    <a:noFill/>
                  </a:ln>
                  <a:gradFill>
                    <a:gsLst>
                      <a:gs pos="54369">
                        <a:schemeClr val="tx1"/>
                      </a:gs>
                      <a:gs pos="75000">
                        <a:schemeClr val="tx1"/>
                      </a:gs>
                    </a:gsLst>
                    <a:lin ang="5400000" scaled="0"/>
                  </a:gradFill>
                  <a:effectLst/>
                  <a:uLnTx/>
                  <a:uFillTx/>
                  <a:cs typeface="Segoe UI" panose="020B0502040204020203" pitchFamily="34" charset="0"/>
                </a:defRPr>
              </a:lvl1pPr>
            </a:lstStyle>
            <a:p>
              <a:pPr marL="0" marR="0" lvl="0" indent="0" algn="l" defTabSz="932205" rtl="0" eaLnBrk="1" fontAlgn="auto" latinLnBrk="0" hangingPunct="1">
                <a:lnSpc>
                  <a:spcPct val="90000"/>
                </a:lnSpc>
                <a:spcBef>
                  <a:spcPts val="400"/>
                </a:spcBef>
                <a:spcAft>
                  <a:spcPts val="0"/>
                </a:spcAft>
                <a:buClrTx/>
                <a:buSzPct val="90000"/>
                <a:buFontTx/>
                <a:buNone/>
                <a:tabLst/>
                <a:defRPr/>
              </a:pPr>
              <a:r>
                <a:rPr kumimoji="0" lang="en-US" sz="1200" b="0" i="0" u="none" strike="noStrike" kern="1200" cap="none" spc="0" normalizeH="0" baseline="0" noProof="0" dirty="0">
                  <a:ln w="3175">
                    <a:noFill/>
                  </a:ln>
                  <a:solidFill>
                    <a:srgbClr val="000000"/>
                  </a:solidFill>
                  <a:effectLst/>
                  <a:uLnTx/>
                  <a:uFillTx/>
                  <a:latin typeface="Segoe UI Semibold"/>
                  <a:ea typeface="+mn-ea"/>
                  <a:cs typeface="Segoe UI Light" panose="020B0502040204020203" pitchFamily="34" charset="0"/>
                </a:rPr>
                <a:t>Healthcare</a:t>
              </a:r>
            </a:p>
          </p:txBody>
        </p:sp>
        <p:sp>
          <p:nvSpPr>
            <p:cNvPr id="46" name="heart">
              <a:extLst>
                <a:ext uri="{FF2B5EF4-FFF2-40B4-BE49-F238E27FC236}">
                  <a16:creationId xmlns:a16="http://schemas.microsoft.com/office/drawing/2014/main" id="{18E39E88-0B53-4E25-B170-9C4909FCD469}"/>
                </a:ext>
              </a:extLst>
            </p:cNvPr>
            <p:cNvSpPr>
              <a:spLocks noChangeAspect="1" noEditPoints="1"/>
            </p:cNvSpPr>
            <p:nvPr/>
          </p:nvSpPr>
          <p:spPr bwMode="auto">
            <a:xfrm>
              <a:off x="3618953" y="1500709"/>
              <a:ext cx="272100" cy="247052"/>
            </a:xfrm>
            <a:custGeom>
              <a:avLst/>
              <a:gdLst>
                <a:gd name="T0" fmla="*/ 306 w 329"/>
                <a:gd name="T1" fmla="*/ 154 h 299"/>
                <a:gd name="T2" fmla="*/ 306 w 329"/>
                <a:gd name="T3" fmla="*/ 154 h 299"/>
                <a:gd name="T4" fmla="*/ 298 w 329"/>
                <a:gd name="T5" fmla="*/ 162 h 299"/>
                <a:gd name="T6" fmla="*/ 164 w 329"/>
                <a:gd name="T7" fmla="*/ 299 h 299"/>
                <a:gd name="T8" fmla="*/ 30 w 329"/>
                <a:gd name="T9" fmla="*/ 162 h 299"/>
                <a:gd name="T10" fmla="*/ 23 w 329"/>
                <a:gd name="T11" fmla="*/ 154 h 299"/>
                <a:gd name="T12" fmla="*/ 23 w 329"/>
                <a:gd name="T13" fmla="*/ 154 h 299"/>
                <a:gd name="T14" fmla="*/ 23 w 329"/>
                <a:gd name="T15" fmla="*/ 154 h 299"/>
                <a:gd name="T16" fmla="*/ 0 w 329"/>
                <a:gd name="T17" fmla="*/ 93 h 299"/>
                <a:gd name="T18" fmla="*/ 93 w 329"/>
                <a:gd name="T19" fmla="*/ 0 h 299"/>
                <a:gd name="T20" fmla="*/ 164 w 329"/>
                <a:gd name="T21" fmla="*/ 34 h 299"/>
                <a:gd name="T22" fmla="*/ 236 w 329"/>
                <a:gd name="T23" fmla="*/ 0 h 299"/>
                <a:gd name="T24" fmla="*/ 329 w 329"/>
                <a:gd name="T25" fmla="*/ 93 h 299"/>
                <a:gd name="T26" fmla="*/ 306 w 329"/>
                <a:gd name="T27" fmla="*/ 153 h 299"/>
                <a:gd name="T28" fmla="*/ 306 w 329"/>
                <a:gd name="T29" fmla="*/ 154 h 299"/>
                <a:gd name="T30" fmla="*/ 306 w 329"/>
                <a:gd name="T31" fmla="*/ 154 h 299"/>
                <a:gd name="T32" fmla="*/ 251 w 329"/>
                <a:gd name="T33" fmla="*/ 154 h 299"/>
                <a:gd name="T34" fmla="*/ 211 w 329"/>
                <a:gd name="T35" fmla="*/ 76 h 299"/>
                <a:gd name="T36" fmla="*/ 156 w 329"/>
                <a:gd name="T37" fmla="*/ 204 h 299"/>
                <a:gd name="T38" fmla="*/ 101 w 329"/>
                <a:gd name="T39" fmla="*/ 104 h 299"/>
                <a:gd name="T40" fmla="*/ 65 w 329"/>
                <a:gd name="T41" fmla="*/ 162 h 299"/>
                <a:gd name="T42" fmla="*/ 30 w 329"/>
                <a:gd name="T43" fmla="*/ 162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9">
                  <a:moveTo>
                    <a:pt x="306" y="154"/>
                  </a:moveTo>
                  <a:cubicBezTo>
                    <a:pt x="306" y="154"/>
                    <a:pt x="306" y="154"/>
                    <a:pt x="306" y="154"/>
                  </a:cubicBezTo>
                  <a:cubicBezTo>
                    <a:pt x="304" y="157"/>
                    <a:pt x="301" y="159"/>
                    <a:pt x="298" y="162"/>
                  </a:cubicBezTo>
                  <a:cubicBezTo>
                    <a:pt x="164" y="299"/>
                    <a:pt x="164" y="299"/>
                    <a:pt x="164" y="299"/>
                  </a:cubicBezTo>
                  <a:cubicBezTo>
                    <a:pt x="30" y="162"/>
                    <a:pt x="30" y="162"/>
                    <a:pt x="30" y="162"/>
                  </a:cubicBezTo>
                  <a:cubicBezTo>
                    <a:pt x="28" y="159"/>
                    <a:pt x="25" y="156"/>
                    <a:pt x="23" y="154"/>
                  </a:cubicBezTo>
                  <a:cubicBezTo>
                    <a:pt x="23" y="154"/>
                    <a:pt x="23" y="154"/>
                    <a:pt x="23" y="154"/>
                  </a:cubicBezTo>
                  <a:cubicBezTo>
                    <a:pt x="23" y="154"/>
                    <a:pt x="23" y="154"/>
                    <a:pt x="23" y="154"/>
                  </a:cubicBezTo>
                  <a:cubicBezTo>
                    <a:pt x="8" y="137"/>
                    <a:pt x="0" y="116"/>
                    <a:pt x="0" y="93"/>
                  </a:cubicBezTo>
                  <a:cubicBezTo>
                    <a:pt x="0" y="42"/>
                    <a:pt x="41" y="0"/>
                    <a:pt x="93" y="0"/>
                  </a:cubicBezTo>
                  <a:cubicBezTo>
                    <a:pt x="122" y="0"/>
                    <a:pt x="147" y="14"/>
                    <a:pt x="164" y="34"/>
                  </a:cubicBezTo>
                  <a:cubicBezTo>
                    <a:pt x="181" y="14"/>
                    <a:pt x="207" y="0"/>
                    <a:pt x="236" y="0"/>
                  </a:cubicBezTo>
                  <a:cubicBezTo>
                    <a:pt x="287" y="0"/>
                    <a:pt x="329" y="42"/>
                    <a:pt x="329" y="93"/>
                  </a:cubicBezTo>
                  <a:cubicBezTo>
                    <a:pt x="329" y="116"/>
                    <a:pt x="320" y="137"/>
                    <a:pt x="306" y="153"/>
                  </a:cubicBezTo>
                  <a:lnTo>
                    <a:pt x="306" y="154"/>
                  </a:lnTo>
                  <a:close/>
                  <a:moveTo>
                    <a:pt x="306" y="154"/>
                  </a:moveTo>
                  <a:cubicBezTo>
                    <a:pt x="251" y="154"/>
                    <a:pt x="251" y="154"/>
                    <a:pt x="251" y="154"/>
                  </a:cubicBezTo>
                  <a:cubicBezTo>
                    <a:pt x="211" y="76"/>
                    <a:pt x="211" y="76"/>
                    <a:pt x="211" y="76"/>
                  </a:cubicBezTo>
                  <a:cubicBezTo>
                    <a:pt x="156" y="204"/>
                    <a:pt x="156" y="204"/>
                    <a:pt x="156" y="204"/>
                  </a:cubicBezTo>
                  <a:cubicBezTo>
                    <a:pt x="101" y="104"/>
                    <a:pt x="101" y="104"/>
                    <a:pt x="101" y="104"/>
                  </a:cubicBezTo>
                  <a:cubicBezTo>
                    <a:pt x="65" y="162"/>
                    <a:pt x="65" y="162"/>
                    <a:pt x="65" y="162"/>
                  </a:cubicBezTo>
                  <a:cubicBezTo>
                    <a:pt x="30" y="162"/>
                    <a:pt x="30" y="162"/>
                    <a:pt x="30" y="162"/>
                  </a:cubicBezTo>
                </a:path>
              </a:pathLst>
            </a:custGeom>
            <a:noFill/>
            <a:ln w="15875" cap="sq">
              <a:solidFill>
                <a:srgbClr val="5556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Semibold"/>
                <a:ea typeface="+mn-ea"/>
                <a:cs typeface="Segoe UI Light" panose="020B0502040204020203" pitchFamily="34" charset="0"/>
              </a:endParaRPr>
            </a:p>
          </p:txBody>
        </p:sp>
      </p:grpSp>
      <p:grpSp>
        <p:nvGrpSpPr>
          <p:cNvPr id="47" name="Group 46" descr="Icon of a factory with the words &quot;Manufacturing&quot; to the right">
            <a:extLst>
              <a:ext uri="{FF2B5EF4-FFF2-40B4-BE49-F238E27FC236}">
                <a16:creationId xmlns:a16="http://schemas.microsoft.com/office/drawing/2014/main" id="{39578C4D-E937-4711-B258-87414DA9140E}"/>
              </a:ext>
            </a:extLst>
          </p:cNvPr>
          <p:cNvGrpSpPr/>
          <p:nvPr/>
        </p:nvGrpSpPr>
        <p:grpSpPr>
          <a:xfrm>
            <a:off x="5589718" y="1900691"/>
            <a:ext cx="1564596" cy="259037"/>
            <a:chOff x="5589718" y="1494717"/>
            <a:chExt cx="1564596" cy="259037"/>
          </a:xfrm>
        </p:grpSpPr>
        <p:sp>
          <p:nvSpPr>
            <p:cNvPr id="48" name="TextBox 47">
              <a:extLst>
                <a:ext uri="{FF2B5EF4-FFF2-40B4-BE49-F238E27FC236}">
                  <a16:creationId xmlns:a16="http://schemas.microsoft.com/office/drawing/2014/main" id="{1E80F20E-02CB-4E69-8C2F-5FFF530695A7}"/>
                </a:ext>
              </a:extLst>
            </p:cNvPr>
            <p:cNvSpPr txBox="1"/>
            <p:nvPr/>
          </p:nvSpPr>
          <p:spPr>
            <a:xfrm>
              <a:off x="5998504" y="1541136"/>
              <a:ext cx="1155810" cy="166199"/>
            </a:xfrm>
            <a:prstGeom prst="rect">
              <a:avLst/>
            </a:prstGeom>
            <a:noFill/>
          </p:spPr>
          <p:txBody>
            <a:bodyPr wrap="square" lIns="0" tIns="0" rIns="0" bIns="0" rtlCol="0" anchor="ctr" anchorCtr="0">
              <a:spAutoFit/>
            </a:bodyPr>
            <a:lstStyle>
              <a:defPPr>
                <a:defRPr lang="en-US"/>
              </a:defPPr>
              <a:lvl1pPr marR="0" lvl="0" indent="0" defTabSz="932205" fontAlgn="auto">
                <a:lnSpc>
                  <a:spcPct val="90000"/>
                </a:lnSpc>
                <a:spcBef>
                  <a:spcPts val="400"/>
                </a:spcBef>
                <a:spcAft>
                  <a:spcPts val="0"/>
                </a:spcAft>
                <a:buClrTx/>
                <a:buSzPct val="90000"/>
                <a:buFontTx/>
                <a:buNone/>
                <a:tabLst/>
                <a:defRPr kumimoji="0" sz="1400" b="0" i="0" u="none" strike="noStrike" kern="0" cap="none" spc="0" normalizeH="0" baseline="0">
                  <a:ln w="3175">
                    <a:noFill/>
                  </a:ln>
                  <a:gradFill>
                    <a:gsLst>
                      <a:gs pos="54369">
                        <a:schemeClr val="tx1"/>
                      </a:gs>
                      <a:gs pos="75000">
                        <a:schemeClr val="tx1"/>
                      </a:gs>
                    </a:gsLst>
                    <a:lin ang="5400000" scaled="0"/>
                  </a:gradFill>
                  <a:effectLst/>
                  <a:uLnTx/>
                  <a:uFillTx/>
                  <a:cs typeface="Segoe UI" panose="020B0502040204020203" pitchFamily="34" charset="0"/>
                </a:defRPr>
              </a:lvl1pPr>
            </a:lstStyle>
            <a:p>
              <a:pPr marL="0" marR="0" lvl="0" indent="0" algn="l" defTabSz="932205" rtl="0" eaLnBrk="1" fontAlgn="auto" latinLnBrk="0" hangingPunct="1">
                <a:lnSpc>
                  <a:spcPct val="90000"/>
                </a:lnSpc>
                <a:spcBef>
                  <a:spcPts val="400"/>
                </a:spcBef>
                <a:spcAft>
                  <a:spcPts val="0"/>
                </a:spcAft>
                <a:buClrTx/>
                <a:buSzPct val="90000"/>
                <a:buFontTx/>
                <a:buNone/>
                <a:tabLst/>
                <a:defRPr/>
              </a:pPr>
              <a:r>
                <a:rPr kumimoji="0" lang="en-US" sz="1200" b="0" i="0" u="none" strike="noStrike" kern="1200" cap="none" spc="0" normalizeH="0" baseline="0" noProof="0" dirty="0">
                  <a:ln w="3175">
                    <a:noFill/>
                  </a:ln>
                  <a:solidFill>
                    <a:srgbClr val="000000"/>
                  </a:solidFill>
                  <a:effectLst/>
                  <a:uLnTx/>
                  <a:uFillTx/>
                  <a:latin typeface="Segoe UI Semibold"/>
                  <a:ea typeface="+mn-ea"/>
                  <a:cs typeface="Segoe UI Light" panose="020B0502040204020203" pitchFamily="34" charset="0"/>
                </a:rPr>
                <a:t>Manufacturing</a:t>
              </a:r>
            </a:p>
          </p:txBody>
        </p:sp>
        <p:sp>
          <p:nvSpPr>
            <p:cNvPr id="49" name="factory_2">
              <a:extLst>
                <a:ext uri="{FF2B5EF4-FFF2-40B4-BE49-F238E27FC236}">
                  <a16:creationId xmlns:a16="http://schemas.microsoft.com/office/drawing/2014/main" id="{C6C64FD6-9636-4744-9BAC-0428424B9DE5}"/>
                </a:ext>
              </a:extLst>
            </p:cNvPr>
            <p:cNvSpPr>
              <a:spLocks noChangeAspect="1"/>
            </p:cNvSpPr>
            <p:nvPr/>
          </p:nvSpPr>
          <p:spPr bwMode="auto">
            <a:xfrm>
              <a:off x="5589718" y="1494717"/>
              <a:ext cx="314718" cy="259037"/>
            </a:xfrm>
            <a:custGeom>
              <a:avLst/>
              <a:gdLst>
                <a:gd name="T0" fmla="*/ 0 w 260"/>
                <a:gd name="T1" fmla="*/ 104 h 214"/>
                <a:gd name="T2" fmla="*/ 0 w 260"/>
                <a:gd name="T3" fmla="*/ 104 h 214"/>
                <a:gd name="T4" fmla="*/ 83 w 260"/>
                <a:gd name="T5" fmla="*/ 50 h 214"/>
                <a:gd name="T6" fmla="*/ 83 w 260"/>
                <a:gd name="T7" fmla="*/ 98 h 214"/>
                <a:gd name="T8" fmla="*/ 163 w 260"/>
                <a:gd name="T9" fmla="*/ 45 h 214"/>
                <a:gd name="T10" fmla="*/ 163 w 260"/>
                <a:gd name="T11" fmla="*/ 102 h 214"/>
                <a:gd name="T12" fmla="*/ 211 w 260"/>
                <a:gd name="T13" fmla="*/ 102 h 214"/>
                <a:gd name="T14" fmla="*/ 219 w 260"/>
                <a:gd name="T15" fmla="*/ 0 h 214"/>
                <a:gd name="T16" fmla="*/ 239 w 260"/>
                <a:gd name="T17" fmla="*/ 0 h 214"/>
                <a:gd name="T18" fmla="*/ 244 w 260"/>
                <a:gd name="T19" fmla="*/ 102 h 214"/>
                <a:gd name="T20" fmla="*/ 260 w 260"/>
                <a:gd name="T21" fmla="*/ 102 h 214"/>
                <a:gd name="T22" fmla="*/ 260 w 260"/>
                <a:gd name="T23" fmla="*/ 214 h 214"/>
                <a:gd name="T24" fmla="*/ 0 w 260"/>
                <a:gd name="T25" fmla="*/ 214 h 214"/>
                <a:gd name="T26" fmla="*/ 0 w 260"/>
                <a:gd name="T27" fmla="*/ 104 h 214"/>
                <a:gd name="T28" fmla="*/ 0 w 260"/>
                <a:gd name="T29" fmla="*/ 10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14">
                  <a:moveTo>
                    <a:pt x="0" y="104"/>
                  </a:moveTo>
                  <a:lnTo>
                    <a:pt x="0" y="104"/>
                  </a:lnTo>
                  <a:lnTo>
                    <a:pt x="83" y="50"/>
                  </a:lnTo>
                  <a:lnTo>
                    <a:pt x="83" y="98"/>
                  </a:lnTo>
                  <a:lnTo>
                    <a:pt x="163" y="45"/>
                  </a:lnTo>
                  <a:lnTo>
                    <a:pt x="163" y="102"/>
                  </a:lnTo>
                  <a:lnTo>
                    <a:pt x="211" y="102"/>
                  </a:lnTo>
                  <a:lnTo>
                    <a:pt x="219" y="0"/>
                  </a:lnTo>
                  <a:lnTo>
                    <a:pt x="239" y="0"/>
                  </a:lnTo>
                  <a:lnTo>
                    <a:pt x="244" y="102"/>
                  </a:lnTo>
                  <a:lnTo>
                    <a:pt x="260" y="102"/>
                  </a:lnTo>
                  <a:lnTo>
                    <a:pt x="260" y="214"/>
                  </a:lnTo>
                  <a:lnTo>
                    <a:pt x="0" y="214"/>
                  </a:lnTo>
                  <a:lnTo>
                    <a:pt x="0" y="104"/>
                  </a:lnTo>
                  <a:lnTo>
                    <a:pt x="0" y="104"/>
                  </a:lnTo>
                  <a:close/>
                </a:path>
              </a:pathLst>
            </a:custGeom>
            <a:noFill/>
            <a:ln w="15875" cap="sq">
              <a:solidFill>
                <a:srgbClr val="5556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Semibold"/>
                <a:ea typeface="+mn-ea"/>
                <a:cs typeface="Segoe UI Light" panose="020B0502040204020203" pitchFamily="34" charset="0"/>
              </a:endParaRPr>
            </a:p>
          </p:txBody>
        </p:sp>
      </p:grpSp>
      <p:grpSp>
        <p:nvGrpSpPr>
          <p:cNvPr id="50" name="Group 49" descr="Icon of a shopping cart with the words &quot;Retail&quot; to the right">
            <a:extLst>
              <a:ext uri="{FF2B5EF4-FFF2-40B4-BE49-F238E27FC236}">
                <a16:creationId xmlns:a16="http://schemas.microsoft.com/office/drawing/2014/main" id="{E8EF9DC5-868D-4B85-9E40-4AADC6458232}"/>
              </a:ext>
            </a:extLst>
          </p:cNvPr>
          <p:cNvGrpSpPr/>
          <p:nvPr/>
        </p:nvGrpSpPr>
        <p:grpSpPr>
          <a:xfrm>
            <a:off x="7668489" y="1911237"/>
            <a:ext cx="792855" cy="237945"/>
            <a:chOff x="7668489" y="1505263"/>
            <a:chExt cx="792855" cy="237945"/>
          </a:xfrm>
        </p:grpSpPr>
        <p:sp>
          <p:nvSpPr>
            <p:cNvPr id="51" name="TextBox 50">
              <a:extLst>
                <a:ext uri="{FF2B5EF4-FFF2-40B4-BE49-F238E27FC236}">
                  <a16:creationId xmlns:a16="http://schemas.microsoft.com/office/drawing/2014/main" id="{9591FF0C-290E-4F8F-A80B-84032E715A16}"/>
                </a:ext>
              </a:extLst>
            </p:cNvPr>
            <p:cNvSpPr txBox="1"/>
            <p:nvPr/>
          </p:nvSpPr>
          <p:spPr>
            <a:xfrm>
              <a:off x="8016657" y="1541136"/>
              <a:ext cx="444687" cy="166199"/>
            </a:xfrm>
            <a:prstGeom prst="rect">
              <a:avLst/>
            </a:prstGeom>
            <a:noFill/>
          </p:spPr>
          <p:txBody>
            <a:bodyPr wrap="square" lIns="0" tIns="0" rIns="0" bIns="0" rtlCol="0" anchor="ctr" anchorCtr="0">
              <a:spAutoFit/>
            </a:bodyPr>
            <a:lstStyle>
              <a:defPPr>
                <a:defRPr lang="en-US"/>
              </a:defPPr>
              <a:lvl1pPr marR="0" lvl="0" indent="0" defTabSz="932205" fontAlgn="auto">
                <a:lnSpc>
                  <a:spcPct val="90000"/>
                </a:lnSpc>
                <a:spcBef>
                  <a:spcPts val="400"/>
                </a:spcBef>
                <a:spcAft>
                  <a:spcPts val="0"/>
                </a:spcAft>
                <a:buClrTx/>
                <a:buSzPct val="90000"/>
                <a:buFontTx/>
                <a:buNone/>
                <a:tabLst/>
                <a:defRPr kumimoji="0" sz="1400" b="0" i="0" u="none" strike="noStrike" kern="0" cap="none" spc="0" normalizeH="0" baseline="0">
                  <a:ln w="3175">
                    <a:noFill/>
                  </a:ln>
                  <a:gradFill>
                    <a:gsLst>
                      <a:gs pos="54369">
                        <a:schemeClr val="tx1"/>
                      </a:gs>
                      <a:gs pos="75000">
                        <a:schemeClr val="tx1"/>
                      </a:gs>
                    </a:gsLst>
                    <a:lin ang="5400000" scaled="0"/>
                  </a:gradFill>
                  <a:effectLst/>
                  <a:uLnTx/>
                  <a:uFillTx/>
                  <a:cs typeface="Segoe UI" panose="020B0502040204020203" pitchFamily="34" charset="0"/>
                </a:defRPr>
              </a:lvl1pPr>
            </a:lstStyle>
            <a:p>
              <a:pPr marL="0" marR="0" lvl="0" indent="0" algn="l" defTabSz="932205" rtl="0" eaLnBrk="1" fontAlgn="auto" latinLnBrk="0" hangingPunct="1">
                <a:lnSpc>
                  <a:spcPct val="90000"/>
                </a:lnSpc>
                <a:spcBef>
                  <a:spcPts val="400"/>
                </a:spcBef>
                <a:spcAft>
                  <a:spcPts val="0"/>
                </a:spcAft>
                <a:buClrTx/>
                <a:buSzPct val="90000"/>
                <a:buFontTx/>
                <a:buNone/>
                <a:tabLst/>
                <a:defRPr/>
              </a:pPr>
              <a:r>
                <a:rPr kumimoji="0" lang="en-US" sz="1200" b="0" i="0" u="none" strike="noStrike" kern="1200" cap="none" spc="0" normalizeH="0" baseline="0" noProof="0">
                  <a:ln w="3175">
                    <a:noFill/>
                  </a:ln>
                  <a:solidFill>
                    <a:srgbClr val="000000"/>
                  </a:solidFill>
                  <a:effectLst/>
                  <a:uLnTx/>
                  <a:uFillTx/>
                  <a:latin typeface="Segoe UI Semibold"/>
                  <a:ea typeface="+mn-ea"/>
                  <a:cs typeface="Segoe UI Light" panose="020B0502040204020203" pitchFamily="34" charset="0"/>
                </a:rPr>
                <a:t>Retail</a:t>
              </a:r>
            </a:p>
          </p:txBody>
        </p:sp>
        <p:sp>
          <p:nvSpPr>
            <p:cNvPr id="52" name="shopping cart">
              <a:extLst>
                <a:ext uri="{FF2B5EF4-FFF2-40B4-BE49-F238E27FC236}">
                  <a16:creationId xmlns:a16="http://schemas.microsoft.com/office/drawing/2014/main" id="{9AA03129-0871-4B01-B097-BCCF652F6BA2}"/>
                </a:ext>
              </a:extLst>
            </p:cNvPr>
            <p:cNvSpPr>
              <a:spLocks noChangeAspect="1" noEditPoints="1"/>
            </p:cNvSpPr>
            <p:nvPr/>
          </p:nvSpPr>
          <p:spPr bwMode="auto">
            <a:xfrm>
              <a:off x="7668489" y="1505263"/>
              <a:ext cx="291159" cy="237945"/>
            </a:xfrm>
            <a:custGeom>
              <a:avLst/>
              <a:gdLst>
                <a:gd name="T0" fmla="*/ 149 w 278"/>
                <a:gd name="T1" fmla="*/ 215 h 228"/>
                <a:gd name="T2" fmla="*/ 163 w 278"/>
                <a:gd name="T3" fmla="*/ 201 h 228"/>
                <a:gd name="T4" fmla="*/ 177 w 278"/>
                <a:gd name="T5" fmla="*/ 215 h 228"/>
                <a:gd name="T6" fmla="*/ 163 w 278"/>
                <a:gd name="T7" fmla="*/ 228 h 228"/>
                <a:gd name="T8" fmla="*/ 149 w 278"/>
                <a:gd name="T9" fmla="*/ 215 h 228"/>
                <a:gd name="T10" fmla="*/ 31 w 278"/>
                <a:gd name="T11" fmla="*/ 215 h 228"/>
                <a:gd name="T12" fmla="*/ 45 w 278"/>
                <a:gd name="T13" fmla="*/ 228 h 228"/>
                <a:gd name="T14" fmla="*/ 58 w 278"/>
                <a:gd name="T15" fmla="*/ 215 h 228"/>
                <a:gd name="T16" fmla="*/ 45 w 278"/>
                <a:gd name="T17" fmla="*/ 201 h 228"/>
                <a:gd name="T18" fmla="*/ 31 w 278"/>
                <a:gd name="T19" fmla="*/ 215 h 228"/>
                <a:gd name="T20" fmla="*/ 16 w 278"/>
                <a:gd name="T21" fmla="*/ 181 h 228"/>
                <a:gd name="T22" fmla="*/ 184 w 278"/>
                <a:gd name="T23" fmla="*/ 181 h 228"/>
                <a:gd name="T24" fmla="*/ 228 w 278"/>
                <a:gd name="T25" fmla="*/ 0 h 228"/>
                <a:gd name="T26" fmla="*/ 278 w 278"/>
                <a:gd name="T27" fmla="*/ 0 h 228"/>
                <a:gd name="T28" fmla="*/ 221 w 278"/>
                <a:gd name="T29" fmla="*/ 28 h 228"/>
                <a:gd name="T30" fmla="*/ 0 w 278"/>
                <a:gd name="T31" fmla="*/ 28 h 228"/>
                <a:gd name="T32" fmla="*/ 26 w 278"/>
                <a:gd name="T33" fmla="*/ 137 h 228"/>
                <a:gd name="T34" fmla="*/ 194 w 278"/>
                <a:gd name="T35" fmla="*/ 13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228">
                  <a:moveTo>
                    <a:pt x="149" y="215"/>
                  </a:moveTo>
                  <a:cubicBezTo>
                    <a:pt x="149" y="207"/>
                    <a:pt x="156" y="201"/>
                    <a:pt x="163" y="201"/>
                  </a:cubicBezTo>
                  <a:cubicBezTo>
                    <a:pt x="171" y="201"/>
                    <a:pt x="177" y="207"/>
                    <a:pt x="177" y="215"/>
                  </a:cubicBezTo>
                  <a:cubicBezTo>
                    <a:pt x="177" y="222"/>
                    <a:pt x="171" y="228"/>
                    <a:pt x="163" y="228"/>
                  </a:cubicBezTo>
                  <a:cubicBezTo>
                    <a:pt x="156" y="228"/>
                    <a:pt x="149" y="222"/>
                    <a:pt x="149" y="215"/>
                  </a:cubicBezTo>
                  <a:close/>
                  <a:moveTo>
                    <a:pt x="31" y="215"/>
                  </a:moveTo>
                  <a:cubicBezTo>
                    <a:pt x="31" y="222"/>
                    <a:pt x="37" y="228"/>
                    <a:pt x="45" y="228"/>
                  </a:cubicBezTo>
                  <a:cubicBezTo>
                    <a:pt x="52" y="228"/>
                    <a:pt x="58" y="222"/>
                    <a:pt x="58" y="215"/>
                  </a:cubicBezTo>
                  <a:cubicBezTo>
                    <a:pt x="58" y="207"/>
                    <a:pt x="52" y="201"/>
                    <a:pt x="45" y="201"/>
                  </a:cubicBezTo>
                  <a:cubicBezTo>
                    <a:pt x="37" y="201"/>
                    <a:pt x="31" y="207"/>
                    <a:pt x="31" y="215"/>
                  </a:cubicBezTo>
                  <a:close/>
                  <a:moveTo>
                    <a:pt x="16" y="181"/>
                  </a:moveTo>
                  <a:cubicBezTo>
                    <a:pt x="184" y="181"/>
                    <a:pt x="184" y="181"/>
                    <a:pt x="184" y="181"/>
                  </a:cubicBezTo>
                  <a:cubicBezTo>
                    <a:pt x="228" y="0"/>
                    <a:pt x="228" y="0"/>
                    <a:pt x="228" y="0"/>
                  </a:cubicBezTo>
                  <a:cubicBezTo>
                    <a:pt x="278" y="0"/>
                    <a:pt x="278" y="0"/>
                    <a:pt x="278" y="0"/>
                  </a:cubicBezTo>
                  <a:moveTo>
                    <a:pt x="221" y="28"/>
                  </a:moveTo>
                  <a:cubicBezTo>
                    <a:pt x="0" y="28"/>
                    <a:pt x="0" y="28"/>
                    <a:pt x="0" y="28"/>
                  </a:cubicBezTo>
                  <a:cubicBezTo>
                    <a:pt x="26" y="137"/>
                    <a:pt x="26" y="137"/>
                    <a:pt x="26" y="137"/>
                  </a:cubicBezTo>
                  <a:cubicBezTo>
                    <a:pt x="194" y="137"/>
                    <a:pt x="194" y="137"/>
                    <a:pt x="194" y="137"/>
                  </a:cubicBezTo>
                </a:path>
              </a:pathLst>
            </a:custGeom>
            <a:noFill/>
            <a:ln w="15875" cap="sq">
              <a:solidFill>
                <a:srgbClr val="5556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Semibold"/>
                <a:ea typeface="+mn-ea"/>
                <a:cs typeface="Segoe UI Light" panose="020B0502040204020203" pitchFamily="34" charset="0"/>
              </a:endParaRPr>
            </a:p>
          </p:txBody>
        </p:sp>
      </p:grpSp>
      <p:grpSp>
        <p:nvGrpSpPr>
          <p:cNvPr id="53" name="Group 52" descr="Icon of a bank with the words &quot;Banking&quot; to the right">
            <a:extLst>
              <a:ext uri="{FF2B5EF4-FFF2-40B4-BE49-F238E27FC236}">
                <a16:creationId xmlns:a16="http://schemas.microsoft.com/office/drawing/2014/main" id="{4E759320-F90A-44C9-8811-7DE92195262C}"/>
              </a:ext>
            </a:extLst>
          </p:cNvPr>
          <p:cNvGrpSpPr/>
          <p:nvPr/>
        </p:nvGrpSpPr>
        <p:grpSpPr>
          <a:xfrm>
            <a:off x="9437552" y="1911237"/>
            <a:ext cx="1034243" cy="237944"/>
            <a:chOff x="9437552" y="1505263"/>
            <a:chExt cx="1034243" cy="237944"/>
          </a:xfrm>
        </p:grpSpPr>
        <p:sp>
          <p:nvSpPr>
            <p:cNvPr id="54" name="TextBox 53">
              <a:extLst>
                <a:ext uri="{FF2B5EF4-FFF2-40B4-BE49-F238E27FC236}">
                  <a16:creationId xmlns:a16="http://schemas.microsoft.com/office/drawing/2014/main" id="{BF7DB9F8-6AA7-44CE-A870-237327AAB6E3}"/>
                </a:ext>
              </a:extLst>
            </p:cNvPr>
            <p:cNvSpPr txBox="1"/>
            <p:nvPr/>
          </p:nvSpPr>
          <p:spPr>
            <a:xfrm>
              <a:off x="9833138" y="1541136"/>
              <a:ext cx="638657" cy="166199"/>
            </a:xfrm>
            <a:prstGeom prst="rect">
              <a:avLst/>
            </a:prstGeom>
            <a:noFill/>
          </p:spPr>
          <p:txBody>
            <a:bodyPr wrap="square" lIns="0" tIns="0" rIns="0" bIns="0" rtlCol="0" anchor="ctr" anchorCtr="0">
              <a:spAutoFit/>
            </a:bodyPr>
            <a:lstStyle>
              <a:defPPr>
                <a:defRPr lang="en-US"/>
              </a:defPPr>
              <a:lvl1pPr marR="0" lvl="0" indent="0" defTabSz="932205" fontAlgn="auto">
                <a:lnSpc>
                  <a:spcPct val="90000"/>
                </a:lnSpc>
                <a:spcBef>
                  <a:spcPts val="400"/>
                </a:spcBef>
                <a:spcAft>
                  <a:spcPts val="0"/>
                </a:spcAft>
                <a:buClrTx/>
                <a:buSzPct val="90000"/>
                <a:buFontTx/>
                <a:buNone/>
                <a:tabLst/>
                <a:defRPr kumimoji="0" sz="1400" b="0" i="0" u="none" strike="noStrike" kern="0" cap="none" spc="0" normalizeH="0" baseline="0">
                  <a:ln w="3175">
                    <a:noFill/>
                  </a:ln>
                  <a:gradFill>
                    <a:gsLst>
                      <a:gs pos="54369">
                        <a:schemeClr val="tx1"/>
                      </a:gs>
                      <a:gs pos="75000">
                        <a:schemeClr val="tx1"/>
                      </a:gs>
                    </a:gsLst>
                    <a:lin ang="5400000" scaled="0"/>
                  </a:gradFill>
                  <a:effectLst/>
                  <a:uLnTx/>
                  <a:uFillTx/>
                  <a:cs typeface="Segoe UI" panose="020B0502040204020203" pitchFamily="34" charset="0"/>
                </a:defRPr>
              </a:lvl1pPr>
            </a:lstStyle>
            <a:p>
              <a:pPr marL="0" marR="0" lvl="0" indent="0" algn="l" defTabSz="932205" rtl="0" eaLnBrk="1" fontAlgn="auto" latinLnBrk="0" hangingPunct="1">
                <a:lnSpc>
                  <a:spcPct val="90000"/>
                </a:lnSpc>
                <a:spcBef>
                  <a:spcPts val="400"/>
                </a:spcBef>
                <a:spcAft>
                  <a:spcPts val="0"/>
                </a:spcAft>
                <a:buClrTx/>
                <a:buSzPct val="90000"/>
                <a:buFontTx/>
                <a:buNone/>
                <a:tabLst/>
                <a:defRPr/>
              </a:pPr>
              <a:r>
                <a:rPr kumimoji="0" lang="en-US" sz="1200" b="0" i="0" u="none" strike="noStrike" kern="1200" cap="none" spc="0" normalizeH="0" baseline="0" noProof="0">
                  <a:ln w="3175">
                    <a:noFill/>
                  </a:ln>
                  <a:solidFill>
                    <a:srgbClr val="000000"/>
                  </a:solidFill>
                  <a:effectLst/>
                  <a:uLnTx/>
                  <a:uFillTx/>
                  <a:latin typeface="Segoe UI Semibold"/>
                  <a:ea typeface="+mn-ea"/>
                  <a:cs typeface="Segoe UI Light" panose="020B0502040204020203" pitchFamily="34" charset="0"/>
                </a:rPr>
                <a:t>Banking</a:t>
              </a:r>
            </a:p>
          </p:txBody>
        </p:sp>
        <p:sp>
          <p:nvSpPr>
            <p:cNvPr id="55" name="building_5">
              <a:extLst>
                <a:ext uri="{FF2B5EF4-FFF2-40B4-BE49-F238E27FC236}">
                  <a16:creationId xmlns:a16="http://schemas.microsoft.com/office/drawing/2014/main" id="{FFC536DF-14B2-45A2-9218-32128DE2508E}"/>
                </a:ext>
              </a:extLst>
            </p:cNvPr>
            <p:cNvSpPr>
              <a:spLocks noChangeAspect="1" noEditPoints="1"/>
            </p:cNvSpPr>
            <p:nvPr/>
          </p:nvSpPr>
          <p:spPr bwMode="auto">
            <a:xfrm>
              <a:off x="9437552" y="1505263"/>
              <a:ext cx="277790" cy="237944"/>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5875" cap="sq">
              <a:solidFill>
                <a:srgbClr val="5556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Semibold"/>
                <a:ea typeface="+mn-ea"/>
                <a:cs typeface="Segoe UI Light" panose="020B0502040204020203" pitchFamily="34" charset="0"/>
              </a:endParaRPr>
            </a:p>
          </p:txBody>
        </p:sp>
      </p:grpSp>
      <p:grpSp>
        <p:nvGrpSpPr>
          <p:cNvPr id="56" name="Group 55">
            <a:extLst>
              <a:ext uri="{FF2B5EF4-FFF2-40B4-BE49-F238E27FC236}">
                <a16:creationId xmlns:a16="http://schemas.microsoft.com/office/drawing/2014/main" id="{70EA5D4F-AB3A-47BA-9C55-20B724D42DAD}"/>
              </a:ext>
              <a:ext uri="{C183D7F6-B498-43B3-948B-1728B52AA6E4}">
                <adec:decorative xmlns:adec="http://schemas.microsoft.com/office/drawing/2017/decorative" val="1"/>
              </a:ext>
            </a:extLst>
          </p:cNvPr>
          <p:cNvGrpSpPr/>
          <p:nvPr/>
        </p:nvGrpSpPr>
        <p:grpSpPr>
          <a:xfrm>
            <a:off x="306310" y="3971382"/>
            <a:ext cx="773211" cy="2454391"/>
            <a:chOff x="306310" y="3565408"/>
            <a:chExt cx="773211" cy="2454391"/>
          </a:xfrm>
        </p:grpSpPr>
        <p:grpSp>
          <p:nvGrpSpPr>
            <p:cNvPr id="57" name="Group 56">
              <a:extLst>
                <a:ext uri="{FF2B5EF4-FFF2-40B4-BE49-F238E27FC236}">
                  <a16:creationId xmlns:a16="http://schemas.microsoft.com/office/drawing/2014/main" id="{A74A3A99-C41B-4ACF-AF76-C22C7642D244}"/>
                </a:ext>
              </a:extLst>
            </p:cNvPr>
            <p:cNvGrpSpPr/>
            <p:nvPr/>
          </p:nvGrpSpPr>
          <p:grpSpPr>
            <a:xfrm>
              <a:off x="692916" y="3565408"/>
              <a:ext cx="272423" cy="2454391"/>
              <a:chOff x="5500914" y="3821112"/>
              <a:chExt cx="493486" cy="1840550"/>
            </a:xfrm>
          </p:grpSpPr>
          <p:cxnSp>
            <p:nvCxnSpPr>
              <p:cNvPr id="59" name="Straight Connector 58">
                <a:extLst>
                  <a:ext uri="{FF2B5EF4-FFF2-40B4-BE49-F238E27FC236}">
                    <a16:creationId xmlns:a16="http://schemas.microsoft.com/office/drawing/2014/main" id="{0C90E6C0-2F04-4F8B-898E-5A1C2BC7E391}"/>
                  </a:ext>
                </a:extLst>
              </p:cNvPr>
              <p:cNvCxnSpPr/>
              <p:nvPr/>
            </p:nvCxnSpPr>
            <p:spPr>
              <a:xfrm>
                <a:off x="5500914" y="3821112"/>
                <a:ext cx="493486" cy="0"/>
              </a:xfrm>
              <a:prstGeom prst="line">
                <a:avLst/>
              </a:prstGeom>
              <a:ln w="19050">
                <a:solidFill>
                  <a:srgbClr val="5558A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23CDCC-C368-409F-9934-88E041526276}"/>
                  </a:ext>
                </a:extLst>
              </p:cNvPr>
              <p:cNvCxnSpPr/>
              <p:nvPr/>
            </p:nvCxnSpPr>
            <p:spPr>
              <a:xfrm>
                <a:off x="5500914" y="5661660"/>
                <a:ext cx="493486" cy="0"/>
              </a:xfrm>
              <a:prstGeom prst="line">
                <a:avLst/>
              </a:prstGeom>
              <a:ln w="19050">
                <a:solidFill>
                  <a:srgbClr val="5558A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3575C5-2B41-4506-9393-9AED1E7D58D5}"/>
                  </a:ext>
                </a:extLst>
              </p:cNvPr>
              <p:cNvCxnSpPr>
                <a:cxnSpLocks/>
              </p:cNvCxnSpPr>
              <p:nvPr/>
            </p:nvCxnSpPr>
            <p:spPr>
              <a:xfrm>
                <a:off x="5500916" y="3821112"/>
                <a:ext cx="0" cy="1840550"/>
              </a:xfrm>
              <a:prstGeom prst="line">
                <a:avLst/>
              </a:prstGeom>
              <a:ln w="19050">
                <a:solidFill>
                  <a:srgbClr val="5558AF"/>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6C5246EF-31B6-4AAB-8E93-8B77485BB404}"/>
                </a:ext>
              </a:extLst>
            </p:cNvPr>
            <p:cNvSpPr txBox="1"/>
            <p:nvPr/>
          </p:nvSpPr>
          <p:spPr>
            <a:xfrm>
              <a:off x="306310" y="4620248"/>
              <a:ext cx="773211" cy="344710"/>
            </a:xfrm>
            <a:prstGeom prst="rect">
              <a:avLst/>
            </a:prstGeom>
            <a:solidFill>
              <a:schemeClr val="bg1"/>
            </a:solidFill>
          </p:spPr>
          <p:txBody>
            <a:bodyPr wrap="square" lIns="0" tIns="0" rIns="0" bIns="0" rtlCol="0">
              <a:spAutoFit/>
            </a:bodyPr>
            <a:lstStyle/>
            <a:p>
              <a:pPr marL="0" marR="0" lvl="0" indent="0" algn="ctr" defTabSz="932205" rtl="0" eaLnBrk="1" fontAlgn="auto" latinLnBrk="0" hangingPunct="1">
                <a:lnSpc>
                  <a:spcPct val="80000"/>
                </a:lnSpc>
                <a:spcBef>
                  <a:spcPts val="400"/>
                </a:spcBef>
                <a:spcAft>
                  <a:spcPts val="0"/>
                </a:spcAft>
                <a:buClrTx/>
                <a:buSzPct val="90000"/>
                <a:buFontTx/>
                <a:buNone/>
                <a:tabLst/>
                <a:defRPr/>
              </a:pPr>
              <a:r>
                <a:rPr kumimoji="0" lang="en-US" sz="1400" b="0" i="0" u="none" strike="noStrike" kern="1200" cap="none" spc="0" normalizeH="0" baseline="0" noProof="0">
                  <a:ln>
                    <a:noFill/>
                  </a:ln>
                  <a:solidFill>
                    <a:srgbClr val="5558AF"/>
                  </a:solidFill>
                  <a:effectLst/>
                  <a:uLnTx/>
                  <a:uFillTx/>
                  <a:latin typeface="Segoe UI Semibold"/>
                  <a:ea typeface="+mn-ea"/>
                  <a:cs typeface="Segoe UI" panose="020B0502040204020203" pitchFamily="34" charset="0"/>
                </a:rPr>
                <a:t>Ready</a:t>
              </a:r>
              <a:br>
                <a:rPr kumimoji="0" lang="en-US" sz="1400" b="0" i="0" u="none" strike="noStrike" kern="1200" cap="none" spc="0" normalizeH="0" baseline="0" noProof="0">
                  <a:ln>
                    <a:noFill/>
                  </a:ln>
                  <a:solidFill>
                    <a:srgbClr val="5558AF"/>
                  </a:solidFill>
                  <a:effectLst/>
                  <a:uLnTx/>
                  <a:uFillTx/>
                  <a:latin typeface="Segoe UI Semibold"/>
                  <a:ea typeface="+mn-ea"/>
                  <a:cs typeface="Segoe UI" panose="020B0502040204020203" pitchFamily="34" charset="0"/>
                </a:rPr>
              </a:br>
              <a:r>
                <a:rPr kumimoji="0" lang="en-US" sz="1400" b="0" i="0" u="none" strike="noStrike" kern="1200" cap="none" spc="0" normalizeH="0" baseline="0" noProof="0">
                  <a:ln>
                    <a:noFill/>
                  </a:ln>
                  <a:solidFill>
                    <a:srgbClr val="5558AF"/>
                  </a:solidFill>
                  <a:effectLst/>
                  <a:uLnTx/>
                  <a:uFillTx/>
                  <a:latin typeface="Segoe UI Semibold"/>
                  <a:ea typeface="+mn-ea"/>
                  <a:cs typeface="Segoe UI" panose="020B0502040204020203" pitchFamily="34" charset="0"/>
                </a:rPr>
                <a:t>to use</a:t>
              </a:r>
            </a:p>
          </p:txBody>
        </p:sp>
      </p:grpSp>
      <p:grpSp>
        <p:nvGrpSpPr>
          <p:cNvPr id="62" name="Group 61">
            <a:extLst>
              <a:ext uri="{FF2B5EF4-FFF2-40B4-BE49-F238E27FC236}">
                <a16:creationId xmlns:a16="http://schemas.microsoft.com/office/drawing/2014/main" id="{263C8C52-99BB-4652-848B-421204AA979D}"/>
              </a:ext>
              <a:ext uri="{C183D7F6-B498-43B3-948B-1728B52AA6E4}">
                <adec:decorative xmlns:adec="http://schemas.microsoft.com/office/drawing/2017/decorative" val="1"/>
              </a:ext>
            </a:extLst>
          </p:cNvPr>
          <p:cNvGrpSpPr/>
          <p:nvPr/>
        </p:nvGrpSpPr>
        <p:grpSpPr>
          <a:xfrm>
            <a:off x="306310" y="1436688"/>
            <a:ext cx="773211" cy="2454391"/>
            <a:chOff x="306310" y="3565408"/>
            <a:chExt cx="773211" cy="2454391"/>
          </a:xfrm>
        </p:grpSpPr>
        <p:grpSp>
          <p:nvGrpSpPr>
            <p:cNvPr id="63" name="Group 62">
              <a:extLst>
                <a:ext uri="{FF2B5EF4-FFF2-40B4-BE49-F238E27FC236}">
                  <a16:creationId xmlns:a16="http://schemas.microsoft.com/office/drawing/2014/main" id="{E33429DC-5222-45F8-8C5B-4B77CA1F3C0C}"/>
                </a:ext>
              </a:extLst>
            </p:cNvPr>
            <p:cNvGrpSpPr/>
            <p:nvPr/>
          </p:nvGrpSpPr>
          <p:grpSpPr>
            <a:xfrm>
              <a:off x="692916" y="3565408"/>
              <a:ext cx="272423" cy="2454391"/>
              <a:chOff x="5500914" y="3821112"/>
              <a:chExt cx="493486" cy="1840550"/>
            </a:xfrm>
          </p:grpSpPr>
          <p:cxnSp>
            <p:nvCxnSpPr>
              <p:cNvPr id="65" name="Straight Connector 64">
                <a:extLst>
                  <a:ext uri="{FF2B5EF4-FFF2-40B4-BE49-F238E27FC236}">
                    <a16:creationId xmlns:a16="http://schemas.microsoft.com/office/drawing/2014/main" id="{A28F89FD-8D41-42EF-BB17-13CAF71FACE1}"/>
                  </a:ext>
                </a:extLst>
              </p:cNvPr>
              <p:cNvCxnSpPr/>
              <p:nvPr/>
            </p:nvCxnSpPr>
            <p:spPr>
              <a:xfrm>
                <a:off x="5500914" y="3821112"/>
                <a:ext cx="493486" cy="0"/>
              </a:xfrm>
              <a:prstGeom prst="line">
                <a:avLst/>
              </a:prstGeom>
              <a:ln w="19050">
                <a:solidFill>
                  <a:srgbClr val="5558A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134ADEE-FDE7-49F7-BCB8-1CDEB2515E6C}"/>
                  </a:ext>
                </a:extLst>
              </p:cNvPr>
              <p:cNvCxnSpPr/>
              <p:nvPr/>
            </p:nvCxnSpPr>
            <p:spPr>
              <a:xfrm>
                <a:off x="5500914" y="5661660"/>
                <a:ext cx="493486" cy="0"/>
              </a:xfrm>
              <a:prstGeom prst="line">
                <a:avLst/>
              </a:prstGeom>
              <a:ln w="19050">
                <a:solidFill>
                  <a:srgbClr val="5558A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1CAC47D-15DC-43BF-BBE3-4F0B91DC6A89}"/>
                  </a:ext>
                </a:extLst>
              </p:cNvPr>
              <p:cNvCxnSpPr>
                <a:cxnSpLocks/>
              </p:cNvCxnSpPr>
              <p:nvPr/>
            </p:nvCxnSpPr>
            <p:spPr>
              <a:xfrm>
                <a:off x="5500916" y="3821112"/>
                <a:ext cx="0" cy="1840550"/>
              </a:xfrm>
              <a:prstGeom prst="line">
                <a:avLst/>
              </a:prstGeom>
              <a:ln w="19050">
                <a:solidFill>
                  <a:srgbClr val="5558AF"/>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C9DA25CC-811D-4C3C-8519-CF6E8652B2B4}"/>
                </a:ext>
              </a:extLst>
            </p:cNvPr>
            <p:cNvSpPr txBox="1"/>
            <p:nvPr/>
          </p:nvSpPr>
          <p:spPr>
            <a:xfrm>
              <a:off x="306310" y="4620248"/>
              <a:ext cx="773211" cy="344710"/>
            </a:xfrm>
            <a:prstGeom prst="rect">
              <a:avLst/>
            </a:prstGeom>
            <a:solidFill>
              <a:schemeClr val="bg1"/>
            </a:solidFill>
          </p:spPr>
          <p:txBody>
            <a:bodyPr wrap="square" lIns="0" tIns="0" rIns="0" bIns="0" rtlCol="0" anchor="ctr">
              <a:spAutoFit/>
            </a:bodyPr>
            <a:lstStyle/>
            <a:p>
              <a:pPr marL="0" marR="0" lvl="0" indent="0" algn="ctr" defTabSz="932205" rtl="0" eaLnBrk="1" fontAlgn="auto" latinLnBrk="0" hangingPunct="1">
                <a:lnSpc>
                  <a:spcPct val="80000"/>
                </a:lnSpc>
                <a:spcBef>
                  <a:spcPts val="0"/>
                </a:spcBef>
                <a:spcAft>
                  <a:spcPts val="0"/>
                </a:spcAft>
                <a:buClrTx/>
                <a:buSzPct val="90000"/>
                <a:buFontTx/>
                <a:buNone/>
                <a:tabLst/>
                <a:defRPr/>
              </a:pPr>
              <a:r>
                <a:rPr kumimoji="0" lang="en-US" sz="1400" b="0" i="0" u="none" strike="noStrike" kern="1200" cap="none" spc="0" normalizeH="0" baseline="0" noProof="0" dirty="0">
                  <a:ln>
                    <a:noFill/>
                  </a:ln>
                  <a:solidFill>
                    <a:srgbClr val="5558AF"/>
                  </a:solidFill>
                  <a:effectLst/>
                  <a:uLnTx/>
                  <a:uFillTx/>
                  <a:latin typeface="Segoe UI Semibold"/>
                  <a:ea typeface="+mn-ea"/>
                  <a:cs typeface="Segoe UI" panose="020B0502040204020203" pitchFamily="34" charset="0"/>
                </a:rPr>
                <a:t>Custom</a:t>
              </a:r>
            </a:p>
            <a:p>
              <a:pPr marL="0" marR="0" lvl="0" indent="0" algn="ctr" defTabSz="932205" rtl="0" eaLnBrk="1" fontAlgn="auto" latinLnBrk="0" hangingPunct="1">
                <a:lnSpc>
                  <a:spcPct val="80000"/>
                </a:lnSpc>
                <a:spcBef>
                  <a:spcPts val="0"/>
                </a:spcBef>
                <a:spcAft>
                  <a:spcPts val="0"/>
                </a:spcAft>
                <a:buClrTx/>
                <a:buSzPct val="90000"/>
                <a:buFontTx/>
                <a:buNone/>
                <a:tabLst/>
                <a:defRPr/>
              </a:pPr>
              <a:r>
                <a:rPr kumimoji="0" lang="en-US" sz="1400" b="0" i="0" u="none" strike="noStrike" kern="1200" cap="none" spc="0" normalizeH="0" baseline="0" noProof="0" dirty="0">
                  <a:ln>
                    <a:noFill/>
                  </a:ln>
                  <a:solidFill>
                    <a:srgbClr val="5558AF"/>
                  </a:solidFill>
                  <a:effectLst/>
                  <a:uLnTx/>
                  <a:uFillTx/>
                  <a:latin typeface="Segoe UI Semibold"/>
                  <a:ea typeface="+mn-ea"/>
                  <a:cs typeface="Segoe UI" panose="020B0502040204020203" pitchFamily="34" charset="0"/>
                </a:rPr>
                <a:t>Apps</a:t>
              </a:r>
            </a:p>
          </p:txBody>
        </p:sp>
      </p:grpSp>
    </p:spTree>
    <p:extLst>
      <p:ext uri="{BB962C8B-B14F-4D97-AF65-F5344CB8AC3E}">
        <p14:creationId xmlns:p14="http://schemas.microsoft.com/office/powerpoint/2010/main" val="147687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2"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1+#ppt_w/2"/>
                                          </p:val>
                                        </p:tav>
                                        <p:tav tm="100000">
                                          <p:val>
                                            <p:strVal val="#ppt_x"/>
                                          </p:val>
                                        </p:tav>
                                      </p:tavLst>
                                    </p:anim>
                                    <p:anim calcmode="lin" valueType="num">
                                      <p:cBhvr additive="base">
                                        <p:cTn id="20" dur="75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6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750" fill="hold"/>
                                        <p:tgtEl>
                                          <p:spTgt spid="13"/>
                                        </p:tgtEl>
                                        <p:attrNameLst>
                                          <p:attrName>ppt_x</p:attrName>
                                        </p:attrNameLst>
                                      </p:cBhvr>
                                      <p:tavLst>
                                        <p:tav tm="0">
                                          <p:val>
                                            <p:strVal val="1+#ppt_w/2"/>
                                          </p:val>
                                        </p:tav>
                                        <p:tav tm="100000">
                                          <p:val>
                                            <p:strVal val="#ppt_x"/>
                                          </p:val>
                                        </p:tav>
                                      </p:tavLst>
                                    </p:anim>
                                    <p:anim calcmode="lin" valueType="num">
                                      <p:cBhvr additive="base">
                                        <p:cTn id="24" dur="75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8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1+#ppt_w/2"/>
                                          </p:val>
                                        </p:tav>
                                        <p:tav tm="100000">
                                          <p:val>
                                            <p:strVal val="#ppt_x"/>
                                          </p:val>
                                        </p:tav>
                                      </p:tavLst>
                                    </p:anim>
                                    <p:anim calcmode="lin" valueType="num">
                                      <p:cBhvr additive="base">
                                        <p:cTn id="28" dur="75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10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750" fill="hold"/>
                                        <p:tgtEl>
                                          <p:spTgt spid="15"/>
                                        </p:tgtEl>
                                        <p:attrNameLst>
                                          <p:attrName>ppt_x</p:attrName>
                                        </p:attrNameLst>
                                      </p:cBhvr>
                                      <p:tavLst>
                                        <p:tav tm="0">
                                          <p:val>
                                            <p:strVal val="1+#ppt_w/2"/>
                                          </p:val>
                                        </p:tav>
                                        <p:tav tm="100000">
                                          <p:val>
                                            <p:strVal val="#ppt_x"/>
                                          </p:val>
                                        </p:tav>
                                      </p:tavLst>
                                    </p:anim>
                                    <p:anim calcmode="lin" valueType="num">
                                      <p:cBhvr additive="base">
                                        <p:cTn id="32" dur="75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12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1+#ppt_w/2"/>
                                          </p:val>
                                        </p:tav>
                                        <p:tav tm="100000">
                                          <p:val>
                                            <p:strVal val="#ppt_x"/>
                                          </p:val>
                                        </p:tav>
                                      </p:tavLst>
                                    </p:anim>
                                    <p:anim calcmode="lin" valueType="num">
                                      <p:cBhvr additive="base">
                                        <p:cTn id="36" dur="75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decel="100000" fill="hold" nodeType="withEffect">
                                  <p:stCondLst>
                                    <p:cond delay="14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750" fill="hold"/>
                                        <p:tgtEl>
                                          <p:spTgt spid="17"/>
                                        </p:tgtEl>
                                        <p:attrNameLst>
                                          <p:attrName>ppt_x</p:attrName>
                                        </p:attrNameLst>
                                      </p:cBhvr>
                                      <p:tavLst>
                                        <p:tav tm="0">
                                          <p:val>
                                            <p:strVal val="1+#ppt_w/2"/>
                                          </p:val>
                                        </p:tav>
                                        <p:tav tm="100000">
                                          <p:val>
                                            <p:strVal val="#ppt_x"/>
                                          </p:val>
                                        </p:tav>
                                      </p:tavLst>
                                    </p:anim>
                                    <p:anim calcmode="lin" valueType="num">
                                      <p:cBhvr additive="base">
                                        <p:cTn id="40" dur="75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2" decel="100000" fill="hold" nodeType="withEffect">
                                  <p:stCondLst>
                                    <p:cond delay="160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1+#ppt_w/2"/>
                                          </p:val>
                                        </p:tav>
                                        <p:tav tm="100000">
                                          <p:val>
                                            <p:strVal val="#ppt_x"/>
                                          </p:val>
                                        </p:tav>
                                      </p:tavLst>
                                    </p:anim>
                                    <p:anim calcmode="lin" valueType="num">
                                      <p:cBhvr additive="base">
                                        <p:cTn id="44" dur="75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18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750" fill="hold"/>
                                        <p:tgtEl>
                                          <p:spTgt spid="19"/>
                                        </p:tgtEl>
                                        <p:attrNameLst>
                                          <p:attrName>ppt_x</p:attrName>
                                        </p:attrNameLst>
                                      </p:cBhvr>
                                      <p:tavLst>
                                        <p:tav tm="0">
                                          <p:val>
                                            <p:strVal val="1+#ppt_w/2"/>
                                          </p:val>
                                        </p:tav>
                                        <p:tav tm="100000">
                                          <p:val>
                                            <p:strVal val="#ppt_x"/>
                                          </p:val>
                                        </p:tav>
                                      </p:tavLst>
                                    </p:anim>
                                    <p:anim calcmode="lin" valueType="num">
                                      <p:cBhvr additive="base">
                                        <p:cTn id="48" dur="750" fill="hold"/>
                                        <p:tgtEl>
                                          <p:spTgt spid="19"/>
                                        </p:tgtEl>
                                        <p:attrNameLst>
                                          <p:attrName>ppt_y</p:attrName>
                                        </p:attrNameLst>
                                      </p:cBhvr>
                                      <p:tavLst>
                                        <p:tav tm="0">
                                          <p:val>
                                            <p:strVal val="#ppt_y"/>
                                          </p:val>
                                        </p:tav>
                                        <p:tav tm="100000">
                                          <p:val>
                                            <p:strVal val="#ppt_y"/>
                                          </p:val>
                                        </p:tav>
                                      </p:tavLst>
                                    </p:anim>
                                  </p:childTnLst>
                                </p:cTn>
                              </p:par>
                              <p:par>
                                <p:cTn id="49" presetID="10" presetClass="entr" presetSubtype="0" fill="hold" grpId="0" nodeType="withEffect">
                                  <p:stCondLst>
                                    <p:cond delay="180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par>
                          <p:cTn id="52" fill="hold">
                            <p:stCondLst>
                              <p:cond delay="3050"/>
                            </p:stCondLst>
                            <p:childTnLst>
                              <p:par>
                                <p:cTn id="53" presetID="2" presetClass="entr" presetSubtype="2" decel="10000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750" fill="hold"/>
                                        <p:tgtEl>
                                          <p:spTgt spid="21"/>
                                        </p:tgtEl>
                                        <p:attrNameLst>
                                          <p:attrName>ppt_x</p:attrName>
                                        </p:attrNameLst>
                                      </p:cBhvr>
                                      <p:tavLst>
                                        <p:tav tm="0">
                                          <p:val>
                                            <p:strVal val="1+#ppt_w/2"/>
                                          </p:val>
                                        </p:tav>
                                        <p:tav tm="100000">
                                          <p:val>
                                            <p:strVal val="#ppt_x"/>
                                          </p:val>
                                        </p:tav>
                                      </p:tavLst>
                                    </p:anim>
                                    <p:anim calcmode="lin" valueType="num">
                                      <p:cBhvr additive="base">
                                        <p:cTn id="56" dur="750" fill="hold"/>
                                        <p:tgtEl>
                                          <p:spTgt spid="21"/>
                                        </p:tgtEl>
                                        <p:attrNameLst>
                                          <p:attrName>ppt_y</p:attrName>
                                        </p:attrNameLst>
                                      </p:cBhvr>
                                      <p:tavLst>
                                        <p:tav tm="0">
                                          <p:val>
                                            <p:strVal val="#ppt_y"/>
                                          </p:val>
                                        </p:tav>
                                        <p:tav tm="100000">
                                          <p:val>
                                            <p:strVal val="#ppt_y"/>
                                          </p:val>
                                        </p:tav>
                                      </p:tavLst>
                                    </p:anim>
                                  </p:childTnLst>
                                </p:cTn>
                              </p:par>
                              <p:par>
                                <p:cTn id="57" presetID="2" presetClass="entr" presetSubtype="2" decel="100000" fill="hold" nodeType="withEffect">
                                  <p:stCondLst>
                                    <p:cond delay="20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750" fill="hold"/>
                                        <p:tgtEl>
                                          <p:spTgt spid="22"/>
                                        </p:tgtEl>
                                        <p:attrNameLst>
                                          <p:attrName>ppt_x</p:attrName>
                                        </p:attrNameLst>
                                      </p:cBhvr>
                                      <p:tavLst>
                                        <p:tav tm="0">
                                          <p:val>
                                            <p:strVal val="1+#ppt_w/2"/>
                                          </p:val>
                                        </p:tav>
                                        <p:tav tm="100000">
                                          <p:val>
                                            <p:strVal val="#ppt_x"/>
                                          </p:val>
                                        </p:tav>
                                      </p:tavLst>
                                    </p:anim>
                                    <p:anim calcmode="lin" valueType="num">
                                      <p:cBhvr additive="base">
                                        <p:cTn id="60" dur="750" fill="hold"/>
                                        <p:tgtEl>
                                          <p:spTgt spid="22"/>
                                        </p:tgtEl>
                                        <p:attrNameLst>
                                          <p:attrName>ppt_y</p:attrName>
                                        </p:attrNameLst>
                                      </p:cBhvr>
                                      <p:tavLst>
                                        <p:tav tm="0">
                                          <p:val>
                                            <p:strVal val="#ppt_y"/>
                                          </p:val>
                                        </p:tav>
                                        <p:tav tm="100000">
                                          <p:val>
                                            <p:strVal val="#ppt_y"/>
                                          </p:val>
                                        </p:tav>
                                      </p:tavLst>
                                    </p:anim>
                                  </p:childTnLst>
                                </p:cTn>
                              </p:par>
                              <p:par>
                                <p:cTn id="61" presetID="2" presetClass="entr" presetSubtype="2" decel="100000" fill="hold" nodeType="withEffect">
                                  <p:stCondLst>
                                    <p:cond delay="40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1+#ppt_w/2"/>
                                          </p:val>
                                        </p:tav>
                                        <p:tav tm="100000">
                                          <p:val>
                                            <p:strVal val="#ppt_x"/>
                                          </p:val>
                                        </p:tav>
                                      </p:tavLst>
                                    </p:anim>
                                    <p:anim calcmode="lin" valueType="num">
                                      <p:cBhvr additive="base">
                                        <p:cTn id="64" dur="750" fill="hold"/>
                                        <p:tgtEl>
                                          <p:spTgt spid="23"/>
                                        </p:tgtEl>
                                        <p:attrNameLst>
                                          <p:attrName>ppt_y</p:attrName>
                                        </p:attrNameLst>
                                      </p:cBhvr>
                                      <p:tavLst>
                                        <p:tav tm="0">
                                          <p:val>
                                            <p:strVal val="#ppt_y"/>
                                          </p:val>
                                        </p:tav>
                                        <p:tav tm="100000">
                                          <p:val>
                                            <p:strVal val="#ppt_y"/>
                                          </p:val>
                                        </p:tav>
                                      </p:tavLst>
                                    </p:anim>
                                  </p:childTnLst>
                                </p:cTn>
                              </p:par>
                              <p:par>
                                <p:cTn id="65" presetID="2" presetClass="entr" presetSubtype="2" decel="100000" fill="hold" nodeType="withEffect">
                                  <p:stCondLst>
                                    <p:cond delay="60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750" fill="hold"/>
                                        <p:tgtEl>
                                          <p:spTgt spid="24"/>
                                        </p:tgtEl>
                                        <p:attrNameLst>
                                          <p:attrName>ppt_x</p:attrName>
                                        </p:attrNameLst>
                                      </p:cBhvr>
                                      <p:tavLst>
                                        <p:tav tm="0">
                                          <p:val>
                                            <p:strVal val="1+#ppt_w/2"/>
                                          </p:val>
                                        </p:tav>
                                        <p:tav tm="100000">
                                          <p:val>
                                            <p:strVal val="#ppt_x"/>
                                          </p:val>
                                        </p:tav>
                                      </p:tavLst>
                                    </p:anim>
                                    <p:anim calcmode="lin" valueType="num">
                                      <p:cBhvr additive="base">
                                        <p:cTn id="68" dur="750" fill="hold"/>
                                        <p:tgtEl>
                                          <p:spTgt spid="24"/>
                                        </p:tgtEl>
                                        <p:attrNameLst>
                                          <p:attrName>ppt_y</p:attrName>
                                        </p:attrNameLst>
                                      </p:cBhvr>
                                      <p:tavLst>
                                        <p:tav tm="0">
                                          <p:val>
                                            <p:strVal val="#ppt_y"/>
                                          </p:val>
                                        </p:tav>
                                        <p:tav tm="100000">
                                          <p:val>
                                            <p:strVal val="#ppt_y"/>
                                          </p:val>
                                        </p:tav>
                                      </p:tavLst>
                                    </p:anim>
                                  </p:childTnLst>
                                </p:cTn>
                              </p:par>
                              <p:par>
                                <p:cTn id="69" presetID="2" presetClass="entr" presetSubtype="2" decel="100000" fill="hold" nodeType="withEffect">
                                  <p:stCondLst>
                                    <p:cond delay="80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750" fill="hold"/>
                                        <p:tgtEl>
                                          <p:spTgt spid="25"/>
                                        </p:tgtEl>
                                        <p:attrNameLst>
                                          <p:attrName>ppt_x</p:attrName>
                                        </p:attrNameLst>
                                      </p:cBhvr>
                                      <p:tavLst>
                                        <p:tav tm="0">
                                          <p:val>
                                            <p:strVal val="1+#ppt_w/2"/>
                                          </p:val>
                                        </p:tav>
                                        <p:tav tm="100000">
                                          <p:val>
                                            <p:strVal val="#ppt_x"/>
                                          </p:val>
                                        </p:tav>
                                      </p:tavLst>
                                    </p:anim>
                                    <p:anim calcmode="lin" valueType="num">
                                      <p:cBhvr additive="base">
                                        <p:cTn id="72" dur="75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100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750" fill="hold"/>
                                        <p:tgtEl>
                                          <p:spTgt spid="26"/>
                                        </p:tgtEl>
                                        <p:attrNameLst>
                                          <p:attrName>ppt_x</p:attrName>
                                        </p:attrNameLst>
                                      </p:cBhvr>
                                      <p:tavLst>
                                        <p:tav tm="0">
                                          <p:val>
                                            <p:strVal val="1+#ppt_w/2"/>
                                          </p:val>
                                        </p:tav>
                                        <p:tav tm="100000">
                                          <p:val>
                                            <p:strVal val="#ppt_x"/>
                                          </p:val>
                                        </p:tav>
                                      </p:tavLst>
                                    </p:anim>
                                    <p:anim calcmode="lin" valueType="num">
                                      <p:cBhvr additive="base">
                                        <p:cTn id="76" dur="750" fill="hold"/>
                                        <p:tgtEl>
                                          <p:spTgt spid="26"/>
                                        </p:tgtEl>
                                        <p:attrNameLst>
                                          <p:attrName>ppt_y</p:attrName>
                                        </p:attrNameLst>
                                      </p:cBhvr>
                                      <p:tavLst>
                                        <p:tav tm="0">
                                          <p:val>
                                            <p:strVal val="#ppt_y"/>
                                          </p:val>
                                        </p:tav>
                                        <p:tav tm="100000">
                                          <p:val>
                                            <p:strVal val="#ppt_y"/>
                                          </p:val>
                                        </p:tav>
                                      </p:tavLst>
                                    </p:anim>
                                  </p:childTnLst>
                                </p:cTn>
                              </p:par>
                              <p:par>
                                <p:cTn id="77" presetID="2" presetClass="entr" presetSubtype="2" decel="100000" fill="hold" nodeType="withEffect">
                                  <p:stCondLst>
                                    <p:cond delay="120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750" fill="hold"/>
                                        <p:tgtEl>
                                          <p:spTgt spid="27"/>
                                        </p:tgtEl>
                                        <p:attrNameLst>
                                          <p:attrName>ppt_x</p:attrName>
                                        </p:attrNameLst>
                                      </p:cBhvr>
                                      <p:tavLst>
                                        <p:tav tm="0">
                                          <p:val>
                                            <p:strVal val="1+#ppt_w/2"/>
                                          </p:val>
                                        </p:tav>
                                        <p:tav tm="100000">
                                          <p:val>
                                            <p:strVal val="#ppt_x"/>
                                          </p:val>
                                        </p:tav>
                                      </p:tavLst>
                                    </p:anim>
                                    <p:anim calcmode="lin" valueType="num">
                                      <p:cBhvr additive="base">
                                        <p:cTn id="80" dur="750" fill="hold"/>
                                        <p:tgtEl>
                                          <p:spTgt spid="27"/>
                                        </p:tgtEl>
                                        <p:attrNameLst>
                                          <p:attrName>ppt_y</p:attrName>
                                        </p:attrNameLst>
                                      </p:cBhvr>
                                      <p:tavLst>
                                        <p:tav tm="0">
                                          <p:val>
                                            <p:strVal val="#ppt_y"/>
                                          </p:val>
                                        </p:tav>
                                        <p:tav tm="100000">
                                          <p:val>
                                            <p:strVal val="#ppt_y"/>
                                          </p:val>
                                        </p:tav>
                                      </p:tavLst>
                                    </p:anim>
                                  </p:childTnLst>
                                </p:cTn>
                              </p:par>
                              <p:par>
                                <p:cTn id="81" presetID="10"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2" decel="100000"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750" fill="hold"/>
                                        <p:tgtEl>
                                          <p:spTgt spid="29"/>
                                        </p:tgtEl>
                                        <p:attrNameLst>
                                          <p:attrName>ppt_x</p:attrName>
                                        </p:attrNameLst>
                                      </p:cBhvr>
                                      <p:tavLst>
                                        <p:tav tm="0">
                                          <p:val>
                                            <p:strVal val="1+#ppt_w/2"/>
                                          </p:val>
                                        </p:tav>
                                        <p:tav tm="100000">
                                          <p:val>
                                            <p:strVal val="#ppt_x"/>
                                          </p:val>
                                        </p:tav>
                                      </p:tavLst>
                                    </p:anim>
                                    <p:anim calcmode="lin" valueType="num">
                                      <p:cBhvr additive="base">
                                        <p:cTn id="88" dur="750" fill="hold"/>
                                        <p:tgtEl>
                                          <p:spTgt spid="29"/>
                                        </p:tgtEl>
                                        <p:attrNameLst>
                                          <p:attrName>ppt_y</p:attrName>
                                        </p:attrNameLst>
                                      </p:cBhvr>
                                      <p:tavLst>
                                        <p:tav tm="0">
                                          <p:val>
                                            <p:strVal val="#ppt_y"/>
                                          </p:val>
                                        </p:tav>
                                        <p:tav tm="100000">
                                          <p:val>
                                            <p:strVal val="#ppt_y"/>
                                          </p:val>
                                        </p:tav>
                                      </p:tavLst>
                                    </p:anim>
                                  </p:childTnLst>
                                </p:cTn>
                              </p:par>
                              <p:par>
                                <p:cTn id="89" presetID="2" presetClass="entr" presetSubtype="2" decel="100000" fill="hold" nodeType="withEffect">
                                  <p:stCondLst>
                                    <p:cond delay="20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750" fill="hold"/>
                                        <p:tgtEl>
                                          <p:spTgt spid="32"/>
                                        </p:tgtEl>
                                        <p:attrNameLst>
                                          <p:attrName>ppt_x</p:attrName>
                                        </p:attrNameLst>
                                      </p:cBhvr>
                                      <p:tavLst>
                                        <p:tav tm="0">
                                          <p:val>
                                            <p:strVal val="1+#ppt_w/2"/>
                                          </p:val>
                                        </p:tav>
                                        <p:tav tm="100000">
                                          <p:val>
                                            <p:strVal val="#ppt_x"/>
                                          </p:val>
                                        </p:tav>
                                      </p:tavLst>
                                    </p:anim>
                                    <p:anim calcmode="lin" valueType="num">
                                      <p:cBhvr additive="base">
                                        <p:cTn id="92" dur="750" fill="hold"/>
                                        <p:tgtEl>
                                          <p:spTgt spid="32"/>
                                        </p:tgtEl>
                                        <p:attrNameLst>
                                          <p:attrName>ppt_y</p:attrName>
                                        </p:attrNameLst>
                                      </p:cBhvr>
                                      <p:tavLst>
                                        <p:tav tm="0">
                                          <p:val>
                                            <p:strVal val="#ppt_y"/>
                                          </p:val>
                                        </p:tav>
                                        <p:tav tm="100000">
                                          <p:val>
                                            <p:strVal val="#ppt_y"/>
                                          </p:val>
                                        </p:tav>
                                      </p:tavLst>
                                    </p:anim>
                                  </p:childTnLst>
                                </p:cTn>
                              </p:par>
                              <p:par>
                                <p:cTn id="93" presetID="2" presetClass="entr" presetSubtype="2" decel="100000" fill="hold" nodeType="withEffect">
                                  <p:stCondLst>
                                    <p:cond delay="40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750" fill="hold"/>
                                        <p:tgtEl>
                                          <p:spTgt spid="35"/>
                                        </p:tgtEl>
                                        <p:attrNameLst>
                                          <p:attrName>ppt_x</p:attrName>
                                        </p:attrNameLst>
                                      </p:cBhvr>
                                      <p:tavLst>
                                        <p:tav tm="0">
                                          <p:val>
                                            <p:strVal val="1+#ppt_w/2"/>
                                          </p:val>
                                        </p:tav>
                                        <p:tav tm="100000">
                                          <p:val>
                                            <p:strVal val="#ppt_x"/>
                                          </p:val>
                                        </p:tav>
                                      </p:tavLst>
                                    </p:anim>
                                    <p:anim calcmode="lin" valueType="num">
                                      <p:cBhvr additive="base">
                                        <p:cTn id="96" dur="750" fill="hold"/>
                                        <p:tgtEl>
                                          <p:spTgt spid="35"/>
                                        </p:tgtEl>
                                        <p:attrNameLst>
                                          <p:attrName>ppt_y</p:attrName>
                                        </p:attrNameLst>
                                      </p:cBhvr>
                                      <p:tavLst>
                                        <p:tav tm="0">
                                          <p:val>
                                            <p:strVal val="#ppt_y"/>
                                          </p:val>
                                        </p:tav>
                                        <p:tav tm="100000">
                                          <p:val>
                                            <p:strVal val="#ppt_y"/>
                                          </p:val>
                                        </p:tav>
                                      </p:tavLst>
                                    </p:anim>
                                  </p:childTnLst>
                                </p:cTn>
                              </p:par>
                              <p:par>
                                <p:cTn id="97" presetID="2" presetClass="entr" presetSubtype="2" decel="100000" fill="hold" nodeType="withEffect">
                                  <p:stCondLst>
                                    <p:cond delay="60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750" fill="hold"/>
                                        <p:tgtEl>
                                          <p:spTgt spid="40"/>
                                        </p:tgtEl>
                                        <p:attrNameLst>
                                          <p:attrName>ppt_x</p:attrName>
                                        </p:attrNameLst>
                                      </p:cBhvr>
                                      <p:tavLst>
                                        <p:tav tm="0">
                                          <p:val>
                                            <p:strVal val="1+#ppt_w/2"/>
                                          </p:val>
                                        </p:tav>
                                        <p:tav tm="100000">
                                          <p:val>
                                            <p:strVal val="#ppt_x"/>
                                          </p:val>
                                        </p:tav>
                                      </p:tavLst>
                                    </p:anim>
                                    <p:anim calcmode="lin" valueType="num">
                                      <p:cBhvr additive="base">
                                        <p:cTn id="100" dur="750" fill="hold"/>
                                        <p:tgtEl>
                                          <p:spTgt spid="40"/>
                                        </p:tgtEl>
                                        <p:attrNameLst>
                                          <p:attrName>ppt_y</p:attrName>
                                        </p:attrNameLst>
                                      </p:cBhvr>
                                      <p:tavLst>
                                        <p:tav tm="0">
                                          <p:val>
                                            <p:strVal val="#ppt_y"/>
                                          </p:val>
                                        </p:tav>
                                        <p:tav tm="100000">
                                          <p:val>
                                            <p:strVal val="#ppt_y"/>
                                          </p:val>
                                        </p:tav>
                                      </p:tavLst>
                                    </p:anim>
                                  </p:childTnLst>
                                </p:cTn>
                              </p:par>
                            </p:childTnLst>
                          </p:cTn>
                        </p:par>
                        <p:par>
                          <p:cTn id="101" fill="hold">
                            <p:stCondLst>
                              <p:cond delay="6350"/>
                            </p:stCondLst>
                            <p:childTnLst>
                              <p:par>
                                <p:cTn id="102" presetID="10" presetClass="entr" presetSubtype="0" fill="hold" grpId="0" nodeType="after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childTnLst>
                          </p:cTn>
                        </p:par>
                        <p:par>
                          <p:cTn id="105" fill="hold">
                            <p:stCondLst>
                              <p:cond delay="6850"/>
                            </p:stCondLst>
                            <p:childTnLst>
                              <p:par>
                                <p:cTn id="106" presetID="2" presetClass="entr" presetSubtype="2" decel="100000" fill="hold" nodeType="after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750" fill="hold"/>
                                        <p:tgtEl>
                                          <p:spTgt spid="44"/>
                                        </p:tgtEl>
                                        <p:attrNameLst>
                                          <p:attrName>ppt_x</p:attrName>
                                        </p:attrNameLst>
                                      </p:cBhvr>
                                      <p:tavLst>
                                        <p:tav tm="0">
                                          <p:val>
                                            <p:strVal val="1+#ppt_w/2"/>
                                          </p:val>
                                        </p:tav>
                                        <p:tav tm="100000">
                                          <p:val>
                                            <p:strVal val="#ppt_x"/>
                                          </p:val>
                                        </p:tav>
                                      </p:tavLst>
                                    </p:anim>
                                    <p:anim calcmode="lin" valueType="num">
                                      <p:cBhvr additive="base">
                                        <p:cTn id="109" dur="750" fill="hold"/>
                                        <p:tgtEl>
                                          <p:spTgt spid="44"/>
                                        </p:tgtEl>
                                        <p:attrNameLst>
                                          <p:attrName>ppt_y</p:attrName>
                                        </p:attrNameLst>
                                      </p:cBhvr>
                                      <p:tavLst>
                                        <p:tav tm="0">
                                          <p:val>
                                            <p:strVal val="#ppt_y"/>
                                          </p:val>
                                        </p:tav>
                                        <p:tav tm="100000">
                                          <p:val>
                                            <p:strVal val="#ppt_y"/>
                                          </p:val>
                                        </p:tav>
                                      </p:tavLst>
                                    </p:anim>
                                  </p:childTnLst>
                                </p:cTn>
                              </p:par>
                              <p:par>
                                <p:cTn id="110" presetID="2" presetClass="entr" presetSubtype="2" decel="100000" fill="hold" nodeType="withEffect">
                                  <p:stCondLst>
                                    <p:cond delay="200"/>
                                  </p:stCondLst>
                                  <p:childTnLst>
                                    <p:set>
                                      <p:cBhvr>
                                        <p:cTn id="111" dur="1" fill="hold">
                                          <p:stCondLst>
                                            <p:cond delay="0"/>
                                          </p:stCondLst>
                                        </p:cTn>
                                        <p:tgtEl>
                                          <p:spTgt spid="47"/>
                                        </p:tgtEl>
                                        <p:attrNameLst>
                                          <p:attrName>style.visibility</p:attrName>
                                        </p:attrNameLst>
                                      </p:cBhvr>
                                      <p:to>
                                        <p:strVal val="visible"/>
                                      </p:to>
                                    </p:set>
                                    <p:anim calcmode="lin" valueType="num">
                                      <p:cBhvr additive="base">
                                        <p:cTn id="112" dur="750" fill="hold"/>
                                        <p:tgtEl>
                                          <p:spTgt spid="47"/>
                                        </p:tgtEl>
                                        <p:attrNameLst>
                                          <p:attrName>ppt_x</p:attrName>
                                        </p:attrNameLst>
                                      </p:cBhvr>
                                      <p:tavLst>
                                        <p:tav tm="0">
                                          <p:val>
                                            <p:strVal val="1+#ppt_w/2"/>
                                          </p:val>
                                        </p:tav>
                                        <p:tav tm="100000">
                                          <p:val>
                                            <p:strVal val="#ppt_x"/>
                                          </p:val>
                                        </p:tav>
                                      </p:tavLst>
                                    </p:anim>
                                    <p:anim calcmode="lin" valueType="num">
                                      <p:cBhvr additive="base">
                                        <p:cTn id="113" dur="750" fill="hold"/>
                                        <p:tgtEl>
                                          <p:spTgt spid="47"/>
                                        </p:tgtEl>
                                        <p:attrNameLst>
                                          <p:attrName>ppt_y</p:attrName>
                                        </p:attrNameLst>
                                      </p:cBhvr>
                                      <p:tavLst>
                                        <p:tav tm="0">
                                          <p:val>
                                            <p:strVal val="#ppt_y"/>
                                          </p:val>
                                        </p:tav>
                                        <p:tav tm="100000">
                                          <p:val>
                                            <p:strVal val="#ppt_y"/>
                                          </p:val>
                                        </p:tav>
                                      </p:tavLst>
                                    </p:anim>
                                  </p:childTnLst>
                                </p:cTn>
                              </p:par>
                              <p:par>
                                <p:cTn id="114" presetID="2" presetClass="entr" presetSubtype="2" decel="100000" fill="hold" nodeType="withEffect">
                                  <p:stCondLst>
                                    <p:cond delay="400"/>
                                  </p:stCondLst>
                                  <p:childTnLst>
                                    <p:set>
                                      <p:cBhvr>
                                        <p:cTn id="115" dur="1" fill="hold">
                                          <p:stCondLst>
                                            <p:cond delay="0"/>
                                          </p:stCondLst>
                                        </p:cTn>
                                        <p:tgtEl>
                                          <p:spTgt spid="50"/>
                                        </p:tgtEl>
                                        <p:attrNameLst>
                                          <p:attrName>style.visibility</p:attrName>
                                        </p:attrNameLst>
                                      </p:cBhvr>
                                      <p:to>
                                        <p:strVal val="visible"/>
                                      </p:to>
                                    </p:set>
                                    <p:anim calcmode="lin" valueType="num">
                                      <p:cBhvr additive="base">
                                        <p:cTn id="116" dur="750" fill="hold"/>
                                        <p:tgtEl>
                                          <p:spTgt spid="50"/>
                                        </p:tgtEl>
                                        <p:attrNameLst>
                                          <p:attrName>ppt_x</p:attrName>
                                        </p:attrNameLst>
                                      </p:cBhvr>
                                      <p:tavLst>
                                        <p:tav tm="0">
                                          <p:val>
                                            <p:strVal val="1+#ppt_w/2"/>
                                          </p:val>
                                        </p:tav>
                                        <p:tav tm="100000">
                                          <p:val>
                                            <p:strVal val="#ppt_x"/>
                                          </p:val>
                                        </p:tav>
                                      </p:tavLst>
                                    </p:anim>
                                    <p:anim calcmode="lin" valueType="num">
                                      <p:cBhvr additive="base">
                                        <p:cTn id="117" dur="750" fill="hold"/>
                                        <p:tgtEl>
                                          <p:spTgt spid="50"/>
                                        </p:tgtEl>
                                        <p:attrNameLst>
                                          <p:attrName>ppt_y</p:attrName>
                                        </p:attrNameLst>
                                      </p:cBhvr>
                                      <p:tavLst>
                                        <p:tav tm="0">
                                          <p:val>
                                            <p:strVal val="#ppt_y"/>
                                          </p:val>
                                        </p:tav>
                                        <p:tav tm="100000">
                                          <p:val>
                                            <p:strVal val="#ppt_y"/>
                                          </p:val>
                                        </p:tav>
                                      </p:tavLst>
                                    </p:anim>
                                  </p:childTnLst>
                                </p:cTn>
                              </p:par>
                              <p:par>
                                <p:cTn id="118" presetID="2" presetClass="entr" presetSubtype="2" decel="100000" fill="hold" nodeType="withEffect">
                                  <p:stCondLst>
                                    <p:cond delay="600"/>
                                  </p:stCondLst>
                                  <p:childTnLst>
                                    <p:set>
                                      <p:cBhvr>
                                        <p:cTn id="119" dur="1" fill="hold">
                                          <p:stCondLst>
                                            <p:cond delay="0"/>
                                          </p:stCondLst>
                                        </p:cTn>
                                        <p:tgtEl>
                                          <p:spTgt spid="53"/>
                                        </p:tgtEl>
                                        <p:attrNameLst>
                                          <p:attrName>style.visibility</p:attrName>
                                        </p:attrNameLst>
                                      </p:cBhvr>
                                      <p:to>
                                        <p:strVal val="visible"/>
                                      </p:to>
                                    </p:set>
                                    <p:anim calcmode="lin" valueType="num">
                                      <p:cBhvr additive="base">
                                        <p:cTn id="120" dur="750" fill="hold"/>
                                        <p:tgtEl>
                                          <p:spTgt spid="53"/>
                                        </p:tgtEl>
                                        <p:attrNameLst>
                                          <p:attrName>ppt_x</p:attrName>
                                        </p:attrNameLst>
                                      </p:cBhvr>
                                      <p:tavLst>
                                        <p:tav tm="0">
                                          <p:val>
                                            <p:strVal val="1+#ppt_w/2"/>
                                          </p:val>
                                        </p:tav>
                                        <p:tav tm="100000">
                                          <p:val>
                                            <p:strVal val="#ppt_x"/>
                                          </p:val>
                                        </p:tav>
                                      </p:tavLst>
                                    </p:anim>
                                    <p:anim calcmode="lin" valueType="num">
                                      <p:cBhvr additive="base">
                                        <p:cTn id="121" dur="750" fill="hold"/>
                                        <p:tgtEl>
                                          <p:spTgt spid="53"/>
                                        </p:tgtEl>
                                        <p:attrNameLst>
                                          <p:attrName>ppt_y</p:attrName>
                                        </p:attrNameLst>
                                      </p:cBhvr>
                                      <p:tavLst>
                                        <p:tav tm="0">
                                          <p:val>
                                            <p:strVal val="#ppt_y"/>
                                          </p:val>
                                        </p:tav>
                                        <p:tav tm="100000">
                                          <p:val>
                                            <p:strVal val="#ppt_y"/>
                                          </p:val>
                                        </p:tav>
                                      </p:tavLst>
                                    </p:anim>
                                  </p:childTnLst>
                                </p:cTn>
                              </p:par>
                              <p:par>
                                <p:cTn id="122" presetID="10" presetClass="entr" presetSubtype="0" fill="hold"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fade">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fade">
                                      <p:cBhvr>
                                        <p:cTn id="12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28"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CE4B7206-F544-475D-B7F9-DE28F9925E70}"/>
              </a:ext>
            </a:extLst>
          </p:cNvPr>
          <p:cNvSpPr txBox="1"/>
          <p:nvPr/>
        </p:nvSpPr>
        <p:spPr>
          <a:xfrm>
            <a:off x="564444" y="176206"/>
            <a:ext cx="5881512" cy="584775"/>
          </a:xfrm>
          <a:prstGeom prst="rect">
            <a:avLst/>
          </a:prstGeom>
          <a:noFill/>
        </p:spPr>
        <p:txBody>
          <a:bodyPr wrap="square" rtlCol="0">
            <a:spAutoFit/>
          </a:bodyPr>
          <a:lstStyle/>
          <a:p>
            <a:r>
              <a:rPr lang="en-US" sz="3200" dirty="0"/>
              <a:t>MICROSOFT TEAMS FEATURES</a:t>
            </a:r>
          </a:p>
        </p:txBody>
      </p:sp>
      <p:pic>
        <p:nvPicPr>
          <p:cNvPr id="3" name="Picture 2" descr="Diagram&#10;&#10;Description automatically generated">
            <a:extLst>
              <a:ext uri="{FF2B5EF4-FFF2-40B4-BE49-F238E27FC236}">
                <a16:creationId xmlns:a16="http://schemas.microsoft.com/office/drawing/2014/main" id="{75269616-AA8B-4820-935F-7936ED7BF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197" y="1025042"/>
            <a:ext cx="6747803" cy="5197691"/>
          </a:xfrm>
          <a:prstGeom prst="rect">
            <a:avLst/>
          </a:prstGeom>
        </p:spPr>
      </p:pic>
      <p:sp>
        <p:nvSpPr>
          <p:cNvPr id="6" name="TextBox 5">
            <a:extLst>
              <a:ext uri="{FF2B5EF4-FFF2-40B4-BE49-F238E27FC236}">
                <a16:creationId xmlns:a16="http://schemas.microsoft.com/office/drawing/2014/main" id="{841D8676-5E4B-4E35-80FE-81564BEEE72A}"/>
              </a:ext>
            </a:extLst>
          </p:cNvPr>
          <p:cNvSpPr txBox="1"/>
          <p:nvPr/>
        </p:nvSpPr>
        <p:spPr>
          <a:xfrm>
            <a:off x="214488" y="801285"/>
            <a:ext cx="5881512" cy="5754139"/>
          </a:xfrm>
          <a:prstGeom prst="rect">
            <a:avLst/>
          </a:prstGeom>
          <a:noFill/>
        </p:spPr>
        <p:txBody>
          <a:bodyPr wrap="square">
            <a:spAutoFit/>
          </a:bodyPr>
          <a:lstStyle/>
          <a:p>
            <a:pPr algn="l">
              <a:lnSpc>
                <a:spcPct val="300000"/>
              </a:lnSpc>
              <a:buFont typeface="Arial" panose="020B0604020202020204" pitchFamily="34" charset="0"/>
              <a:buChar char="•"/>
            </a:pPr>
            <a:r>
              <a:rPr lang="en-US" b="0" i="0" dirty="0">
                <a:solidFill>
                  <a:srgbClr val="202124"/>
                </a:solidFill>
                <a:effectLst/>
                <a:latin typeface="arial" panose="020B0604020202020204" pitchFamily="34" charset="0"/>
              </a:rPr>
              <a:t> Teams and channels</a:t>
            </a:r>
          </a:p>
          <a:p>
            <a:pPr algn="l">
              <a:lnSpc>
                <a:spcPct val="300000"/>
              </a:lnSpc>
              <a:buFont typeface="Arial" panose="020B0604020202020204" pitchFamily="34" charset="0"/>
              <a:buChar char="•"/>
            </a:pPr>
            <a:r>
              <a:rPr lang="en-US" b="0" i="0" dirty="0">
                <a:solidFill>
                  <a:srgbClr val="202124"/>
                </a:solidFill>
                <a:effectLst/>
                <a:latin typeface="arial" panose="020B0604020202020204" pitchFamily="34" charset="0"/>
              </a:rPr>
              <a:t> Conversations within channels and teams.</a:t>
            </a:r>
          </a:p>
          <a:p>
            <a:pPr algn="l">
              <a:lnSpc>
                <a:spcPct val="300000"/>
              </a:lnSpc>
              <a:buFont typeface="Arial" panose="020B0604020202020204" pitchFamily="34" charset="0"/>
              <a:buChar char="•"/>
            </a:pPr>
            <a:r>
              <a:rPr lang="en-US" b="0" i="0" dirty="0">
                <a:solidFill>
                  <a:srgbClr val="202124"/>
                </a:solidFill>
                <a:effectLst/>
                <a:latin typeface="arial" panose="020B0604020202020204" pitchFamily="34" charset="0"/>
              </a:rPr>
              <a:t> A chat function</a:t>
            </a:r>
          </a:p>
          <a:p>
            <a:pPr algn="l">
              <a:lnSpc>
                <a:spcPct val="300000"/>
              </a:lnSpc>
              <a:buFont typeface="Arial" panose="020B0604020202020204" pitchFamily="34" charset="0"/>
              <a:buChar char="•"/>
            </a:pPr>
            <a:r>
              <a:rPr lang="en-US" b="0" i="0" dirty="0">
                <a:solidFill>
                  <a:srgbClr val="202124"/>
                </a:solidFill>
                <a:effectLst/>
                <a:latin typeface="arial" panose="020B0604020202020204" pitchFamily="34" charset="0"/>
              </a:rPr>
              <a:t> Document storage</a:t>
            </a:r>
          </a:p>
          <a:p>
            <a:pPr algn="l">
              <a:lnSpc>
                <a:spcPct val="300000"/>
              </a:lnSpc>
              <a:buFont typeface="Arial" panose="020B0604020202020204" pitchFamily="34" charset="0"/>
              <a:buChar char="•"/>
            </a:pPr>
            <a:r>
              <a:rPr lang="en-US" b="0" i="0" dirty="0">
                <a:solidFill>
                  <a:srgbClr val="202124"/>
                </a:solidFill>
                <a:effectLst/>
                <a:latin typeface="arial" panose="020B0604020202020204" pitchFamily="34" charset="0"/>
              </a:rPr>
              <a:t> Online video calling and screen sharing</a:t>
            </a:r>
          </a:p>
          <a:p>
            <a:pPr algn="l">
              <a:lnSpc>
                <a:spcPct val="300000"/>
              </a:lnSpc>
              <a:buFont typeface="Arial" panose="020B0604020202020204" pitchFamily="34" charset="0"/>
              <a:buChar char="•"/>
            </a:pPr>
            <a:r>
              <a:rPr lang="en-US" b="0" i="0" dirty="0">
                <a:solidFill>
                  <a:srgbClr val="202124"/>
                </a:solidFill>
                <a:effectLst/>
                <a:latin typeface="arial" panose="020B0604020202020204" pitchFamily="34" charset="0"/>
              </a:rPr>
              <a:t> Online meetings. </a:t>
            </a:r>
          </a:p>
          <a:p>
            <a:pPr algn="l">
              <a:lnSpc>
                <a:spcPct val="300000"/>
              </a:lnSpc>
              <a:buFont typeface="Arial" panose="020B0604020202020204" pitchFamily="34" charset="0"/>
              <a:buChar char="•"/>
            </a:pPr>
            <a:r>
              <a:rPr lang="en-US" dirty="0">
                <a:solidFill>
                  <a:srgbClr val="202124"/>
                </a:solidFill>
                <a:latin typeface="arial" panose="020B0604020202020204" pitchFamily="34" charset="0"/>
              </a:rPr>
              <a:t>… and more</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162808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Three people working together around a computer">
            <a:extLst>
              <a:ext uri="{FF2B5EF4-FFF2-40B4-BE49-F238E27FC236}">
                <a16:creationId xmlns:a16="http://schemas.microsoft.com/office/drawing/2014/main" id="{76B56F29-1E2A-4DDC-B204-9E8386FF1115}"/>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474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 name="Rectangle 4">
            <a:extLst>
              <a:ext uri="{FF2B5EF4-FFF2-40B4-BE49-F238E27FC236}">
                <a16:creationId xmlns:a16="http://schemas.microsoft.com/office/drawing/2014/main" id="{8B0DD5BA-0F47-4EB9-BDE7-6691D2D6E633}"/>
              </a:ext>
            </a:extLst>
          </p:cNvPr>
          <p:cNvSpPr/>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a:latin typeface="+mj-lt"/>
                <a:ea typeface="+mj-ea"/>
                <a:cs typeface="+mj-cs"/>
              </a:rPr>
              <a:t>Questions &amp; Demo</a:t>
            </a:r>
          </a:p>
        </p:txBody>
      </p:sp>
      <p:cxnSp>
        <p:nvCxnSpPr>
          <p:cNvPr id="21"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061831"/>
      </p:ext>
    </p:extLst>
  </p:cSld>
  <p:clrMapOvr>
    <a:masterClrMapping/>
  </p:clrMapOvr>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6120</TotalTime>
  <Words>284</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arial</vt:lpstr>
      <vt:lpstr>Calibri</vt:lpstr>
      <vt:lpstr>Calibri Light</vt:lpstr>
      <vt:lpstr>Segoe UI</vt:lpstr>
      <vt:lpstr>Segoe UI Light</vt:lpstr>
      <vt:lpstr>Segoe UI Semibold</vt:lpstr>
      <vt:lpstr>Wingdings</vt:lpstr>
      <vt:lpstr>1_Office Theme</vt:lpstr>
      <vt:lpstr>Office Theme</vt:lpstr>
      <vt:lpstr>2_Office Theme</vt:lpstr>
      <vt:lpstr>PowerPoint Presentation</vt:lpstr>
      <vt:lpstr>OUTLINE</vt:lpstr>
      <vt:lpstr>POPULAR CONCERNS AND CHALLENGES FOR ORGANISATIONS</vt:lpstr>
      <vt:lpstr>POPULAR CONCERNS AND CHALLENGES FOR ORGANISATIONS</vt:lpstr>
      <vt:lpstr>MICROSOFT TEAMS</vt:lpstr>
      <vt:lpstr> Boost Team Productivity with Collaboration tools accessible by all</vt:lpstr>
      <vt:lpstr>Engage your people where they already are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DOCUMENT MANAGEMENT SYSTEM</dc:title>
  <dc:creator>Matthew Ofomi</dc:creator>
  <cp:lastModifiedBy>Matthew Ofomi</cp:lastModifiedBy>
  <cp:revision>85</cp:revision>
  <dcterms:created xsi:type="dcterms:W3CDTF">2021-09-02T09:26:41Z</dcterms:created>
  <dcterms:modified xsi:type="dcterms:W3CDTF">2022-12-14T08:58:50Z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1499e1-1960-4be7-a1a2-1c9762dbe506_Enabled">
    <vt:lpwstr>true</vt:lpwstr>
  </property>
  <property fmtid="{D5CDD505-2E9C-101B-9397-08002B2CF9AE}" pid="3" name="MSIP_Label_f61499e1-1960-4be7-a1a2-1c9762dbe506_SetDate">
    <vt:lpwstr>2022-01-25T14:26:28Z</vt:lpwstr>
  </property>
  <property fmtid="{D5CDD505-2E9C-101B-9397-08002B2CF9AE}" pid="4" name="MSIP_Label_f61499e1-1960-4be7-a1a2-1c9762dbe506_Method">
    <vt:lpwstr>Privileged</vt:lpwstr>
  </property>
  <property fmtid="{D5CDD505-2E9C-101B-9397-08002B2CF9AE}" pid="5" name="MSIP_Label_f61499e1-1960-4be7-a1a2-1c9762dbe506_Name">
    <vt:lpwstr>General_0</vt:lpwstr>
  </property>
  <property fmtid="{D5CDD505-2E9C-101B-9397-08002B2CF9AE}" pid="6" name="MSIP_Label_f61499e1-1960-4be7-a1a2-1c9762dbe506_SiteId">
    <vt:lpwstr>47a5a918-b4ec-470f-86ca-c67e821ce45b</vt:lpwstr>
  </property>
  <property fmtid="{D5CDD505-2E9C-101B-9397-08002B2CF9AE}" pid="7" name="MSIP_Label_f61499e1-1960-4be7-a1a2-1c9762dbe506_ActionId">
    <vt:lpwstr>c698e03a-4418-4bc2-917b-a4cc49e3b899</vt:lpwstr>
  </property>
  <property fmtid="{D5CDD505-2E9C-101B-9397-08002B2CF9AE}" pid="8" name="MSIP_Label_f61499e1-1960-4be7-a1a2-1c9762dbe506_ContentBits">
    <vt:lpwstr>2</vt:lpwstr>
  </property>
  <property fmtid="{D5CDD505-2E9C-101B-9397-08002B2CF9AE}" pid="9" name="MSIP_Label_93677e94-8685-4365-aed6-41c3b653b0e9_Enabled">
    <vt:lpwstr>true</vt:lpwstr>
  </property>
  <property fmtid="{D5CDD505-2E9C-101B-9397-08002B2CF9AE}" pid="10" name="MSIP_Label_93677e94-8685-4365-aed6-41c3b653b0e9_SetDate">
    <vt:lpwstr>2022-02-23T06:49:56Z</vt:lpwstr>
  </property>
  <property fmtid="{D5CDD505-2E9C-101B-9397-08002B2CF9AE}" pid="11" name="MSIP_Label_93677e94-8685-4365-aed6-41c3b653b0e9_Method">
    <vt:lpwstr>Privileged</vt:lpwstr>
  </property>
  <property fmtid="{D5CDD505-2E9C-101B-9397-08002B2CF9AE}" pid="12" name="MSIP_Label_93677e94-8685-4365-aed6-41c3b653b0e9_Name">
    <vt:lpwstr>Private Doc</vt:lpwstr>
  </property>
  <property fmtid="{D5CDD505-2E9C-101B-9397-08002B2CF9AE}" pid="13" name="MSIP_Label_93677e94-8685-4365-aed6-41c3b653b0e9_SiteId">
    <vt:lpwstr>ae07872b-03a3-4c96-9502-1fc101d42003</vt:lpwstr>
  </property>
  <property fmtid="{D5CDD505-2E9C-101B-9397-08002B2CF9AE}" pid="14" name="MSIP_Label_93677e94-8685-4365-aed6-41c3b653b0e9_ActionId">
    <vt:lpwstr>b2b1c1af-84f4-4980-b20d-6906a1c52080</vt:lpwstr>
  </property>
  <property fmtid="{D5CDD505-2E9C-101B-9397-08002B2CF9AE}" pid="15" name="MSIP_Label_93677e94-8685-4365-aed6-41c3b653b0e9_ContentBits">
    <vt:lpwstr>0</vt:lpwstr>
  </property>
</Properties>
</file>