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sldIdLst>
    <p:sldId id="285" r:id="rId3"/>
    <p:sldId id="312" r:id="rId4"/>
    <p:sldId id="327" r:id="rId5"/>
    <p:sldId id="311" r:id="rId6"/>
    <p:sldId id="324" r:id="rId7"/>
    <p:sldId id="325" r:id="rId8"/>
    <p:sldId id="326"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F96F-C97C-4299-9E42-28B03633BC4C}"/>
              </a:ext>
            </a:extLst>
          </p:cNvPr>
          <p:cNvSpPr>
            <a:spLocks noGrp="1"/>
          </p:cNvSpPr>
          <p:nvPr>
            <p:ph type="ctrTitle"/>
          </p:nvPr>
        </p:nvSpPr>
        <p:spPr>
          <a:xfrm>
            <a:off x="973393" y="2743200"/>
            <a:ext cx="6066504" cy="1818813"/>
          </a:xfrm>
        </p:spPr>
        <p:txBody>
          <a:bodyPr anchor="b">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3E053B5-93C9-4876-A8AE-7A7CFB63D06E}"/>
              </a:ext>
            </a:extLst>
          </p:cNvPr>
          <p:cNvSpPr>
            <a:spLocks noGrp="1"/>
          </p:cNvSpPr>
          <p:nvPr>
            <p:ph type="subTitle" idx="1"/>
          </p:nvPr>
        </p:nvSpPr>
        <p:spPr>
          <a:xfrm>
            <a:off x="973393" y="5009054"/>
            <a:ext cx="6066504" cy="88047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41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6113CC-0115-49BE-929F-7BA1AE5FA8BE}"/>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F20E8A3D-5C87-4C9F-BA22-059477E727C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070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56DE-E9D9-42B9-82BC-76C04D872732}"/>
              </a:ext>
            </a:extLst>
          </p:cNvPr>
          <p:cNvSpPr>
            <a:spLocks noGrp="1"/>
          </p:cNvSpPr>
          <p:nvPr>
            <p:ph type="title"/>
          </p:nvPr>
        </p:nvSpPr>
        <p:spPr>
          <a:xfrm>
            <a:off x="839788" y="866776"/>
            <a:ext cx="10515600" cy="8239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CE748DF-113D-4813-AA00-9245628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DD4CC1-949C-4938-BE97-E115FC253CD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A99044-FBA6-401C-88B1-5E1CD0D83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CAE1-08D3-483A-80C5-3F2E69CED146}"/>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C943414-D519-46DE-9ED6-5B6AB6319B9C}"/>
              </a:ext>
            </a:extLst>
          </p:cNvPr>
          <p:cNvSpPr>
            <a:spLocks noGrp="1"/>
          </p:cNvSpPr>
          <p:nvPr>
            <p:ph type="dt" sz="half" idx="10"/>
          </p:nvPr>
        </p:nvSpPr>
        <p:spPr>
          <a:xfrm>
            <a:off x="838200" y="6356350"/>
            <a:ext cx="2743200" cy="365125"/>
          </a:xfrm>
          <a:prstGeom prst="rect">
            <a:avLst/>
          </a:prstGeom>
        </p:spPr>
        <p:txBody>
          <a:bodyPr/>
          <a:lstStyle/>
          <a:p>
            <a:fld id="{2E63785C-1385-46A6-A762-B95E3D4620C7}" type="datetimeFigureOut">
              <a:rPr lang="en-US" smtClean="0">
                <a:solidFill>
                  <a:prstClr val="black"/>
                </a:solidFill>
              </a:rPr>
              <a:pPr/>
              <a:t>8/10/2023</a:t>
            </a:fld>
            <a:endParaRPr lang="en-US">
              <a:solidFill>
                <a:prstClr val="black"/>
              </a:solidFill>
            </a:endParaRPr>
          </a:p>
        </p:txBody>
      </p:sp>
      <p:sp>
        <p:nvSpPr>
          <p:cNvPr id="8" name="Footer Placeholder 7">
            <a:extLst>
              <a:ext uri="{FF2B5EF4-FFF2-40B4-BE49-F238E27FC236}">
                <a16:creationId xmlns:a16="http://schemas.microsoft.com/office/drawing/2014/main" id="{044EF7B3-9DBC-4D01-B7E0-2C3EE39B6F39}"/>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id="{783213A3-3D1E-46D4-8701-BAB5DC53CC97}"/>
              </a:ext>
            </a:extLst>
          </p:cNvPr>
          <p:cNvSpPr>
            <a:spLocks noGrp="1"/>
          </p:cNvSpPr>
          <p:nvPr>
            <p:ph type="sldNum" sz="quarter" idx="12"/>
          </p:nvPr>
        </p:nvSpPr>
        <p:spPr>
          <a:xfrm>
            <a:off x="8610600" y="6356350"/>
            <a:ext cx="2743200" cy="365125"/>
          </a:xfrm>
          <a:prstGeom prst="rect">
            <a:avLst/>
          </a:prstGeom>
        </p:spPr>
        <p:txBody>
          <a:bodyPr/>
          <a:lstStyle/>
          <a:p>
            <a:fld id="{24EFA79F-109C-4FA7-ABBA-C7359B6F759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41880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0A612-9A77-45E1-8E47-9E15F39DC45D}"/>
              </a:ext>
            </a:extLst>
          </p:cNvPr>
          <p:cNvSpPr>
            <a:spLocks noGrp="1"/>
          </p:cNvSpPr>
          <p:nvPr>
            <p:ph type="title"/>
          </p:nvPr>
        </p:nvSpPr>
        <p:spPr>
          <a:xfrm>
            <a:off x="550606" y="1317522"/>
            <a:ext cx="8160774" cy="8357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7D23B1-216E-4EAD-AADD-4004A822AD2F}"/>
              </a:ext>
            </a:extLst>
          </p:cNvPr>
          <p:cNvSpPr>
            <a:spLocks noGrp="1"/>
          </p:cNvSpPr>
          <p:nvPr>
            <p:ph idx="1"/>
          </p:nvPr>
        </p:nvSpPr>
        <p:spPr>
          <a:xfrm>
            <a:off x="550606" y="2527097"/>
            <a:ext cx="8160774" cy="36007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24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5443C75-1D47-4172-ACDC-39336D54D804}"/>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E58DFEEB-6697-4EDE-9D83-C4FA8D68D91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73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6113CC-0115-49BE-929F-7BA1AE5FA8BE}"/>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F20E8A3D-5C87-4C9F-BA22-059477E727C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079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56DE-E9D9-42B9-82BC-76C04D872732}"/>
              </a:ext>
            </a:extLst>
          </p:cNvPr>
          <p:cNvSpPr>
            <a:spLocks noGrp="1"/>
          </p:cNvSpPr>
          <p:nvPr>
            <p:ph type="title"/>
          </p:nvPr>
        </p:nvSpPr>
        <p:spPr>
          <a:xfrm>
            <a:off x="839788" y="866776"/>
            <a:ext cx="10515600" cy="8239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CE748DF-113D-4813-AA00-9245628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DD4CC1-949C-4938-BE97-E115FC253CD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A99044-FBA6-401C-88B1-5E1CD0D83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CAE1-08D3-483A-80C5-3F2E69CED146}"/>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C943414-D519-46DE-9ED6-5B6AB6319B9C}"/>
              </a:ext>
            </a:extLst>
          </p:cNvPr>
          <p:cNvSpPr>
            <a:spLocks noGrp="1"/>
          </p:cNvSpPr>
          <p:nvPr>
            <p:ph type="dt" sz="half" idx="10"/>
          </p:nvPr>
        </p:nvSpPr>
        <p:spPr>
          <a:xfrm>
            <a:off x="838200" y="6356350"/>
            <a:ext cx="2743200" cy="365125"/>
          </a:xfrm>
          <a:prstGeom prst="rect">
            <a:avLst/>
          </a:prstGeom>
        </p:spPr>
        <p:txBody>
          <a:bodyPr/>
          <a:lstStyle/>
          <a:p>
            <a:fld id="{2E63785C-1385-46A6-A762-B95E3D4620C7}" type="datetimeFigureOut">
              <a:rPr lang="en-US" smtClean="0">
                <a:solidFill>
                  <a:prstClr val="black"/>
                </a:solidFill>
              </a:rPr>
              <a:pPr/>
              <a:t>8/10/2023</a:t>
            </a:fld>
            <a:endParaRPr lang="en-US">
              <a:solidFill>
                <a:prstClr val="black"/>
              </a:solidFill>
            </a:endParaRPr>
          </a:p>
        </p:txBody>
      </p:sp>
      <p:sp>
        <p:nvSpPr>
          <p:cNvPr id="8" name="Footer Placeholder 7">
            <a:extLst>
              <a:ext uri="{FF2B5EF4-FFF2-40B4-BE49-F238E27FC236}">
                <a16:creationId xmlns:a16="http://schemas.microsoft.com/office/drawing/2014/main" id="{044EF7B3-9DBC-4D01-B7E0-2C3EE39B6F39}"/>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id="{783213A3-3D1E-46D4-8701-BAB5DC53CC97}"/>
              </a:ext>
            </a:extLst>
          </p:cNvPr>
          <p:cNvSpPr>
            <a:spLocks noGrp="1"/>
          </p:cNvSpPr>
          <p:nvPr>
            <p:ph type="sldNum" sz="quarter" idx="12"/>
          </p:nvPr>
        </p:nvSpPr>
        <p:spPr>
          <a:xfrm>
            <a:off x="8610600" y="6356350"/>
            <a:ext cx="2743200" cy="365125"/>
          </a:xfrm>
          <a:prstGeom prst="rect">
            <a:avLst/>
          </a:prstGeom>
        </p:spPr>
        <p:txBody>
          <a:bodyPr/>
          <a:lstStyle/>
          <a:p>
            <a:fld id="{24EFA79F-109C-4FA7-ABBA-C7359B6F759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4561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87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F96F-C97C-4299-9E42-28B03633BC4C}"/>
              </a:ext>
            </a:extLst>
          </p:cNvPr>
          <p:cNvSpPr>
            <a:spLocks noGrp="1"/>
          </p:cNvSpPr>
          <p:nvPr>
            <p:ph type="ctrTitle"/>
          </p:nvPr>
        </p:nvSpPr>
        <p:spPr>
          <a:xfrm>
            <a:off x="973393" y="2743200"/>
            <a:ext cx="6066504" cy="1818813"/>
          </a:xfrm>
        </p:spPr>
        <p:txBody>
          <a:bodyPr anchor="b">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3E053B5-93C9-4876-A8AE-7A7CFB63D06E}"/>
              </a:ext>
            </a:extLst>
          </p:cNvPr>
          <p:cNvSpPr>
            <a:spLocks noGrp="1"/>
          </p:cNvSpPr>
          <p:nvPr>
            <p:ph type="subTitle" idx="1"/>
          </p:nvPr>
        </p:nvSpPr>
        <p:spPr>
          <a:xfrm>
            <a:off x="973393" y="5009054"/>
            <a:ext cx="6066504" cy="88047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100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0A612-9A77-45E1-8E47-9E15F39DC45D}"/>
              </a:ext>
            </a:extLst>
          </p:cNvPr>
          <p:cNvSpPr>
            <a:spLocks noGrp="1"/>
          </p:cNvSpPr>
          <p:nvPr>
            <p:ph type="title"/>
          </p:nvPr>
        </p:nvSpPr>
        <p:spPr>
          <a:xfrm>
            <a:off x="550606" y="1317522"/>
            <a:ext cx="8160774" cy="8357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7D23B1-216E-4EAD-AADD-4004A822AD2F}"/>
              </a:ext>
            </a:extLst>
          </p:cNvPr>
          <p:cNvSpPr>
            <a:spLocks noGrp="1"/>
          </p:cNvSpPr>
          <p:nvPr>
            <p:ph idx="1"/>
          </p:nvPr>
        </p:nvSpPr>
        <p:spPr>
          <a:xfrm>
            <a:off x="550606" y="2527097"/>
            <a:ext cx="8160774" cy="36007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46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5443C75-1D47-4172-ACDC-39336D54D804}"/>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E58DFEEB-6697-4EDE-9D83-C4FA8D68D91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2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690A-5FB8-42C4-8FFC-EDFAC80C844D}"/>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0475C3-3952-4E19-A3DE-D99AE15F4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A36EE6-4B3E-4883-9E86-1297F27AF09B}"/>
              </a:ext>
            </a:extLst>
          </p:cNvPr>
          <p:cNvSpPr txBox="1"/>
          <p:nvPr userDrawn="1">
            <p:extLst>
              <p:ext uri="{1162E1C5-73C7-4A58-AE30-91384D911F3F}">
                <p184:classification xmlns:p184="http://schemas.microsoft.com/office/powerpoint/2018/4/main" val="ftr"/>
              </p:ext>
            </p:extLst>
          </p:nvPr>
        </p:nvSpPr>
        <p:spPr>
          <a:xfrm>
            <a:off x="0" y="6705600"/>
            <a:ext cx="509588" cy="152400"/>
          </a:xfrm>
          <a:prstGeom prst="rect">
            <a:avLst/>
          </a:prstGeom>
        </p:spPr>
        <p:txBody>
          <a:bodyPr horzOverflow="overflow" lIns="0" tIns="0" rIns="0" bIns="0">
            <a:spAutoFit/>
          </a:bodyPr>
          <a:lstStyle/>
          <a:p>
            <a:r>
              <a:rPr lang="en-US" sz="1000" dirty="0">
                <a:solidFill>
                  <a:srgbClr val="FFFFFF"/>
                </a:solidFill>
                <a:cs typeface="Calibri" panose="020F0502020204030204" pitchFamily="34" charset="0"/>
              </a:rPr>
              <a:t>GENERAL</a:t>
            </a:r>
          </a:p>
        </p:txBody>
      </p:sp>
      <p:sp>
        <p:nvSpPr>
          <p:cNvPr id="4" name="MSIPCMContentMarking" descr="{&quot;HashCode&quot;:1647255966,&quot;Placement&quot;:&quot;Footer&quot;,&quot;Top&quot;:519.343,&quot;Left&quot;:0.0,&quot;SlideWidth&quot;:960,&quot;SlideHeight&quot;:540}"/>
          <p:cNvSpPr txBox="1"/>
          <p:nvPr userDrawn="1"/>
        </p:nvSpPr>
        <p:spPr>
          <a:xfrm>
            <a:off x="0" y="6595656"/>
            <a:ext cx="757239"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GENERAL</a:t>
            </a:r>
          </a:p>
        </p:txBody>
      </p:sp>
    </p:spTree>
    <p:extLst>
      <p:ext uri="{BB962C8B-B14F-4D97-AF65-F5344CB8AC3E}">
        <p14:creationId xmlns:p14="http://schemas.microsoft.com/office/powerpoint/2010/main" val="2955709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690A-5FB8-42C4-8FFC-EDFAC80C844D}"/>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0475C3-3952-4E19-A3DE-D99AE15F4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A36EE6-4B3E-4883-9E86-1297F27AF09B}"/>
              </a:ext>
            </a:extLst>
          </p:cNvPr>
          <p:cNvSpPr txBox="1"/>
          <p:nvPr userDrawn="1">
            <p:extLst>
              <p:ext uri="{1162E1C5-73C7-4A58-AE30-91384D911F3F}">
                <p184:classification xmlns:p184="http://schemas.microsoft.com/office/powerpoint/2018/4/main" val="ftr"/>
              </p:ext>
            </p:extLst>
          </p:nvPr>
        </p:nvSpPr>
        <p:spPr>
          <a:xfrm>
            <a:off x="0" y="6705600"/>
            <a:ext cx="509588" cy="152400"/>
          </a:xfrm>
          <a:prstGeom prst="rect">
            <a:avLst/>
          </a:prstGeom>
        </p:spPr>
        <p:txBody>
          <a:bodyPr horzOverflow="overflow" lIns="0" tIns="0" rIns="0" bIns="0">
            <a:spAutoFit/>
          </a:bodyPr>
          <a:lstStyle/>
          <a:p>
            <a:r>
              <a:rPr lang="en-US" sz="1000" dirty="0">
                <a:solidFill>
                  <a:srgbClr val="FFFFFF"/>
                </a:solidFill>
                <a:cs typeface="Calibri" panose="020F0502020204030204" pitchFamily="34" charset="0"/>
              </a:rPr>
              <a:t>GENERAL</a:t>
            </a:r>
          </a:p>
        </p:txBody>
      </p:sp>
      <p:sp>
        <p:nvSpPr>
          <p:cNvPr id="4" name="MSIPCMContentMarking" descr="{&quot;HashCode&quot;:1647255966,&quot;Placement&quot;:&quot;Footer&quot;,&quot;Top&quot;:519.343,&quot;Left&quot;:0.0,&quot;SlideWidth&quot;:960,&quot;SlideHeight&quot;:540}"/>
          <p:cNvSpPr txBox="1"/>
          <p:nvPr userDrawn="1"/>
        </p:nvSpPr>
        <p:spPr>
          <a:xfrm>
            <a:off x="0" y="6595656"/>
            <a:ext cx="757239"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GENERAL</a:t>
            </a:r>
          </a:p>
        </p:txBody>
      </p:sp>
    </p:spTree>
    <p:extLst>
      <p:ext uri="{BB962C8B-B14F-4D97-AF65-F5344CB8AC3E}">
        <p14:creationId xmlns:p14="http://schemas.microsoft.com/office/powerpoint/2010/main" val="2828826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BA474A-B8D9-45B8-845D-2723039629A7}"/>
              </a:ext>
            </a:extLst>
          </p:cNvPr>
          <p:cNvSpPr txBox="1">
            <a:spLocks/>
          </p:cNvSpPr>
          <p:nvPr/>
        </p:nvSpPr>
        <p:spPr>
          <a:xfrm>
            <a:off x="539246" y="2289314"/>
            <a:ext cx="7182679" cy="180229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a:solidFill>
                  <a:schemeClr val="bg1"/>
                </a:solidFill>
                <a:latin typeface="Arial" panose="020B0604020202020204" pitchFamily="34" charset="0"/>
                <a:ea typeface="+mj-ea"/>
                <a:cs typeface="Arial" panose="020B0604020202020204" pitchFamily="34" charset="0"/>
              </a:defRPr>
            </a:lvl1pPr>
          </a:lstStyle>
          <a:p>
            <a:r>
              <a:rPr lang="en-GB" sz="4000" dirty="0">
                <a:solidFill>
                  <a:srgbClr val="A5A5A5">
                    <a:lumMod val="75000"/>
                  </a:srgbClr>
                </a:solidFill>
                <a:latin typeface="Calibri Light" panose="020F0302020204030204"/>
                <a:cs typeface="Arial"/>
              </a:rPr>
              <a:t>COLLABORATIVE APPLICATIONS</a:t>
            </a:r>
          </a:p>
        </p:txBody>
      </p:sp>
      <p:pic>
        <p:nvPicPr>
          <p:cNvPr id="5" name="Picture 4" descr="A yellow and blue text&#10;&#10;Description automatically generated">
            <a:extLst>
              <a:ext uri="{FF2B5EF4-FFF2-40B4-BE49-F238E27FC236}">
                <a16:creationId xmlns:a16="http://schemas.microsoft.com/office/drawing/2014/main" id="{7E09C0C8-789B-4520-EFEA-BF245FDF2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788" y="1057795"/>
            <a:ext cx="1259825" cy="1275174"/>
          </a:xfrm>
          <a:prstGeom prst="rect">
            <a:avLst/>
          </a:prstGeom>
        </p:spPr>
      </p:pic>
    </p:spTree>
    <p:extLst>
      <p:ext uri="{BB962C8B-B14F-4D97-AF65-F5344CB8AC3E}">
        <p14:creationId xmlns:p14="http://schemas.microsoft.com/office/powerpoint/2010/main" val="377725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diagram of a company&#10;&#10;Description automatically generated">
            <a:extLst>
              <a:ext uri="{FF2B5EF4-FFF2-40B4-BE49-F238E27FC236}">
                <a16:creationId xmlns:a16="http://schemas.microsoft.com/office/drawing/2014/main" id="{840FD016-7292-1E4C-61AC-5639B688E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4" y="215153"/>
            <a:ext cx="11308976" cy="6306671"/>
          </a:xfrm>
          <a:prstGeom prst="rect">
            <a:avLst/>
          </a:prstGeom>
        </p:spPr>
      </p:pic>
    </p:spTree>
    <p:extLst>
      <p:ext uri="{BB962C8B-B14F-4D97-AF65-F5344CB8AC3E}">
        <p14:creationId xmlns:p14="http://schemas.microsoft.com/office/powerpoint/2010/main" val="19406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B91B939-7EB2-A3FF-6CA1-E7822944F0D1}"/>
              </a:ext>
            </a:extLst>
          </p:cNvPr>
          <p:cNvSpPr>
            <a:spLocks noGrp="1"/>
          </p:cNvSpPr>
          <p:nvPr>
            <p:ph type="title"/>
          </p:nvPr>
        </p:nvSpPr>
        <p:spPr>
          <a:xfrm>
            <a:off x="632178" y="262217"/>
            <a:ext cx="5143043" cy="878465"/>
          </a:xfrm>
        </p:spPr>
        <p:txBody>
          <a:bodyPr>
            <a:normAutofit/>
          </a:bodyPr>
          <a:lstStyle/>
          <a:p>
            <a:r>
              <a:rPr lang="en-US" sz="3200" b="0" dirty="0"/>
              <a:t>EMPLOYEE IDEAS</a:t>
            </a:r>
          </a:p>
        </p:txBody>
      </p:sp>
      <p:sp>
        <p:nvSpPr>
          <p:cNvPr id="7" name="Content Placeholder 2">
            <a:extLst>
              <a:ext uri="{FF2B5EF4-FFF2-40B4-BE49-F238E27FC236}">
                <a16:creationId xmlns:a16="http://schemas.microsoft.com/office/drawing/2014/main" id="{27291DDD-DC14-2019-CE31-7E2E34AF3ED2}"/>
              </a:ext>
            </a:extLst>
          </p:cNvPr>
          <p:cNvSpPr txBox="1">
            <a:spLocks/>
          </p:cNvSpPr>
          <p:nvPr/>
        </p:nvSpPr>
        <p:spPr>
          <a:xfrm>
            <a:off x="632178" y="1294963"/>
            <a:ext cx="10114844" cy="444301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1600" b="0" i="0" dirty="0">
                <a:solidFill>
                  <a:srgbClr val="171717"/>
                </a:solidFill>
                <a:effectLst/>
                <a:latin typeface="Calibri" panose="020F0502020204030204" pitchFamily="34" charset="0"/>
                <a:cs typeface="Calibri" panose="020F0502020204030204" pitchFamily="34" charset="0"/>
              </a:rPr>
              <a:t>The app enables the Teams users to set up and configure an idea campaign. An idea campaign is a category for grouping ideas around common themes.</a:t>
            </a:r>
          </a:p>
          <a:p>
            <a:pPr marL="0" indent="0">
              <a:lnSpc>
                <a:spcPct val="150000"/>
              </a:lnSpc>
              <a:buNone/>
            </a:pPr>
            <a:r>
              <a:rPr lang="en-US" sz="1600" b="0" i="0" dirty="0">
                <a:solidFill>
                  <a:srgbClr val="171717"/>
                </a:solidFill>
                <a:effectLst/>
                <a:latin typeface="Calibri" panose="020F0502020204030204" pitchFamily="34" charset="0"/>
                <a:cs typeface="Calibri" panose="020F0502020204030204" pitchFamily="34" charset="0"/>
              </a:rPr>
              <a:t> Teams users can also perform the following activities: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Configure a standard submission form that employees must submit for each idea.</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Review and manage the ideas and list of campaigns.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Modify and delete campaigns.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Review leader boards of ideas.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Vote for and share prioritized ideas.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Submit ideas for a campaign.</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View other team member's idea.</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Vote on most liked ideas.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Review the performance of their ideas compared with others within a campaign.</a:t>
            </a:r>
            <a:endParaRPr lang="en-US" sz="1600" dirty="0">
              <a:solidFill>
                <a:srgbClr val="17171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772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28A7B3-CD55-40DD-A0B9-AE10FE6C356F}"/>
              </a:ext>
            </a:extLst>
          </p:cNvPr>
          <p:cNvSpPr/>
          <p:nvPr/>
        </p:nvSpPr>
        <p:spPr>
          <a:xfrm>
            <a:off x="898181" y="505933"/>
            <a:ext cx="3826132" cy="584775"/>
          </a:xfrm>
          <a:prstGeom prst="rect">
            <a:avLst/>
          </a:prstGeom>
        </p:spPr>
        <p:txBody>
          <a:bodyPr wrap="square">
            <a:spAutoFit/>
          </a:bodyPr>
          <a:lstStyle/>
          <a:p>
            <a:r>
              <a:rPr lang="en-US" sz="3200" dirty="0"/>
              <a:t>EMPLOYEE IDEAS</a:t>
            </a:r>
          </a:p>
        </p:txBody>
      </p:sp>
      <p:sp>
        <p:nvSpPr>
          <p:cNvPr id="7" name="Rectangle 6">
            <a:extLst>
              <a:ext uri="{FF2B5EF4-FFF2-40B4-BE49-F238E27FC236}">
                <a16:creationId xmlns:a16="http://schemas.microsoft.com/office/drawing/2014/main" id="{F4D73D9A-D361-45C0-8FEC-139C567281D1}"/>
              </a:ext>
            </a:extLst>
          </p:cNvPr>
          <p:cNvSpPr/>
          <p:nvPr/>
        </p:nvSpPr>
        <p:spPr>
          <a:xfrm>
            <a:off x="774244" y="1701375"/>
            <a:ext cx="4375052" cy="1295868"/>
          </a:xfrm>
          <a:prstGeom prst="rect">
            <a:avLst/>
          </a:prstGeom>
        </p:spPr>
        <p:txBody>
          <a:bodyPr wrap="square">
            <a:spAutoFit/>
          </a:bodyPr>
          <a:lstStyle/>
          <a:p>
            <a:pPr>
              <a:lnSpc>
                <a:spcPct val="150000"/>
              </a:lnSpc>
            </a:pPr>
            <a:r>
              <a:rPr lang="en-US" dirty="0"/>
              <a:t>Beneficial across every organizations and departments, as this helps in fostering employees innovative and creative ideas</a:t>
            </a:r>
          </a:p>
        </p:txBody>
      </p:sp>
      <p:pic>
        <p:nvPicPr>
          <p:cNvPr id="3" name="Picture 2" descr="A screenshot of a computer&#10;&#10;Description automatically generated">
            <a:extLst>
              <a:ext uri="{FF2B5EF4-FFF2-40B4-BE49-F238E27FC236}">
                <a16:creationId xmlns:a16="http://schemas.microsoft.com/office/drawing/2014/main" id="{2DADC45E-85A3-6388-8B03-C8980D99C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36" y="528232"/>
            <a:ext cx="7324164" cy="5801535"/>
          </a:xfrm>
          <a:prstGeom prst="rect">
            <a:avLst/>
          </a:prstGeom>
        </p:spPr>
      </p:pic>
    </p:spTree>
    <p:extLst>
      <p:ext uri="{BB962C8B-B14F-4D97-AF65-F5344CB8AC3E}">
        <p14:creationId xmlns:p14="http://schemas.microsoft.com/office/powerpoint/2010/main" val="147687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A60-A746-435C-F3F9-3793E94A9DC5}"/>
              </a:ext>
            </a:extLst>
          </p:cNvPr>
          <p:cNvSpPr>
            <a:spLocks noGrp="1"/>
          </p:cNvSpPr>
          <p:nvPr>
            <p:ph type="title"/>
          </p:nvPr>
        </p:nvSpPr>
        <p:spPr>
          <a:xfrm>
            <a:off x="320080" y="471298"/>
            <a:ext cx="5177608" cy="790196"/>
          </a:xfrm>
        </p:spPr>
        <p:txBody>
          <a:bodyPr>
            <a:normAutofit/>
          </a:bodyPr>
          <a:lstStyle/>
          <a:p>
            <a:r>
              <a:rPr lang="en-US" sz="3200" b="0" dirty="0"/>
              <a:t>ISSUE REPORTING</a:t>
            </a:r>
          </a:p>
        </p:txBody>
      </p:sp>
      <p:sp>
        <p:nvSpPr>
          <p:cNvPr id="3" name="Rectangle 2">
            <a:extLst>
              <a:ext uri="{FF2B5EF4-FFF2-40B4-BE49-F238E27FC236}">
                <a16:creationId xmlns:a16="http://schemas.microsoft.com/office/drawing/2014/main" id="{3B2E24DF-7400-5315-12EC-E0E237B35ED1}"/>
              </a:ext>
            </a:extLst>
          </p:cNvPr>
          <p:cNvSpPr/>
          <p:nvPr/>
        </p:nvSpPr>
        <p:spPr>
          <a:xfrm>
            <a:off x="320080" y="1385671"/>
            <a:ext cx="5403386" cy="3747436"/>
          </a:xfrm>
          <a:prstGeom prst="rect">
            <a:avLst/>
          </a:prstGeom>
        </p:spPr>
        <p:txBody>
          <a:bodyPr wrap="square">
            <a:spAutoFit/>
          </a:bodyPr>
          <a:lstStyle/>
          <a:p>
            <a:pPr>
              <a:lnSpc>
                <a:spcPct val="150000"/>
              </a:lnSpc>
            </a:pPr>
            <a:r>
              <a:rPr lang="en-US" sz="1600" b="0" i="0" dirty="0">
                <a:solidFill>
                  <a:srgbClr val="171717"/>
                </a:solidFill>
                <a:effectLst/>
              </a:rPr>
              <a:t>The Issue Reporting app empowers the employees and managers to raise and manage issues. It consists of two apps, Issue reporting app for reporting issues and Manage Issues app for managing issues</a:t>
            </a:r>
          </a:p>
          <a:p>
            <a:pPr>
              <a:lnSpc>
                <a:spcPct val="150000"/>
              </a:lnSpc>
            </a:pPr>
            <a:endParaRPr lang="en-US" sz="1600" b="0" i="0" dirty="0">
              <a:solidFill>
                <a:srgbClr val="171717"/>
              </a:solidFill>
              <a:effectLst/>
              <a:latin typeface="Segoe UI" panose="020B0502040204020203" pitchFamily="34" charset="0"/>
            </a:endParaRPr>
          </a:p>
          <a:p>
            <a:pPr>
              <a:lnSpc>
                <a:spcPct val="150000"/>
              </a:lnSpc>
            </a:pPr>
            <a:r>
              <a:rPr lang="en-US" sz="1600" b="0" i="0" dirty="0">
                <a:solidFill>
                  <a:srgbClr val="171717"/>
                </a:solidFill>
                <a:effectLst/>
              </a:rPr>
              <a:t>The app is also used to review team issues, report on issue history, and efficiently manage issue resolution. The employees use the Issue reporting app to log issues and details required to resolve them. The app is also used to modify and resolve existing issues and get a high-level view of individual or team</a:t>
            </a:r>
            <a:endParaRPr lang="en-US" sz="1600" dirty="0"/>
          </a:p>
        </p:txBody>
      </p:sp>
      <p:pic>
        <p:nvPicPr>
          <p:cNvPr id="5" name="Picture 4" descr="A screenshot of a computer&#10;&#10;Description automatically generated">
            <a:extLst>
              <a:ext uri="{FF2B5EF4-FFF2-40B4-BE49-F238E27FC236}">
                <a16:creationId xmlns:a16="http://schemas.microsoft.com/office/drawing/2014/main" id="{50ECAAEB-6E1E-3B4A-01EB-9B0DF1F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959" y="537759"/>
            <a:ext cx="6468534" cy="5782482"/>
          </a:xfrm>
          <a:prstGeom prst="rect">
            <a:avLst/>
          </a:prstGeom>
        </p:spPr>
      </p:pic>
    </p:spTree>
    <p:extLst>
      <p:ext uri="{BB962C8B-B14F-4D97-AF65-F5344CB8AC3E}">
        <p14:creationId xmlns:p14="http://schemas.microsoft.com/office/powerpoint/2010/main" val="266059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A60-A746-435C-F3F9-3793E94A9DC5}"/>
              </a:ext>
            </a:extLst>
          </p:cNvPr>
          <p:cNvSpPr>
            <a:spLocks noGrp="1"/>
          </p:cNvSpPr>
          <p:nvPr>
            <p:ph type="title"/>
          </p:nvPr>
        </p:nvSpPr>
        <p:spPr>
          <a:xfrm>
            <a:off x="320080" y="471298"/>
            <a:ext cx="5177608" cy="790196"/>
          </a:xfrm>
        </p:spPr>
        <p:txBody>
          <a:bodyPr>
            <a:normAutofit/>
          </a:bodyPr>
          <a:lstStyle/>
          <a:p>
            <a:r>
              <a:rPr lang="en-US" sz="3200" b="0" dirty="0"/>
              <a:t>BOARDS</a:t>
            </a:r>
          </a:p>
        </p:txBody>
      </p:sp>
      <p:sp>
        <p:nvSpPr>
          <p:cNvPr id="3" name="Rectangle 2">
            <a:extLst>
              <a:ext uri="{FF2B5EF4-FFF2-40B4-BE49-F238E27FC236}">
                <a16:creationId xmlns:a16="http://schemas.microsoft.com/office/drawing/2014/main" id="{3B2E24DF-7400-5315-12EC-E0E237B35ED1}"/>
              </a:ext>
            </a:extLst>
          </p:cNvPr>
          <p:cNvSpPr/>
          <p:nvPr/>
        </p:nvSpPr>
        <p:spPr>
          <a:xfrm>
            <a:off x="320080" y="1385671"/>
            <a:ext cx="5403386" cy="2639441"/>
          </a:xfrm>
          <a:prstGeom prst="rect">
            <a:avLst/>
          </a:prstGeom>
        </p:spPr>
        <p:txBody>
          <a:bodyPr wrap="square">
            <a:spAutoFit/>
          </a:bodyPr>
          <a:lstStyle/>
          <a:p>
            <a:pPr>
              <a:lnSpc>
                <a:spcPct val="150000"/>
              </a:lnSpc>
            </a:pPr>
            <a:r>
              <a:rPr lang="en-US" sz="1600" b="0" i="0" dirty="0">
                <a:solidFill>
                  <a:srgbClr val="1F2328"/>
                </a:solidFill>
                <a:effectLst/>
                <a:latin typeface="-apple-system"/>
              </a:rPr>
              <a:t>With the Boards app, you and your team can create boards about anything — interests, initiatives, onboarding, etc. You can also post just about anything to a board—images, articles, websites, and even direct links to teams, channels, and specific discussion threads within Microsoft Teams. This flexibility makes sharing ideas and content discovery efficient and seamless.</a:t>
            </a:r>
            <a:endParaRPr lang="en-US" sz="1600" dirty="0"/>
          </a:p>
        </p:txBody>
      </p:sp>
      <p:pic>
        <p:nvPicPr>
          <p:cNvPr id="5" name="Picture 4" descr="A screenshot of a computer&#10;&#10;Description automatically generated">
            <a:extLst>
              <a:ext uri="{FF2B5EF4-FFF2-40B4-BE49-F238E27FC236}">
                <a16:creationId xmlns:a16="http://schemas.microsoft.com/office/drawing/2014/main" id="{17E3B09B-9B3A-1B21-ECA1-E542ECFDE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466" y="528232"/>
            <a:ext cx="6468534" cy="5801535"/>
          </a:xfrm>
          <a:prstGeom prst="rect">
            <a:avLst/>
          </a:prstGeom>
        </p:spPr>
      </p:pic>
    </p:spTree>
    <p:extLst>
      <p:ext uri="{BB962C8B-B14F-4D97-AF65-F5344CB8AC3E}">
        <p14:creationId xmlns:p14="http://schemas.microsoft.com/office/powerpoint/2010/main" val="133594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A60-A746-435C-F3F9-3793E94A9DC5}"/>
              </a:ext>
            </a:extLst>
          </p:cNvPr>
          <p:cNvSpPr>
            <a:spLocks noGrp="1"/>
          </p:cNvSpPr>
          <p:nvPr>
            <p:ph type="title"/>
          </p:nvPr>
        </p:nvSpPr>
        <p:spPr>
          <a:xfrm>
            <a:off x="320080" y="471298"/>
            <a:ext cx="5177608" cy="790196"/>
          </a:xfrm>
        </p:spPr>
        <p:txBody>
          <a:bodyPr>
            <a:normAutofit/>
          </a:bodyPr>
          <a:lstStyle/>
          <a:p>
            <a:r>
              <a:rPr lang="en-US" sz="3200" b="0" dirty="0"/>
              <a:t>Approvals</a:t>
            </a:r>
          </a:p>
        </p:txBody>
      </p:sp>
      <p:sp>
        <p:nvSpPr>
          <p:cNvPr id="3" name="Rectangle 2">
            <a:extLst>
              <a:ext uri="{FF2B5EF4-FFF2-40B4-BE49-F238E27FC236}">
                <a16:creationId xmlns:a16="http://schemas.microsoft.com/office/drawing/2014/main" id="{3B2E24DF-7400-5315-12EC-E0E237B35ED1}"/>
              </a:ext>
            </a:extLst>
          </p:cNvPr>
          <p:cNvSpPr/>
          <p:nvPr/>
        </p:nvSpPr>
        <p:spPr>
          <a:xfrm>
            <a:off x="320080" y="1385671"/>
            <a:ext cx="5177608" cy="1900777"/>
          </a:xfrm>
          <a:prstGeom prst="rect">
            <a:avLst/>
          </a:prstGeom>
        </p:spPr>
        <p:txBody>
          <a:bodyPr wrap="square">
            <a:spAutoFit/>
          </a:bodyPr>
          <a:lstStyle/>
          <a:p>
            <a:pPr>
              <a:lnSpc>
                <a:spcPct val="150000"/>
              </a:lnSpc>
            </a:pPr>
            <a:r>
              <a:rPr lang="en-US" sz="1600" b="0" i="0" dirty="0">
                <a:solidFill>
                  <a:srgbClr val="0A0A0A"/>
                </a:solidFill>
                <a:effectLst/>
                <a:latin typeface="proxima-nova"/>
              </a:rPr>
              <a:t>Approval App in Teams is an app that allows users to bring together and centralize all of the workflow approval processes. Specifically, it will enable the users to approve or reject items/documents submitted by others or initiate an approval workflow themselves.</a:t>
            </a:r>
            <a:endParaRPr lang="en-US" sz="1600" dirty="0"/>
          </a:p>
        </p:txBody>
      </p:sp>
      <p:pic>
        <p:nvPicPr>
          <p:cNvPr id="6" name="Picture 5" descr="A screenshot of a computer&#10;&#10;Description automatically generated">
            <a:extLst>
              <a:ext uri="{FF2B5EF4-FFF2-40B4-BE49-F238E27FC236}">
                <a16:creationId xmlns:a16="http://schemas.microsoft.com/office/drawing/2014/main" id="{71E38728-F551-1C95-0F89-3E98D69CF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688" y="282526"/>
            <a:ext cx="6694312" cy="6292948"/>
          </a:xfrm>
          <a:prstGeom prst="rect">
            <a:avLst/>
          </a:prstGeom>
        </p:spPr>
      </p:pic>
    </p:spTree>
    <p:extLst>
      <p:ext uri="{BB962C8B-B14F-4D97-AF65-F5344CB8AC3E}">
        <p14:creationId xmlns:p14="http://schemas.microsoft.com/office/powerpoint/2010/main" val="16505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20906"/>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61499e1-1960-4be7-a1a2-1c9762dbe506}" enabled="1" method="Privileged" siteId="{47a5a918-b4ec-470f-86ca-c67e821ce45b}" contentBits="2" removed="0"/>
</clbl:labelList>
</file>

<file path=docProps/app.xml><?xml version="1.0" encoding="utf-8"?>
<Properties xmlns="http://schemas.openxmlformats.org/officeDocument/2006/extended-properties" xmlns:vt="http://schemas.openxmlformats.org/officeDocument/2006/docPropsVTypes">
  <Template>blank</Template>
  <TotalTime>3928</TotalTime>
  <Words>362</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-apple-system</vt:lpstr>
      <vt:lpstr>Arial</vt:lpstr>
      <vt:lpstr>Calibri</vt:lpstr>
      <vt:lpstr>Calibri Light</vt:lpstr>
      <vt:lpstr>proxima-nova</vt:lpstr>
      <vt:lpstr>Segoe UI</vt:lpstr>
      <vt:lpstr>Wingdings</vt:lpstr>
      <vt:lpstr>1_Office Theme</vt:lpstr>
      <vt:lpstr>2_Office Theme</vt:lpstr>
      <vt:lpstr>PowerPoint Presentation</vt:lpstr>
      <vt:lpstr>PowerPoint Presentation</vt:lpstr>
      <vt:lpstr>EMPLOYEE IDEAS</vt:lpstr>
      <vt:lpstr>PowerPoint Presentation</vt:lpstr>
      <vt:lpstr>ISSUE REPORTING</vt:lpstr>
      <vt:lpstr>BOARDS</vt:lpstr>
      <vt:lpstr>Approvals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DOCUMENT MANAGEMENT SYSTEM</dc:title>
  <dc:creator>Matthew Ofomi</dc:creator>
  <cp:lastModifiedBy>Matthew Ofomi</cp:lastModifiedBy>
  <cp:revision>85</cp:revision>
  <dcterms:created xsi:type="dcterms:W3CDTF">2021-09-02T09:26:41Z</dcterms:created>
  <dcterms:modified xsi:type="dcterms:W3CDTF">2023-08-10T12:43:44Z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1499e1-1960-4be7-a1a2-1c9762dbe506_Enabled">
    <vt:lpwstr>true</vt:lpwstr>
  </property>
  <property fmtid="{D5CDD505-2E9C-101B-9397-08002B2CF9AE}" pid="3" name="MSIP_Label_f61499e1-1960-4be7-a1a2-1c9762dbe506_SetDate">
    <vt:lpwstr>2022-01-25T14:26:28Z</vt:lpwstr>
  </property>
  <property fmtid="{D5CDD505-2E9C-101B-9397-08002B2CF9AE}" pid="4" name="MSIP_Label_f61499e1-1960-4be7-a1a2-1c9762dbe506_Method">
    <vt:lpwstr>Privileged</vt:lpwstr>
  </property>
  <property fmtid="{D5CDD505-2E9C-101B-9397-08002B2CF9AE}" pid="5" name="MSIP_Label_f61499e1-1960-4be7-a1a2-1c9762dbe506_Name">
    <vt:lpwstr>General_0</vt:lpwstr>
  </property>
  <property fmtid="{D5CDD505-2E9C-101B-9397-08002B2CF9AE}" pid="6" name="MSIP_Label_f61499e1-1960-4be7-a1a2-1c9762dbe506_SiteId">
    <vt:lpwstr>47a5a918-b4ec-470f-86ca-c67e821ce45b</vt:lpwstr>
  </property>
  <property fmtid="{D5CDD505-2E9C-101B-9397-08002B2CF9AE}" pid="7" name="MSIP_Label_f61499e1-1960-4be7-a1a2-1c9762dbe506_ActionId">
    <vt:lpwstr>c698e03a-4418-4bc2-917b-a4cc49e3b899</vt:lpwstr>
  </property>
  <property fmtid="{D5CDD505-2E9C-101B-9397-08002B2CF9AE}" pid="8" name="MSIP_Label_f61499e1-1960-4be7-a1a2-1c9762dbe506_ContentBits">
    <vt:lpwstr>2</vt:lpwstr>
  </property>
  <property fmtid="{D5CDD505-2E9C-101B-9397-08002B2CF9AE}" pid="9" name="MSIP_Label_93677e94-8685-4365-aed6-41c3b653b0e9_Enabled">
    <vt:lpwstr>true</vt:lpwstr>
  </property>
  <property fmtid="{D5CDD505-2E9C-101B-9397-08002B2CF9AE}" pid="10" name="MSIP_Label_93677e94-8685-4365-aed6-41c3b653b0e9_SetDate">
    <vt:lpwstr>2022-02-23T06:49:56Z</vt:lpwstr>
  </property>
  <property fmtid="{D5CDD505-2E9C-101B-9397-08002B2CF9AE}" pid="11" name="MSIP_Label_93677e94-8685-4365-aed6-41c3b653b0e9_Method">
    <vt:lpwstr>Privileged</vt:lpwstr>
  </property>
  <property fmtid="{D5CDD505-2E9C-101B-9397-08002B2CF9AE}" pid="12" name="MSIP_Label_93677e94-8685-4365-aed6-41c3b653b0e9_Name">
    <vt:lpwstr>Private Doc</vt:lpwstr>
  </property>
  <property fmtid="{D5CDD505-2E9C-101B-9397-08002B2CF9AE}" pid="13" name="MSIP_Label_93677e94-8685-4365-aed6-41c3b653b0e9_SiteId">
    <vt:lpwstr>ae07872b-03a3-4c96-9502-1fc101d42003</vt:lpwstr>
  </property>
  <property fmtid="{D5CDD505-2E9C-101B-9397-08002B2CF9AE}" pid="14" name="MSIP_Label_93677e94-8685-4365-aed6-41c3b653b0e9_ActionId">
    <vt:lpwstr>b2b1c1af-84f4-4980-b20d-6906a1c52080</vt:lpwstr>
  </property>
  <property fmtid="{D5CDD505-2E9C-101B-9397-08002B2CF9AE}" pid="15" name="MSIP_Label_93677e94-8685-4365-aed6-41c3b653b0e9_ContentBits">
    <vt:lpwstr>0</vt:lpwstr>
  </property>
</Properties>
</file>