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7534E4E-CADB-4246-8FF5-FFC4FE8EDB6F}">
          <p14:sldIdLst>
            <p14:sldId id="256"/>
            <p14:sldId id="257"/>
            <p14:sldId id="258"/>
          </p14:sldIdLst>
        </p14:section>
        <p14:section name="Seção sem Título" id="{C0551B64-3641-450D-9D83-CF1E8ACFFA28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1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0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67" r:id="rId4"/>
    <p:sldLayoutId id="2147483668" r:id="rId5"/>
    <p:sldLayoutId id="2147483673" r:id="rId6"/>
    <p:sldLayoutId id="2147483669" r:id="rId7"/>
    <p:sldLayoutId id="2147483670" r:id="rId8"/>
    <p:sldLayoutId id="2147483671" r:id="rId9"/>
    <p:sldLayoutId id="2147483672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085F674-2885-D8EA-F135-FE675158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21432"/>
            <a:ext cx="6468558" cy="34522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/>
              <a:t>Perfil</a:t>
            </a:r>
            <a:r>
              <a:rPr lang="en-US" sz="5100" dirty="0"/>
              <a:t> </a:t>
            </a:r>
            <a:r>
              <a:rPr lang="en-US" sz="5100" dirty="0" err="1"/>
              <a:t>Socioeconômico</a:t>
            </a:r>
            <a:endParaRPr lang="en-US" sz="51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1BF4BB-02E3-FCE1-0247-B596B6B1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4791018"/>
            <a:ext cx="5755838" cy="9965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cap="all" spc="300" dirty="0" err="1">
                <a:solidFill>
                  <a:schemeClr val="tx2"/>
                </a:solidFill>
              </a:rPr>
              <a:t>Integrantes</a:t>
            </a:r>
            <a:r>
              <a:rPr lang="en-US" sz="1800" b="1" cap="all" spc="300" dirty="0">
                <a:solidFill>
                  <a:schemeClr val="tx2"/>
                </a:solidFill>
              </a:rPr>
              <a:t> do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grupo</a:t>
            </a:r>
            <a:r>
              <a:rPr lang="en-US" sz="1800" b="1" cap="all" spc="300" dirty="0">
                <a:solidFill>
                  <a:schemeClr val="tx2"/>
                </a:solidFill>
              </a:rPr>
              <a:t>: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Cleverson</a:t>
            </a:r>
            <a:r>
              <a:rPr lang="en-US" sz="1800" b="1" cap="all" spc="300" dirty="0">
                <a:solidFill>
                  <a:schemeClr val="tx2"/>
                </a:solidFill>
              </a:rPr>
              <a:t> (Testes),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Fransérgio</a:t>
            </a:r>
            <a:r>
              <a:rPr lang="en-US" sz="1800" b="1" cap="all" spc="300" dirty="0">
                <a:solidFill>
                  <a:schemeClr val="tx2"/>
                </a:solidFill>
              </a:rPr>
              <a:t>/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Murilo</a:t>
            </a:r>
            <a:r>
              <a:rPr lang="en-US" sz="1800" b="1" cap="all" spc="300" dirty="0">
                <a:solidFill>
                  <a:schemeClr val="tx2"/>
                </a:solidFill>
              </a:rPr>
              <a:t> (Código), (Código), Allan e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Lauane</a:t>
            </a:r>
            <a:r>
              <a:rPr lang="en-US" sz="1800" b="1" cap="all" spc="300" dirty="0">
                <a:solidFill>
                  <a:schemeClr val="tx2"/>
                </a:solidFill>
              </a:rPr>
              <a:t> (</a:t>
            </a:r>
            <a:r>
              <a:rPr lang="en-US" sz="1800" b="1" cap="all" spc="300" dirty="0" err="1">
                <a:solidFill>
                  <a:schemeClr val="tx2"/>
                </a:solidFill>
              </a:rPr>
              <a:t>relátório</a:t>
            </a:r>
            <a:r>
              <a:rPr lang="en-US" sz="1800" b="1" cap="all" spc="300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141" descr="Programador">
            <a:extLst>
              <a:ext uri="{FF2B5EF4-FFF2-40B4-BE49-F238E27FC236}">
                <a16:creationId xmlns:a16="http://schemas.microsoft.com/office/drawing/2014/main" id="{C086E0CC-B7F3-60E6-73C5-DB48F9DB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451DF66-7290-48D2-847F-76C470BFF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D37DA9-CDC0-0C97-BC13-D70B7BDDE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745" y="1214119"/>
            <a:ext cx="6386796" cy="3339951"/>
          </a:xfrm>
        </p:spPr>
        <p:txBody>
          <a:bodyPr anchor="t">
            <a:normAutofit/>
          </a:bodyPr>
          <a:lstStyle/>
          <a:p>
            <a:pPr algn="r"/>
            <a:r>
              <a:rPr lang="pt-BR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96D36E-65F3-9FB0-036E-7ACEB30A9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0588" y="4928191"/>
            <a:ext cx="6107952" cy="1190846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pt-BR" sz="1300" dirty="0"/>
              <a:t>Todos os dados obtidos pelo formulário foram mostrados de forma adequada e visível para o usuário. Sendo assim o programa atendeu com êxito o que foi proposto. Portanto, o trabalho foi um sucesso.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3FEC10-513A-4206-9D94-8820D00F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5"/>
            <a:ext cx="4584879" cy="686397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879" h="6863976">
                <a:moveTo>
                  <a:pt x="0" y="0"/>
                </a:moveTo>
                <a:lnTo>
                  <a:pt x="4584879" y="0"/>
                </a:lnTo>
                <a:lnTo>
                  <a:pt x="2493114" y="6863976"/>
                </a:lnTo>
                <a:lnTo>
                  <a:pt x="0" y="6863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2E5CB6-174F-4EF3-942E-29AFD868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7228" y="-11954"/>
            <a:ext cx="658529" cy="6860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A501E-DBD8-48DD-A132-6758DE0F4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088758"/>
            <a:ext cx="3572065" cy="37815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5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8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8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8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8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9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9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94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96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11ED7-8C0F-D8BA-E2C0-106BC7FB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21432"/>
            <a:ext cx="6468558" cy="34522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Introdução</a:t>
            </a:r>
            <a:endParaRPr lang="en-US" sz="6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E88DF6-B52E-203B-B4EB-E4565A77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4791018"/>
            <a:ext cx="5755838" cy="9965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cap="all" spc="300" dirty="0" err="1">
                <a:solidFill>
                  <a:schemeClr val="tx2"/>
                </a:solidFill>
              </a:rPr>
              <a:t>na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disciplina</a:t>
            </a:r>
            <a:r>
              <a:rPr lang="en-US" sz="1300" b="1" cap="all" spc="300" dirty="0">
                <a:solidFill>
                  <a:schemeClr val="tx2"/>
                </a:solidFill>
              </a:rPr>
              <a:t> de Sistema de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Informação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foi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proposto</a:t>
            </a:r>
            <a:r>
              <a:rPr lang="en-US" sz="1300" b="1" cap="all" spc="300" dirty="0">
                <a:solidFill>
                  <a:schemeClr val="tx2"/>
                </a:solidFill>
              </a:rPr>
              <a:t> um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trabalho</a:t>
            </a:r>
            <a:r>
              <a:rPr lang="en-US" sz="1300" b="1" cap="all" spc="300" dirty="0">
                <a:solidFill>
                  <a:schemeClr val="tx2"/>
                </a:solidFill>
              </a:rPr>
              <a:t> de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Perfil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Socioeconômico</a:t>
            </a:r>
            <a:r>
              <a:rPr lang="en-US" sz="1300" b="1" cap="all" spc="300" dirty="0">
                <a:solidFill>
                  <a:schemeClr val="tx2"/>
                </a:solidFill>
              </a:rPr>
              <a:t>,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sendo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ele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divido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em</a:t>
            </a:r>
            <a:r>
              <a:rPr lang="en-US" sz="1300" b="1" cap="all" spc="300" dirty="0">
                <a:solidFill>
                  <a:schemeClr val="tx2"/>
                </a:solidFill>
              </a:rPr>
              <a:t> duas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fases</a:t>
            </a:r>
            <a:r>
              <a:rPr lang="en-US" sz="1300" b="1" cap="all" spc="300" dirty="0">
                <a:solidFill>
                  <a:schemeClr val="tx2"/>
                </a:solidFill>
              </a:rPr>
              <a:t> (coleta e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armazenamento</a:t>
            </a:r>
            <a:r>
              <a:rPr lang="en-US" sz="1300" b="1" cap="all" spc="300" dirty="0">
                <a:solidFill>
                  <a:schemeClr val="tx2"/>
                </a:solidFill>
              </a:rPr>
              <a:t> de dados).</a:t>
            </a:r>
          </a:p>
        </p:txBody>
      </p:sp>
      <p:cxnSp>
        <p:nvCxnSpPr>
          <p:cNvPr id="114" name="Straight Connector 98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ontorno de robô">
            <a:extLst>
              <a:ext uri="{FF2B5EF4-FFF2-40B4-BE49-F238E27FC236}">
                <a16:creationId xmlns:a16="http://schemas.microsoft.com/office/drawing/2014/main" id="{3BFB82B7-1EE8-6ACC-3659-5DD67E2AF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640B71-C370-F324-E9F4-6F921692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21432"/>
            <a:ext cx="6468558" cy="34522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Ferramenta Utilizada</a:t>
            </a:r>
            <a:endParaRPr lang="en-US" sz="6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382CBA-2530-CC90-E8D1-932E10AD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4791018"/>
            <a:ext cx="5755838" cy="9965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 b="1" cap="all" spc="300" dirty="0">
                <a:solidFill>
                  <a:schemeClr val="tx2"/>
                </a:solidFill>
              </a:rPr>
              <a:t>A ferramenta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utilizada</a:t>
            </a:r>
            <a:r>
              <a:rPr lang="en-US" sz="1000" b="1" cap="all" spc="300" dirty="0">
                <a:solidFill>
                  <a:schemeClr val="tx2"/>
                </a:solidFill>
              </a:rPr>
              <a:t> no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projeto</a:t>
            </a:r>
            <a:r>
              <a:rPr lang="en-US" sz="1000" b="1" cap="all" spc="300" dirty="0">
                <a:solidFill>
                  <a:schemeClr val="tx2"/>
                </a:solidFill>
              </a:rPr>
              <a:t>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foi</a:t>
            </a:r>
            <a:r>
              <a:rPr lang="en-US" sz="1000" b="1" cap="all" spc="300" dirty="0">
                <a:solidFill>
                  <a:schemeClr val="tx2"/>
                </a:solidFill>
              </a:rPr>
              <a:t> o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aplicativo</a:t>
            </a:r>
            <a:r>
              <a:rPr lang="en-US" sz="1000" b="1" cap="all" spc="300" dirty="0">
                <a:solidFill>
                  <a:schemeClr val="tx2"/>
                </a:solidFill>
              </a:rPr>
              <a:t> Excel, da Microsoft.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assim</a:t>
            </a:r>
            <a:r>
              <a:rPr lang="en-US" sz="1000" b="1" cap="all" spc="300" dirty="0">
                <a:solidFill>
                  <a:schemeClr val="tx2"/>
                </a:solidFill>
              </a:rPr>
              <a:t>,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pudéssemos</a:t>
            </a:r>
            <a:r>
              <a:rPr lang="en-US" sz="1000" b="1" cap="all" spc="300" dirty="0">
                <a:solidFill>
                  <a:schemeClr val="tx2"/>
                </a:solidFill>
              </a:rPr>
              <a:t>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aplicar</a:t>
            </a:r>
            <a:r>
              <a:rPr lang="en-US" sz="1000" b="1" cap="all" spc="300" dirty="0">
                <a:solidFill>
                  <a:schemeClr val="tx2"/>
                </a:solidFill>
              </a:rPr>
              <a:t> a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linguagem</a:t>
            </a:r>
            <a:r>
              <a:rPr lang="en-US" sz="1000" b="1" cap="all" spc="300" dirty="0">
                <a:solidFill>
                  <a:schemeClr val="tx2"/>
                </a:solidFill>
              </a:rPr>
              <a:t> de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programação</a:t>
            </a:r>
            <a:r>
              <a:rPr lang="en-US" sz="1000" b="1" cap="all" spc="300" dirty="0">
                <a:solidFill>
                  <a:schemeClr val="tx2"/>
                </a:solidFill>
              </a:rPr>
              <a:t> VBA (Visual Basic for Applications), para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criarmos</a:t>
            </a:r>
            <a:r>
              <a:rPr lang="en-US" sz="1000" b="1" cap="all" spc="300" dirty="0">
                <a:solidFill>
                  <a:schemeClr val="tx2"/>
                </a:solidFill>
              </a:rPr>
              <a:t> um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programa</a:t>
            </a:r>
            <a:r>
              <a:rPr lang="en-US" sz="1000" b="1" cap="all" spc="300" dirty="0">
                <a:solidFill>
                  <a:schemeClr val="tx2"/>
                </a:solidFill>
              </a:rPr>
              <a:t> que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interprete</a:t>
            </a:r>
            <a:r>
              <a:rPr lang="en-US" sz="1000" b="1" cap="all" spc="300" dirty="0">
                <a:solidFill>
                  <a:schemeClr val="tx2"/>
                </a:solidFill>
              </a:rPr>
              <a:t> e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gera</a:t>
            </a:r>
            <a:r>
              <a:rPr lang="en-US" sz="1000" b="1" cap="all" spc="300" dirty="0">
                <a:solidFill>
                  <a:schemeClr val="tx2"/>
                </a:solidFill>
              </a:rPr>
              <a:t>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gráficos</a:t>
            </a:r>
            <a:r>
              <a:rPr lang="en-US" sz="1000" b="1" cap="all" spc="300" dirty="0">
                <a:solidFill>
                  <a:schemeClr val="tx2"/>
                </a:solidFill>
              </a:rPr>
              <a:t> com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os</a:t>
            </a:r>
            <a:r>
              <a:rPr lang="en-US" sz="1000" b="1" cap="all" spc="300" dirty="0">
                <a:solidFill>
                  <a:schemeClr val="tx2"/>
                </a:solidFill>
              </a:rPr>
              <a:t> dados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obtidos</a:t>
            </a:r>
            <a:r>
              <a:rPr lang="en-US" sz="1000" b="1" cap="all" spc="300" dirty="0">
                <a:solidFill>
                  <a:schemeClr val="tx2"/>
                </a:solidFill>
              </a:rPr>
              <a:t> </a:t>
            </a:r>
            <a:r>
              <a:rPr lang="en-US" sz="1000" b="1" cap="all" spc="300" dirty="0" err="1">
                <a:solidFill>
                  <a:schemeClr val="tx2"/>
                </a:solidFill>
              </a:rPr>
              <a:t>previamente</a:t>
            </a:r>
            <a:r>
              <a:rPr lang="en-US" sz="1000" b="1" cap="all" spc="30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6" descr="Ferramentas">
            <a:extLst>
              <a:ext uri="{FF2B5EF4-FFF2-40B4-BE49-F238E27FC236}">
                <a16:creationId xmlns:a16="http://schemas.microsoft.com/office/drawing/2014/main" id="{E060FDCA-0182-552A-99E9-00315FB7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0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451DF66-7290-48D2-847F-76C470BFF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E0CD5-F192-88BF-84D6-17DABC1B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45" y="1214119"/>
            <a:ext cx="6386796" cy="3339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O programa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D62B3B-1E85-3ABA-0909-FB644679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588" y="4928191"/>
            <a:ext cx="6107952" cy="1190846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1300" b="1" cap="all" spc="300" dirty="0">
                <a:solidFill>
                  <a:schemeClr val="tx2"/>
                </a:solidFill>
              </a:rPr>
              <a:t>O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programa</a:t>
            </a:r>
            <a:r>
              <a:rPr lang="en-US" sz="1300" b="1" cap="all" spc="300" dirty="0">
                <a:solidFill>
                  <a:schemeClr val="tx2"/>
                </a:solidFill>
              </a:rPr>
              <a:t> é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divido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em</a:t>
            </a:r>
            <a:r>
              <a:rPr lang="en-US" sz="1300" b="1" cap="all" spc="300" dirty="0">
                <a:solidFill>
                  <a:schemeClr val="tx2"/>
                </a:solidFill>
              </a:rPr>
              <a:t> duas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partes</a:t>
            </a:r>
            <a:r>
              <a:rPr lang="en-US" sz="1300" b="1" cap="all" spc="300" dirty="0">
                <a:solidFill>
                  <a:schemeClr val="tx2"/>
                </a:solidFill>
              </a:rPr>
              <a:t> </a:t>
            </a:r>
            <a:r>
              <a:rPr lang="en-US" sz="1300" b="1" cap="all" spc="300" dirty="0" err="1">
                <a:solidFill>
                  <a:schemeClr val="tx2"/>
                </a:solidFill>
              </a:rPr>
              <a:t>principais</a:t>
            </a:r>
            <a:r>
              <a:rPr lang="en-US" sz="1300" b="1" cap="all" spc="3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23FEC10-513A-4206-9D94-8820D00F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5"/>
            <a:ext cx="4584879" cy="686397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879" h="6863976">
                <a:moveTo>
                  <a:pt x="0" y="0"/>
                </a:moveTo>
                <a:lnTo>
                  <a:pt x="4584879" y="0"/>
                </a:lnTo>
                <a:lnTo>
                  <a:pt x="2493114" y="6863976"/>
                </a:lnTo>
                <a:lnTo>
                  <a:pt x="0" y="6863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E5CB6-174F-4EF3-942E-29AFD868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7228" y="-11954"/>
            <a:ext cx="658529" cy="6860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FA501E-DBD8-48DD-A132-6758DE0F4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088758"/>
            <a:ext cx="3572065" cy="37815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7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94D77277-56CC-4904-F6E4-3C2E606B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976819"/>
            <a:ext cx="5029200" cy="290436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C5ED34-37CF-D8C8-589A-8FCEE8D0A4E8}"/>
              </a:ext>
            </a:extLst>
          </p:cNvPr>
          <p:cNvSpPr txBox="1"/>
          <p:nvPr/>
        </p:nvSpPr>
        <p:spPr>
          <a:xfrm>
            <a:off x="6096001" y="2224729"/>
            <a:ext cx="5435010" cy="409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spcBef>
                <a:spcPct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cap="all" dirty="0">
                <a:solidFill>
                  <a:schemeClr val="tx2"/>
                </a:solidFill>
              </a:rPr>
              <a:t>Um menu </a:t>
            </a:r>
            <a:r>
              <a:rPr lang="en-US" b="1" cap="all">
                <a:solidFill>
                  <a:schemeClr val="tx2"/>
                </a:solidFill>
              </a:rPr>
              <a:t>Interativo</a:t>
            </a:r>
            <a:r>
              <a:rPr lang="en-US" b="1" cap="all" dirty="0">
                <a:solidFill>
                  <a:schemeClr val="tx2"/>
                </a:solidFill>
              </a:rPr>
              <a:t> que leva a </a:t>
            </a:r>
            <a:r>
              <a:rPr lang="en-US" b="1" cap="all">
                <a:solidFill>
                  <a:schemeClr val="tx2"/>
                </a:solidFill>
              </a:rPr>
              <a:t>uma</a:t>
            </a:r>
            <a:r>
              <a:rPr lang="en-US" b="1" cap="all" dirty="0">
                <a:solidFill>
                  <a:schemeClr val="tx2"/>
                </a:solidFill>
              </a:rPr>
              <a:t> </a:t>
            </a:r>
            <a:r>
              <a:rPr lang="en-US" b="1" cap="all">
                <a:solidFill>
                  <a:schemeClr val="tx2"/>
                </a:solidFill>
              </a:rPr>
              <a:t>segunda</a:t>
            </a:r>
            <a:r>
              <a:rPr lang="en-US" b="1" cap="all" dirty="0">
                <a:solidFill>
                  <a:schemeClr val="tx2"/>
                </a:solidFill>
              </a:rPr>
              <a:t> aba, </a:t>
            </a:r>
            <a:r>
              <a:rPr lang="en-US" b="1" cap="all">
                <a:solidFill>
                  <a:schemeClr val="tx2"/>
                </a:solidFill>
              </a:rPr>
              <a:t>cujo</a:t>
            </a:r>
            <a:r>
              <a:rPr lang="en-US" b="1" cap="all" dirty="0">
                <a:solidFill>
                  <a:schemeClr val="tx2"/>
                </a:solidFill>
              </a:rPr>
              <a:t> o </a:t>
            </a:r>
            <a:r>
              <a:rPr lang="en-US" b="1" cap="all">
                <a:solidFill>
                  <a:schemeClr val="tx2"/>
                </a:solidFill>
              </a:rPr>
              <a:t>título</a:t>
            </a:r>
            <a:r>
              <a:rPr lang="en-US" b="1" cap="all" dirty="0">
                <a:solidFill>
                  <a:schemeClr val="tx2"/>
                </a:solidFill>
              </a:rPr>
              <a:t> </a:t>
            </a:r>
            <a:r>
              <a:rPr lang="en-US" b="1" cap="all">
                <a:solidFill>
                  <a:schemeClr val="tx2"/>
                </a:solidFill>
              </a:rPr>
              <a:t>especifíca</a:t>
            </a:r>
            <a:r>
              <a:rPr lang="en-US" b="1" cap="all" dirty="0">
                <a:solidFill>
                  <a:schemeClr val="tx2"/>
                </a:solidFill>
              </a:rPr>
              <a:t> </a:t>
            </a:r>
            <a:r>
              <a:rPr lang="en-US" b="1" cap="all">
                <a:solidFill>
                  <a:schemeClr val="tx2"/>
                </a:solidFill>
              </a:rPr>
              <a:t>os</a:t>
            </a:r>
            <a:r>
              <a:rPr lang="en-US" b="1" cap="all" dirty="0">
                <a:solidFill>
                  <a:schemeClr val="tx2"/>
                </a:solidFill>
              </a:rPr>
              <a:t> dados que </a:t>
            </a:r>
            <a:r>
              <a:rPr lang="en-US" b="1" cap="all">
                <a:solidFill>
                  <a:schemeClr val="tx2"/>
                </a:solidFill>
              </a:rPr>
              <a:t>serão</a:t>
            </a:r>
            <a:r>
              <a:rPr lang="en-US" b="1" cap="all" dirty="0">
                <a:solidFill>
                  <a:schemeClr val="tx2"/>
                </a:solidFill>
              </a:rPr>
              <a:t> </a:t>
            </a:r>
            <a:r>
              <a:rPr lang="en-US" b="1" cap="all">
                <a:solidFill>
                  <a:schemeClr val="tx2"/>
                </a:solidFill>
              </a:rPr>
              <a:t>informados</a:t>
            </a:r>
            <a:r>
              <a:rPr lang="en-US" b="1" cap="all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78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A15AE-1594-B677-4488-A21B1F8D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2008252"/>
            <a:ext cx="5029200" cy="284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2F64F6-307E-974D-A74A-D1038D639BD7}"/>
              </a:ext>
            </a:extLst>
          </p:cNvPr>
          <p:cNvSpPr txBox="1"/>
          <p:nvPr/>
        </p:nvSpPr>
        <p:spPr>
          <a:xfrm>
            <a:off x="6096001" y="2224729"/>
            <a:ext cx="5435010" cy="409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Nesta Segunda aba </a:t>
            </a:r>
            <a:r>
              <a:rPr lang="en-US" b="1">
                <a:solidFill>
                  <a:schemeClr val="tx2"/>
                </a:solidFill>
              </a:rPr>
              <a:t>ficam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contido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os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gráficos</a:t>
            </a:r>
            <a:r>
              <a:rPr lang="en-US" b="1" dirty="0">
                <a:solidFill>
                  <a:schemeClr val="tx2"/>
                </a:solidFill>
              </a:rPr>
              <a:t> e dados que </a:t>
            </a:r>
            <a:r>
              <a:rPr lang="en-US" b="1">
                <a:solidFill>
                  <a:schemeClr val="tx2"/>
                </a:solidFill>
              </a:rPr>
              <a:t>foram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interpretados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pelo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programa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08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5245DD-464B-8947-AD9E-5CC51BF2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406" y="1199288"/>
            <a:ext cx="5450958" cy="3520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600" dirty="0" err="1"/>
              <a:t>Automatização</a:t>
            </a:r>
            <a:endParaRPr lang="en-US" sz="4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8600D-8893-BA03-6B1D-4835991C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9387" y="4258340"/>
            <a:ext cx="4795839" cy="213407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r">
              <a:lnSpc>
                <a:spcPct val="110000"/>
              </a:lnSpc>
            </a:pPr>
            <a:r>
              <a:rPr lang="en-US" sz="1800" b="1" cap="all" spc="300" dirty="0">
                <a:solidFill>
                  <a:schemeClr val="tx2"/>
                </a:solidFill>
              </a:rPr>
              <a:t>o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programa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deverá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gerar</a:t>
            </a:r>
            <a:r>
              <a:rPr lang="en-US" sz="1800" b="1" cap="all" spc="300" dirty="0">
                <a:solidFill>
                  <a:schemeClr val="tx2"/>
                </a:solidFill>
              </a:rPr>
              <a:t>,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atualizar</a:t>
            </a:r>
            <a:r>
              <a:rPr lang="en-US" sz="1800" b="1" cap="all" spc="300" dirty="0">
                <a:solidFill>
                  <a:schemeClr val="tx2"/>
                </a:solidFill>
              </a:rPr>
              <a:t> e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alterar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os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gráficos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conforme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os</a:t>
            </a:r>
            <a:r>
              <a:rPr lang="en-US" sz="1800" b="1" cap="all" spc="300" dirty="0">
                <a:solidFill>
                  <a:schemeClr val="tx2"/>
                </a:solidFill>
              </a:rPr>
              <a:t> dados da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planilha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precisar</a:t>
            </a:r>
            <a:r>
              <a:rPr lang="en-US" sz="1800" b="1" cap="all" spc="300" dirty="0">
                <a:solidFill>
                  <a:schemeClr val="tx2"/>
                </a:solidFill>
              </a:rPr>
              <a:t>.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Assim</a:t>
            </a:r>
            <a:r>
              <a:rPr lang="en-US" sz="1800" b="1" cap="all" spc="300" dirty="0">
                <a:solidFill>
                  <a:schemeClr val="tx2"/>
                </a:solidFill>
              </a:rPr>
              <a:t>, 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adicionamos</a:t>
            </a:r>
            <a:r>
              <a:rPr lang="en-US" sz="1800" b="1" cap="all" spc="300" dirty="0">
                <a:solidFill>
                  <a:schemeClr val="tx2"/>
                </a:solidFill>
              </a:rPr>
              <a:t> duas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funcionalidades</a:t>
            </a:r>
            <a:r>
              <a:rPr lang="en-US" sz="1800" b="1" cap="all" spc="300" dirty="0">
                <a:solidFill>
                  <a:schemeClr val="tx2"/>
                </a:solidFill>
              </a:rPr>
              <a:t>: A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lupa</a:t>
            </a:r>
            <a:r>
              <a:rPr lang="en-US" sz="1800" b="1" cap="all" spc="300" dirty="0">
                <a:solidFill>
                  <a:schemeClr val="tx2"/>
                </a:solidFill>
              </a:rPr>
              <a:t>, que é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uma</a:t>
            </a:r>
            <a:r>
              <a:rPr lang="en-US" sz="1800" b="1" cap="all" spc="300" dirty="0">
                <a:solidFill>
                  <a:schemeClr val="tx2"/>
                </a:solidFill>
              </a:rPr>
              <a:t> ferramenta de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pesquisa</a:t>
            </a:r>
            <a:r>
              <a:rPr lang="en-US" sz="1800" b="1" cap="all" spc="300" dirty="0">
                <a:solidFill>
                  <a:schemeClr val="tx2"/>
                </a:solidFill>
              </a:rPr>
              <a:t> de dados; e o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icone</a:t>
            </a:r>
            <a:r>
              <a:rPr lang="en-US" sz="1800" b="1" cap="all" spc="300" dirty="0">
                <a:solidFill>
                  <a:schemeClr val="tx2"/>
                </a:solidFill>
              </a:rPr>
              <a:t> que é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uma</a:t>
            </a:r>
            <a:r>
              <a:rPr lang="en-US" sz="1800" b="1" cap="all" spc="300" dirty="0">
                <a:solidFill>
                  <a:schemeClr val="tx2"/>
                </a:solidFill>
              </a:rPr>
              <a:t> ferramenta de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atualização</a:t>
            </a:r>
            <a:r>
              <a:rPr lang="en-US" sz="1800" b="1" cap="all" spc="3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5"/>
            <a:ext cx="4584879" cy="686397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879" h="6863976">
                <a:moveTo>
                  <a:pt x="0" y="0"/>
                </a:moveTo>
                <a:lnTo>
                  <a:pt x="4584879" y="0"/>
                </a:lnTo>
                <a:lnTo>
                  <a:pt x="2493114" y="6863976"/>
                </a:lnTo>
                <a:lnTo>
                  <a:pt x="0" y="6863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10013" y="-8965"/>
            <a:ext cx="708298" cy="68699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401236"/>
            <a:ext cx="4011413" cy="345676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abela">
            <a:extLst>
              <a:ext uri="{FF2B5EF4-FFF2-40B4-BE49-F238E27FC236}">
                <a16:creationId xmlns:a16="http://schemas.microsoft.com/office/drawing/2014/main" id="{C0C92074-58D6-F485-8444-491DF60A5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1046697"/>
            <a:ext cx="4764606" cy="4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9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9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0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0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0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0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2" name="Rectangle 1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0FC017-2724-87B7-70E5-6C84DFEFEB7B}"/>
              </a:ext>
            </a:extLst>
          </p:cNvPr>
          <p:cNvSpPr txBox="1"/>
          <p:nvPr/>
        </p:nvSpPr>
        <p:spPr>
          <a:xfrm>
            <a:off x="1129553" y="2114549"/>
            <a:ext cx="4632341" cy="419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effectLst/>
              </a:rPr>
              <a:t>Uma lupa para buscar um arquivo contendo os </a:t>
            </a:r>
            <a:r>
              <a:rPr lang="en-US" dirty="0">
                <a:solidFill>
                  <a:schemeClr val="tx2"/>
                </a:solidFill>
                <a:effectLst/>
              </a:rPr>
              <a:t>dados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7" name="Straight Connector 1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nterface gráfica do usuário, Padrão do plano de fundo&#10;&#10;Descrição gerada automaticamente">
            <a:extLst>
              <a:ext uri="{FF2B5EF4-FFF2-40B4-BE49-F238E27FC236}">
                <a16:creationId xmlns:a16="http://schemas.microsoft.com/office/drawing/2014/main" id="{407545B8-95DF-74D9-0A66-63DA36B9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3389173"/>
            <a:ext cx="5110163" cy="16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4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10C7C2-5032-AFE5-1C7F-682A2247121E}"/>
              </a:ext>
            </a:extLst>
          </p:cNvPr>
          <p:cNvSpPr txBox="1"/>
          <p:nvPr/>
        </p:nvSpPr>
        <p:spPr>
          <a:xfrm>
            <a:off x="1129553" y="2114549"/>
            <a:ext cx="4632341" cy="419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Um outro </a:t>
            </a:r>
            <a:r>
              <a:rPr lang="en-US">
                <a:solidFill>
                  <a:schemeClr val="tx2"/>
                </a:solidFill>
              </a:rPr>
              <a:t>ícone</a:t>
            </a:r>
            <a:r>
              <a:rPr lang="en-US" dirty="0">
                <a:solidFill>
                  <a:schemeClr val="tx2"/>
                </a:solidFill>
              </a:rPr>
              <a:t> para </a:t>
            </a:r>
            <a:r>
              <a:rPr lang="en-US">
                <a:solidFill>
                  <a:schemeClr val="tx2"/>
                </a:solidFill>
              </a:rPr>
              <a:t>atualizar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gráficos</a:t>
            </a:r>
            <a:r>
              <a:rPr lang="en-US" dirty="0">
                <a:solidFill>
                  <a:schemeClr val="tx2"/>
                </a:solidFill>
              </a:rPr>
              <a:t> da </a:t>
            </a:r>
            <a:r>
              <a:rPr lang="en-US">
                <a:solidFill>
                  <a:schemeClr val="tx2"/>
                </a:solidFill>
              </a:rPr>
              <a:t>planilha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>
                <a:solidFill>
                  <a:schemeClr val="tx2"/>
                </a:solidFill>
              </a:rPr>
              <a:t>utilizando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como</a:t>
            </a:r>
            <a:r>
              <a:rPr lang="en-US" dirty="0">
                <a:solidFill>
                  <a:schemeClr val="tx2"/>
                </a:solidFill>
              </a:rPr>
              <a:t> base o </a:t>
            </a:r>
            <a:r>
              <a:rPr lang="en-US">
                <a:solidFill>
                  <a:schemeClr val="tx2"/>
                </a:solidFill>
              </a:rPr>
              <a:t>arquivo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recém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importado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0FEE596-7EDA-5F22-AA8C-00D182C9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3472214"/>
            <a:ext cx="5110163" cy="14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120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3E2"/>
      </a:lt2>
      <a:accent1>
        <a:srgbClr val="46ADC0"/>
      </a:accent1>
      <a:accent2>
        <a:srgbClr val="37B594"/>
      </a:accent2>
      <a:accent3>
        <a:srgbClr val="43B768"/>
      </a:accent3>
      <a:accent4>
        <a:srgbClr val="43B537"/>
      </a:accent4>
      <a:accent5>
        <a:srgbClr val="7BB141"/>
      </a:accent5>
      <a:accent6>
        <a:srgbClr val="9FA833"/>
      </a:accent6>
      <a:hlink>
        <a:srgbClr val="51913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Perfil Socioeconômico</vt:lpstr>
      <vt:lpstr>Introdução</vt:lpstr>
      <vt:lpstr>Ferramenta Utilizada</vt:lpstr>
      <vt:lpstr>O programa</vt:lpstr>
      <vt:lpstr>Apresentação do PowerPoint</vt:lpstr>
      <vt:lpstr>Apresentação do PowerPoint</vt:lpstr>
      <vt:lpstr>Automatização</vt:lpstr>
      <vt:lpstr>Apresentação do PowerPoint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 Socioeconômico</dc:title>
  <dc:creator>FRANSERGIO DE PAULA MORATO FILHO</dc:creator>
  <cp:lastModifiedBy>FRANSERGIO DE PAULA MORATO FILHO</cp:lastModifiedBy>
  <cp:revision>2</cp:revision>
  <dcterms:created xsi:type="dcterms:W3CDTF">2023-05-03T22:31:32Z</dcterms:created>
  <dcterms:modified xsi:type="dcterms:W3CDTF">2023-05-04T01:11:31Z</dcterms:modified>
</cp:coreProperties>
</file>