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05" r:id="rId5"/>
    <p:sldId id="296" r:id="rId6"/>
    <p:sldId id="306" r:id="rId7"/>
    <p:sldId id="317" r:id="rId8"/>
    <p:sldId id="318" r:id="rId9"/>
    <p:sldId id="259" r:id="rId10"/>
    <p:sldId id="319" r:id="rId11"/>
    <p:sldId id="320" r:id="rId12"/>
    <p:sldId id="321" r:id="rId13"/>
    <p:sldId id="322" r:id="rId14"/>
    <p:sldId id="323" r:id="rId15"/>
    <p:sldId id="324" r:id="rId16"/>
    <p:sldId id="330" r:id="rId17"/>
    <p:sldId id="325" r:id="rId18"/>
    <p:sldId id="326" r:id="rId19"/>
    <p:sldId id="327" r:id="rId20"/>
    <p:sldId id="328" r:id="rId21"/>
    <p:sldId id="331" r:id="rId22"/>
    <p:sldId id="32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4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5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sc.medcom.id/community/mengenal-strategi-marketing-mixue-4988" TargetMode="External"/><Relationship Id="rId7" Type="http://schemas.openxmlformats.org/officeDocument/2006/relationships/hyperlink" Target="https://id.m.wikipedia.org/wiki/Mixue_Ice_Cream_%26_Te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.kumparan.com/berita-bisnis/saingan-mixue-ini-menu-andalan-ai-cha-ice-cream-and-tea-1zmVP95iu2o" TargetMode="External"/><Relationship Id="rId5" Type="http://schemas.openxmlformats.org/officeDocument/2006/relationships/hyperlink" Target="https://accurate.id/marketing-manajemen/pengertian-keunggulan-kompetitif/#Analisa_Keunggulan_Kompetitif" TargetMode="External"/><Relationship Id="rId4" Type="http://schemas.openxmlformats.org/officeDocument/2006/relationships/hyperlink" Target="https://ekonomi.republika.co.id/berita/ro1lvp490/cepat-berkembang-di-indonesia-ini-analisis-strategi-pemasaran-mixu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3063241"/>
            <a:ext cx="6693408" cy="1088136"/>
          </a:xfrm>
        </p:spPr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Perusahaan </a:t>
            </a:r>
            <a:r>
              <a:rPr lang="en-US" dirty="0" err="1"/>
              <a:t>Mixue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3​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c.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keunggulan</a:t>
            </a:r>
            <a:r>
              <a:rPr lang="en-US" sz="2400" dirty="0"/>
              <a:t> </a:t>
            </a:r>
            <a:r>
              <a:rPr lang="en-US" sz="2400" dirty="0" err="1"/>
              <a:t>kompetitif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unik</a:t>
            </a:r>
            <a:r>
              <a:rPr lang="en-US" sz="2400" dirty="0"/>
              <a:t> dan </a:t>
            </a:r>
            <a:r>
              <a:rPr lang="en-US" sz="2400" dirty="0" err="1"/>
              <a:t>sulit</a:t>
            </a:r>
            <a:r>
              <a:rPr lang="en-US" sz="2400" dirty="0"/>
              <a:t> </a:t>
            </a:r>
            <a:r>
              <a:rPr lang="en-US" sz="2400" dirty="0" err="1"/>
              <a:t>ditiru</a:t>
            </a:r>
            <a:r>
              <a:rPr lang="en-US" sz="2400" dirty="0"/>
              <a:t> oleh </a:t>
            </a:r>
            <a:r>
              <a:rPr lang="en-US" sz="2400" dirty="0" err="1"/>
              <a:t>pesaing</a:t>
            </a:r>
            <a:r>
              <a:rPr lang="en-US" sz="2400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888" y="2410221"/>
            <a:ext cx="8024665" cy="269748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supply chain management,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yang sangat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oleh competitor lain.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cabangnya</a:t>
            </a:r>
            <a:r>
              <a:rPr lang="en-US" dirty="0"/>
              <a:t> yang sangat </a:t>
            </a:r>
            <a:r>
              <a:rPr lang="en-US" dirty="0" err="1"/>
              <a:t>banyak</a:t>
            </a:r>
            <a:r>
              <a:rPr lang="en-US" dirty="0"/>
              <a:t>,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.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cost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terjangkau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market yang sangat </a:t>
            </a:r>
            <a:r>
              <a:rPr lang="en-US" dirty="0" err="1"/>
              <a:t>luas.Dengan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strategi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murah</a:t>
            </a:r>
            <a:r>
              <a:rPr lang="en-US" dirty="0"/>
              <a:t>,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menyasar</a:t>
            </a:r>
            <a:r>
              <a:rPr lang="en-US" dirty="0"/>
              <a:t> target pasar </a:t>
            </a:r>
            <a:r>
              <a:rPr lang="en-US" dirty="0" err="1"/>
              <a:t>menengah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mayoritas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di Indonesia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pelajar</a:t>
            </a:r>
            <a:r>
              <a:rPr lang="en-US" dirty="0"/>
              <a:t> dan </a:t>
            </a:r>
            <a:r>
              <a:rPr lang="en-US" dirty="0" err="1"/>
              <a:t>pekerja</a:t>
            </a:r>
            <a:r>
              <a:rPr lang="en-US" dirty="0"/>
              <a:t>.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 di Indonesia </a:t>
            </a:r>
            <a:r>
              <a:rPr lang="en-US" dirty="0" err="1"/>
              <a:t>meraup</a:t>
            </a:r>
            <a:r>
              <a:rPr lang="en-US" dirty="0"/>
              <a:t> target pasar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yang </a:t>
            </a:r>
            <a:r>
              <a:rPr lang="en-US" dirty="0" err="1"/>
              <a:t>besar</a:t>
            </a:r>
            <a:r>
              <a:rPr lang="en-US" dirty="0"/>
              <a:t> pula.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2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334256"/>
            <a:ext cx="9884664" cy="731520"/>
          </a:xfrm>
        </p:spPr>
        <p:txBody>
          <a:bodyPr>
            <a:normAutofit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Pesaing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2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A. </a:t>
            </a:r>
            <a:r>
              <a:rPr lang="en-US" sz="2400" dirty="0" err="1"/>
              <a:t>pesaing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 MIXUE </a:t>
            </a:r>
            <a:br>
              <a:rPr lang="en-US" sz="2400" dirty="0"/>
            </a:br>
            <a:r>
              <a:rPr lang="en-US" sz="2400" dirty="0"/>
              <a:t>“Ai-CHA”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888" y="2410221"/>
            <a:ext cx="8024665" cy="269748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Ai-CHA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saingan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lantaran</a:t>
            </a:r>
            <a:r>
              <a:rPr lang="en-US" dirty="0"/>
              <a:t> juga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negeri China.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Ai-CHA juga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gerai</a:t>
            </a:r>
            <a:r>
              <a:rPr lang="en-US" dirty="0"/>
              <a:t> yang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dan es </a:t>
            </a:r>
            <a:r>
              <a:rPr lang="en-US" dirty="0" err="1"/>
              <a:t>krim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aneka</a:t>
            </a:r>
            <a:r>
              <a:rPr lang="en-US" dirty="0"/>
              <a:t> rasa dan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murah.Ai</a:t>
            </a:r>
            <a:r>
              <a:rPr lang="en-US" dirty="0"/>
              <a:t>-CHA </a:t>
            </a:r>
            <a:r>
              <a:rPr lang="en-US" dirty="0" err="1"/>
              <a:t>didirikan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2019 oleh Lie </a:t>
            </a:r>
            <a:r>
              <a:rPr lang="en-US" dirty="0" err="1"/>
              <a:t>bersaudara</a:t>
            </a:r>
            <a:r>
              <a:rPr lang="en-US" dirty="0"/>
              <a:t> dan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gerai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di Indonesia pada </a:t>
            </a:r>
            <a:r>
              <a:rPr lang="en-US" dirty="0" err="1"/>
              <a:t>Agustus</a:t>
            </a:r>
            <a:r>
              <a:rPr lang="en-US" dirty="0"/>
              <a:t> 2022. Ai-cha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berkualitas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terjangkau</a:t>
            </a:r>
            <a:r>
              <a:rPr lang="en-US" dirty="0"/>
              <a:t>. Nama Ai-CHA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China “</a:t>
            </a:r>
            <a:r>
              <a:rPr lang="ja-JP" altLang="en-US" dirty="0"/>
              <a:t>爱”（</a:t>
            </a:r>
            <a:r>
              <a:rPr lang="en-US" dirty="0" err="1"/>
              <a:t>ài</a:t>
            </a:r>
            <a:r>
              <a:rPr lang="en-US" dirty="0"/>
              <a:t>） dan “</a:t>
            </a:r>
            <a:r>
              <a:rPr lang="ja-JP" altLang="en-US" dirty="0"/>
              <a:t>茶”（</a:t>
            </a:r>
            <a:r>
              <a:rPr lang="en-US" dirty="0" err="1"/>
              <a:t>chá</a:t>
            </a:r>
            <a:r>
              <a:rPr lang="en-US" dirty="0"/>
              <a:t>）. </a:t>
            </a:r>
            <a:r>
              <a:rPr lang="en-US" dirty="0" err="1"/>
              <a:t>Karakter</a:t>
            </a:r>
            <a:r>
              <a:rPr lang="en-US" dirty="0"/>
              <a:t> “</a:t>
            </a:r>
            <a:r>
              <a:rPr lang="ja-JP" altLang="en-US" dirty="0"/>
              <a:t>爱”（</a:t>
            </a:r>
            <a:r>
              <a:rPr lang="en-US" dirty="0" err="1"/>
              <a:t>ài）dapat</a:t>
            </a:r>
            <a:r>
              <a:rPr lang="en-US" dirty="0"/>
              <a:t> </a:t>
            </a:r>
            <a:r>
              <a:rPr lang="en-US" dirty="0" err="1"/>
              <a:t>diterjemahkan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kata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“like” dan kata </a:t>
            </a:r>
            <a:r>
              <a:rPr lang="en-US" dirty="0" err="1"/>
              <a:t>benda</a:t>
            </a:r>
            <a:r>
              <a:rPr lang="en-US" dirty="0"/>
              <a:t> “love”,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“</a:t>
            </a:r>
            <a:r>
              <a:rPr lang="ja-JP" altLang="en-US" dirty="0"/>
              <a:t>茶”（</a:t>
            </a:r>
            <a:r>
              <a:rPr lang="en-US" dirty="0" err="1"/>
              <a:t>chá</a:t>
            </a:r>
            <a:r>
              <a:rPr lang="en-US" dirty="0"/>
              <a:t>） </a:t>
            </a:r>
            <a:r>
              <a:rPr lang="en-US" dirty="0" err="1"/>
              <a:t>mengacu</a:t>
            </a:r>
            <a:r>
              <a:rPr lang="en-US" dirty="0"/>
              <a:t> pada kata “tea”.   Ai-CHA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menu es </a:t>
            </a:r>
            <a:r>
              <a:rPr lang="en-US" dirty="0" err="1"/>
              <a:t>krim</a:t>
            </a:r>
            <a:r>
              <a:rPr lang="en-US" dirty="0"/>
              <a:t> dan </a:t>
            </a:r>
            <a:r>
              <a:rPr lang="en-US" dirty="0" err="1"/>
              <a:t>minuman</a:t>
            </a:r>
            <a:r>
              <a:rPr lang="en-US" dirty="0"/>
              <a:t> segar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layaknya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. Menu </a:t>
            </a:r>
            <a:r>
              <a:rPr lang="en-US" dirty="0" err="1"/>
              <a:t>andalan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Ai-Cha </a:t>
            </a:r>
            <a:r>
              <a:rPr lang="en-US" dirty="0" err="1"/>
              <a:t>ada</a:t>
            </a:r>
            <a:r>
              <a:rPr lang="en-US" dirty="0"/>
              <a:t> ice cream cone, sundae ice cream </a:t>
            </a:r>
            <a:r>
              <a:rPr lang="en-US" dirty="0" err="1"/>
              <a:t>atau</a:t>
            </a:r>
            <a:r>
              <a:rPr lang="en-US" dirty="0"/>
              <a:t> Ai-Cha </a:t>
            </a:r>
            <a:r>
              <a:rPr lang="en-US" dirty="0" err="1"/>
              <a:t>Sund</a:t>
            </a:r>
            <a:r>
              <a:rPr lang="en-US" dirty="0"/>
              <a:t>-Ai, Ai-smoothies, real fruit tea dan milk tea.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7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b. </a:t>
            </a:r>
            <a:r>
              <a:rPr lang="en-US" sz="2400" dirty="0" err="1"/>
              <a:t>Lakukan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perbandingan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pesaing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 XYZ </a:t>
            </a:r>
            <a:r>
              <a:rPr lang="en-US" sz="2400" dirty="0" err="1"/>
              <a:t>membedakan</a:t>
            </a:r>
            <a:r>
              <a:rPr lang="en-US" sz="2400" dirty="0"/>
              <a:t> </a:t>
            </a:r>
            <a:r>
              <a:rPr lang="en-US" sz="2400" dirty="0" err="1"/>
              <a:t>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pesaing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keunggulan</a:t>
            </a:r>
            <a:r>
              <a:rPr lang="en-US" sz="2400" dirty="0"/>
              <a:t> </a:t>
            </a:r>
            <a:r>
              <a:rPr lang="en-US" sz="2400" dirty="0" err="1"/>
              <a:t>kompetitif</a:t>
            </a:r>
            <a:r>
              <a:rPr lang="en-US" sz="2400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888" y="2562045"/>
            <a:ext cx="8024665" cy="254565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1. </a:t>
            </a:r>
            <a:r>
              <a:rPr lang="en-US" dirty="0" err="1"/>
              <a:t>Menjalin</a:t>
            </a:r>
            <a:r>
              <a:rPr lang="en-US" dirty="0"/>
              <a:t> </a:t>
            </a:r>
            <a:r>
              <a:rPr lang="en-US" dirty="0" err="1"/>
              <a:t>Kemitraan</a:t>
            </a:r>
            <a:r>
              <a:rPr lang="en-US" dirty="0"/>
              <a:t>.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 (</a:t>
            </a:r>
            <a:r>
              <a:rPr lang="en-US" dirty="0" err="1"/>
              <a:t>kemitraan</a:t>
            </a:r>
            <a:r>
              <a:rPr lang="en-US" dirty="0"/>
              <a:t>) </a:t>
            </a:r>
            <a:r>
              <a:rPr lang="en-US" dirty="0" err="1"/>
              <a:t>secara</a:t>
            </a:r>
            <a:r>
              <a:rPr lang="en-US" dirty="0"/>
              <a:t> individual </a:t>
            </a:r>
            <a:r>
              <a:rPr lang="en-US" dirty="0" err="1"/>
              <a:t>maupun</a:t>
            </a:r>
            <a:r>
              <a:rPr lang="en-US" dirty="0"/>
              <a:t> corporate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strategi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memperluas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banyak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menjalin</a:t>
            </a:r>
            <a:r>
              <a:rPr lang="en-US" dirty="0"/>
              <a:t> </a:t>
            </a:r>
            <a:r>
              <a:rPr lang="en-US" dirty="0" err="1"/>
              <a:t>kemitraan</a:t>
            </a:r>
            <a:r>
              <a:rPr lang="en-US" dirty="0"/>
              <a:t>,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menggarap</a:t>
            </a:r>
            <a:r>
              <a:rPr lang="en-US" dirty="0"/>
              <a:t> market yang sangat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kalangan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kemitraan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tergolong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2. Jingle Marketing.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jingle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lucu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audio sensory marketing. Jingle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diputar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outlet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berulang-ulang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ingatan</a:t>
            </a:r>
            <a:r>
              <a:rPr lang="en-US" dirty="0"/>
              <a:t> brand pada </a:t>
            </a:r>
            <a:r>
              <a:rPr lang="en-US" dirty="0" err="1"/>
              <a:t>konsumennya</a:t>
            </a:r>
            <a:r>
              <a:rPr lang="en-US" dirty="0"/>
              <a:t>. Jingle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marketing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brand </a:t>
            </a:r>
            <a:r>
              <a:rPr lang="en-US" dirty="0" err="1"/>
              <a:t>dikenal</a:t>
            </a:r>
            <a:r>
              <a:rPr lang="en-US" dirty="0"/>
              <a:t> dan </a:t>
            </a:r>
            <a:r>
              <a:rPr lang="en-US" dirty="0" err="1"/>
              <a:t>diingat</a:t>
            </a:r>
            <a:r>
              <a:rPr lang="en-US" dirty="0"/>
              <a:t> oleh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. </a:t>
            </a:r>
          </a:p>
          <a:p>
            <a:pPr algn="l"/>
            <a:r>
              <a:rPr lang="en-US" dirty="0"/>
              <a:t>3. Terus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.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berinovasi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menu-menu dan promo </a:t>
            </a:r>
            <a:r>
              <a:rPr lang="en-US" dirty="0" err="1"/>
              <a:t>baru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bersaing</a:t>
            </a:r>
            <a:r>
              <a:rPr lang="en-US" dirty="0"/>
              <a:t> dan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Hasil </a:t>
            </a:r>
            <a:r>
              <a:rPr lang="en-US" dirty="0" err="1"/>
              <a:t>riset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kompetitor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dikreasikan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keunikan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perlahan-lahan</a:t>
            </a:r>
            <a:r>
              <a:rPr lang="en-US" dirty="0"/>
              <a:t> </a:t>
            </a:r>
            <a:r>
              <a:rPr lang="en-US" dirty="0" err="1"/>
              <a:t>tumbuh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 $800 </a:t>
            </a:r>
            <a:r>
              <a:rPr lang="en-US" dirty="0" err="1"/>
              <a:t>juta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62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c. strategi </a:t>
            </a:r>
            <a:r>
              <a:rPr lang="en-US" sz="2400" dirty="0" err="1"/>
              <a:t>pesaing</a:t>
            </a:r>
            <a:r>
              <a:rPr lang="en-US" sz="2400" dirty="0"/>
              <a:t> dan </a:t>
            </a:r>
            <a:r>
              <a:rPr lang="en-US" sz="2400" dirty="0" err="1"/>
              <a:t>upaya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meniru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melampaui</a:t>
            </a:r>
            <a:r>
              <a:rPr lang="en-US" sz="2400" dirty="0"/>
              <a:t> </a:t>
            </a:r>
            <a:r>
              <a:rPr lang="en-US" sz="2400" dirty="0" err="1"/>
              <a:t>keunggulan</a:t>
            </a:r>
            <a:r>
              <a:rPr lang="en-US" sz="2400" dirty="0"/>
              <a:t> </a:t>
            </a:r>
            <a:r>
              <a:rPr lang="en-US" sz="2400" dirty="0" err="1"/>
              <a:t>kompetitif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 MIXUE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888" y="2410221"/>
            <a:ext cx="8024665" cy="269748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Strategi ATM </a:t>
            </a:r>
          </a:p>
          <a:p>
            <a:pPr marL="457200" indent="-457200" algn="l">
              <a:buAutoNum type="arabicPeriod"/>
            </a:pPr>
            <a:r>
              <a:rPr lang="en-US" dirty="0"/>
              <a:t>Amati. Ai Cha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es </a:t>
            </a:r>
            <a:r>
              <a:rPr lang="en-US" dirty="0" err="1"/>
              <a:t>krim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disukai</a:t>
            </a:r>
            <a:r>
              <a:rPr lang="en-US" dirty="0"/>
              <a:t> oleh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anak-anak</a:t>
            </a:r>
            <a:r>
              <a:rPr lang="en-US" dirty="0"/>
              <a:t>, </a:t>
            </a:r>
            <a:r>
              <a:rPr lang="en-US" dirty="0" err="1"/>
              <a:t>remaja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orang </a:t>
            </a:r>
            <a:r>
              <a:rPr lang="en-US" dirty="0" err="1"/>
              <a:t>dewasa</a:t>
            </a:r>
            <a:r>
              <a:rPr lang="en-US" dirty="0"/>
              <a:t>.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bakunya</a:t>
            </a:r>
            <a:r>
              <a:rPr lang="en-US" dirty="0"/>
              <a:t> juga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di Indonesia.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muda</a:t>
            </a:r>
            <a:r>
              <a:rPr lang="en-US" dirty="0"/>
              <a:t> di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yang </a:t>
            </a:r>
            <a:r>
              <a:rPr lang="en-US" dirty="0" err="1"/>
              <a:t>doyan</a:t>
            </a:r>
            <a:r>
              <a:rPr lang="en-US" dirty="0"/>
              <a:t> </a:t>
            </a:r>
            <a:r>
              <a:rPr lang="en-US" dirty="0" err="1"/>
              <a:t>nongkrong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bersosialisasi</a:t>
            </a:r>
            <a:r>
              <a:rPr lang="en-US" dirty="0"/>
              <a:t> di </a:t>
            </a:r>
            <a:r>
              <a:rPr lang="en-US" dirty="0" err="1"/>
              <a:t>kafe</a:t>
            </a:r>
            <a:r>
              <a:rPr lang="en-US" dirty="0"/>
              <a:t> juga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dipertimbangkan</a:t>
            </a:r>
            <a:r>
              <a:rPr lang="en-US" dirty="0"/>
              <a:t>.</a:t>
            </a:r>
          </a:p>
          <a:p>
            <a:pPr marL="457200" indent="-457200" algn="l">
              <a:buAutoNum type="arabicPeriod"/>
            </a:pPr>
            <a:r>
              <a:rPr lang="en-US" dirty="0" err="1"/>
              <a:t>Tiru</a:t>
            </a:r>
            <a:r>
              <a:rPr lang="en-US" dirty="0"/>
              <a:t>. Di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, 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meniru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bisnisnya</a:t>
            </a:r>
            <a:r>
              <a:rPr lang="en-US" dirty="0"/>
              <a:t>, strategi </a:t>
            </a:r>
            <a:r>
              <a:rPr lang="en-US" dirty="0" err="1"/>
              <a:t>pemasaran</a:t>
            </a:r>
            <a:r>
              <a:rPr lang="en-US" dirty="0"/>
              <a:t>, </a:t>
            </a:r>
            <a:r>
              <a:rPr lang="en-US" dirty="0" err="1"/>
              <a:t>atapun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dan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Ai Cha </a:t>
            </a:r>
            <a:r>
              <a:rPr lang="en-US" dirty="0" err="1"/>
              <a:t>meniru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dan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Mixue</a:t>
            </a:r>
            <a:r>
              <a:rPr lang="en-US" dirty="0"/>
              <a:t>.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dijual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es </a:t>
            </a:r>
            <a:r>
              <a:rPr lang="en-US" dirty="0" err="1"/>
              <a:t>krim</a:t>
            </a:r>
            <a:r>
              <a:rPr lang="en-US" dirty="0"/>
              <a:t> dan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teh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waralaba</a:t>
            </a:r>
            <a:r>
              <a:rPr lang="en-US" dirty="0"/>
              <a:t> (franchise).</a:t>
            </a:r>
          </a:p>
          <a:p>
            <a:pPr marL="457200" indent="-457200" algn="l">
              <a:buAutoNum type="arabicPeriod"/>
            </a:pPr>
            <a:r>
              <a:rPr lang="en-US" dirty="0" err="1"/>
              <a:t>Modifikasi</a:t>
            </a:r>
            <a:r>
              <a:rPr lang="en-US" dirty="0"/>
              <a:t>. Ai Cha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rasa es </a:t>
            </a:r>
            <a:r>
              <a:rPr lang="en-US" dirty="0" err="1"/>
              <a:t>krimnya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es </a:t>
            </a:r>
            <a:r>
              <a:rPr lang="en-US" dirty="0" err="1"/>
              <a:t>krim</a:t>
            </a:r>
            <a:r>
              <a:rPr lang="en-US" dirty="0"/>
              <a:t> cone </a:t>
            </a:r>
            <a:r>
              <a:rPr lang="en-US" dirty="0" err="1"/>
              <a:t>dengan</a:t>
            </a:r>
            <a:r>
              <a:rPr lang="en-US" dirty="0"/>
              <a:t> rasa Matcha dan Sea Salt.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1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rasa Vanilla. Menu es </a:t>
            </a:r>
            <a:r>
              <a:rPr lang="en-US" dirty="0" err="1"/>
              <a:t>krim</a:t>
            </a:r>
            <a:r>
              <a:rPr lang="en-US" dirty="0"/>
              <a:t> Sundae </a:t>
            </a:r>
            <a:r>
              <a:rPr lang="en-US" dirty="0" err="1"/>
              <a:t>dari</a:t>
            </a:r>
            <a:r>
              <a:rPr lang="en-US" dirty="0"/>
              <a:t> Ai Cha juga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 rasa Blueberry.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9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334256"/>
            <a:ext cx="9884664" cy="731520"/>
          </a:xfrm>
        </p:spPr>
        <p:txBody>
          <a:bodyPr>
            <a:normAutofit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Ekosistem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369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faktor-faktor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eksternal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mempengaruhi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keunggulan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kompetitif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XYZ,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pasar, dan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888" y="2410221"/>
            <a:ext cx="8024665" cy="26974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Masyarakat Indonesia </a:t>
            </a:r>
            <a:r>
              <a:rPr lang="en-US" dirty="0" err="1"/>
              <a:t>menyukai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berbau</a:t>
            </a:r>
            <a:r>
              <a:rPr lang="en-US" dirty="0"/>
              <a:t> viral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istilahnya</a:t>
            </a:r>
            <a:r>
              <a:rPr lang="en-US" dirty="0"/>
              <a:t> “</a:t>
            </a:r>
            <a:r>
              <a:rPr lang="en-US" dirty="0" err="1"/>
              <a:t>sedang</a:t>
            </a:r>
            <a:r>
              <a:rPr lang="en-US" dirty="0"/>
              <a:t> hits“. Strategi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rasa </a:t>
            </a:r>
            <a:r>
              <a:rPr lang="en-US" dirty="0" err="1"/>
              <a:t>penasaran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orang yang </a:t>
            </a:r>
            <a:r>
              <a:rPr lang="en-US" dirty="0" err="1"/>
              <a:t>sebetulnya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,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.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di </a:t>
            </a:r>
            <a:r>
              <a:rPr lang="en-US" dirty="0" err="1"/>
              <a:t>sosial</a:t>
            </a:r>
            <a:r>
              <a:rPr lang="en-US" dirty="0"/>
              <a:t> media </a:t>
            </a:r>
            <a:r>
              <a:rPr lang="en-US" dirty="0" err="1"/>
              <a:t>menjadikan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 </a:t>
            </a:r>
            <a:r>
              <a:rPr lang="en-US" dirty="0" err="1"/>
              <a:t>lebih</a:t>
            </a:r>
            <a:r>
              <a:rPr lang="en-US" dirty="0"/>
              <a:t> </a:t>
            </a:r>
            <a:r>
              <a:rPr lang="en-US" dirty="0" err="1"/>
              <a:t>pesat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8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XYZ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menyesuaikan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strategi dan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keuntungan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peluang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ekosistem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industri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888" y="2410221"/>
            <a:ext cx="8024665" cy="2697480"/>
          </a:xfrm>
        </p:spPr>
        <p:txBody>
          <a:bodyPr>
            <a:normAutofit/>
          </a:bodyPr>
          <a:lstStyle/>
          <a:p>
            <a:pPr algn="l"/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Menurut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Hartini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,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kekuatan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utama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Mixue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terletak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pada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harganya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yang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relatif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murah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.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Dalam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teori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 </a:t>
            </a:r>
            <a:r>
              <a:rPr lang="en-ID" b="0" i="1" dirty="0">
                <a:solidFill>
                  <a:srgbClr val="353935"/>
                </a:solidFill>
                <a:effectLst/>
                <a:latin typeface="Inter"/>
              </a:rPr>
              <a:t>marketing strategy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,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hal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itu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disebut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dengan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 </a:t>
            </a:r>
            <a:r>
              <a:rPr lang="en-ID" b="0" i="1" dirty="0">
                <a:solidFill>
                  <a:srgbClr val="353935"/>
                </a:solidFill>
                <a:effectLst/>
                <a:latin typeface="Inter"/>
              </a:rPr>
              <a:t>penetration pricing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.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Mixue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,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lanjut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Hartini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,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sengaja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merebut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pasar-pasar es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krim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yang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sudah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ada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dengan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harga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yang paling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murah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.</a:t>
            </a:r>
          </a:p>
          <a:p>
            <a:pPr algn="l"/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produk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Mixue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juga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memiliki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rasa yang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tidak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kalah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dari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produk-produk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pesaing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lainnya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.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Meskipun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dijual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dengan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harga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yang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murah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,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Mixue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justru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berhasil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membuat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produk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yang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bagus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dan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mampu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bersaing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 di </a:t>
            </a:r>
            <a:r>
              <a:rPr lang="en-ID" b="0" i="0" dirty="0" err="1">
                <a:solidFill>
                  <a:srgbClr val="353935"/>
                </a:solidFill>
                <a:effectLst/>
                <a:latin typeface="Inter"/>
              </a:rPr>
              <a:t>pasaran</a:t>
            </a:r>
            <a:r>
              <a:rPr lang="en-ID" b="0" i="0" dirty="0">
                <a:solidFill>
                  <a:srgbClr val="353935"/>
                </a:solidFill>
                <a:effectLst/>
                <a:latin typeface="Inter"/>
              </a:rPr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26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365125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KESIMPULAN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888" y="1846053"/>
            <a:ext cx="8024665" cy="326164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Dari </a:t>
            </a:r>
            <a:r>
              <a:rPr lang="en-US" dirty="0" err="1"/>
              <a:t>penjelasan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simpulkan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waralaba</a:t>
            </a:r>
            <a:r>
              <a:rPr lang="en-US" dirty="0"/>
              <a:t> yang </a:t>
            </a:r>
            <a:r>
              <a:rPr lang="en-US" dirty="0" err="1"/>
              <a:t>menjual</a:t>
            </a:r>
            <a:r>
              <a:rPr lang="en-US" dirty="0"/>
              <a:t> ice cream dan tea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Zhengzhou,Henan,Tiongkok</a:t>
            </a:r>
            <a:r>
              <a:rPr lang="en-US" dirty="0"/>
              <a:t> yang </a:t>
            </a:r>
            <a:r>
              <a:rPr lang="en-US" dirty="0" err="1"/>
              <a:t>berdiri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1997. </a:t>
            </a:r>
            <a:r>
              <a:rPr lang="en-US" dirty="0" err="1"/>
              <a:t>Gerai</a:t>
            </a:r>
            <a:r>
              <a:rPr lang="en-US" dirty="0"/>
              <a:t> </a:t>
            </a:r>
            <a:r>
              <a:rPr lang="en-US" dirty="0" err="1"/>
              <a:t>mizue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berdiri</a:t>
            </a:r>
            <a:r>
              <a:rPr lang="en-US" dirty="0"/>
              <a:t> di </a:t>
            </a:r>
            <a:r>
              <a:rPr lang="en-US" dirty="0" err="1"/>
              <a:t>tiongkok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beroprasi</a:t>
            </a:r>
            <a:r>
              <a:rPr lang="en-US" dirty="0"/>
              <a:t> di </a:t>
            </a:r>
            <a:r>
              <a:rPr lang="en-US" dirty="0" err="1"/>
              <a:t>ratusan</a:t>
            </a:r>
            <a:r>
              <a:rPr lang="en-US" dirty="0"/>
              <a:t> </a:t>
            </a:r>
            <a:r>
              <a:rPr lang="en-US" dirty="0" err="1"/>
              <a:t>gerai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negara </a:t>
            </a:r>
            <a:r>
              <a:rPr lang="en-US" dirty="0" err="1"/>
              <a:t>asia</a:t>
            </a:r>
            <a:r>
              <a:rPr lang="en-US" dirty="0"/>
              <a:t> </a:t>
            </a:r>
            <a:r>
              <a:rPr lang="en-US" dirty="0" err="1"/>
              <a:t>tenggara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Vietnam,Malaysia</a:t>
            </a:r>
            <a:r>
              <a:rPr lang="en-US" dirty="0"/>
              <a:t>, Singapura, Thailand, </a:t>
            </a:r>
            <a:r>
              <a:rPr lang="en-US" dirty="0" err="1"/>
              <a:t>Kamboja,Laos</a:t>
            </a:r>
            <a:r>
              <a:rPr lang="en-US" dirty="0"/>
              <a:t>, </a:t>
            </a:r>
            <a:r>
              <a:rPr lang="en-US" dirty="0" err="1"/>
              <a:t>Myanmar,dan</a:t>
            </a:r>
            <a:r>
              <a:rPr lang="en-US" dirty="0"/>
              <a:t> Indonesia. pada </a:t>
            </a:r>
            <a:r>
              <a:rPr lang="en-US" dirty="0" err="1"/>
              <a:t>akhir</a:t>
            </a:r>
            <a:r>
              <a:rPr lang="en-US" dirty="0"/>
              <a:t> 2022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beroprasi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di </a:t>
            </a:r>
            <a:r>
              <a:rPr lang="en-US" dirty="0" err="1"/>
              <a:t>korea</a:t>
            </a:r>
            <a:r>
              <a:rPr lang="en-US" dirty="0"/>
              <a:t> </a:t>
            </a:r>
            <a:r>
              <a:rPr lang="en-US" dirty="0" err="1"/>
              <a:t>selatan</a:t>
            </a:r>
            <a:r>
              <a:rPr lang="en-US" dirty="0"/>
              <a:t> dan </a:t>
            </a:r>
            <a:r>
              <a:rPr lang="en-US" dirty="0" err="1"/>
              <a:t>jepang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Februari</a:t>
            </a:r>
            <a:r>
              <a:rPr lang="en-US" dirty="0"/>
              <a:t> 2023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di Australia </a:t>
            </a:r>
            <a:r>
              <a:rPr lang="en-US" dirty="0" err="1"/>
              <a:t>dna</a:t>
            </a:r>
            <a:r>
              <a:rPr lang="en-US" dirty="0"/>
              <a:t> </a:t>
            </a:r>
            <a:r>
              <a:rPr lang="en-US" dirty="0" err="1"/>
              <a:t>sedikitnya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12 negara </a:t>
            </a:r>
            <a:r>
              <a:rPr lang="en-US" dirty="0" err="1"/>
              <a:t>lainnya</a:t>
            </a:r>
            <a:r>
              <a:rPr lang="en-US" dirty="0"/>
              <a:t> di </a:t>
            </a:r>
            <a:r>
              <a:rPr lang="en-US" dirty="0" err="1"/>
              <a:t>asia</a:t>
            </a:r>
            <a:r>
              <a:rPr lang="en-US" dirty="0"/>
              <a:t> </a:t>
            </a:r>
            <a:r>
              <a:rPr lang="en-US" dirty="0" err="1"/>
              <a:t>pasific</a:t>
            </a:r>
            <a:r>
              <a:rPr lang="en-US" dirty="0"/>
              <a:t>. Dan </a:t>
            </a:r>
            <a:r>
              <a:rPr lang="en-US" dirty="0" err="1"/>
              <a:t>pesaing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Ai-Cha, Ai-Cha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gerai</a:t>
            </a:r>
            <a:r>
              <a:rPr lang="en-US" dirty="0"/>
              <a:t> yang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dan ice cream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aneka</a:t>
            </a:r>
            <a:r>
              <a:rPr lang="en-US" dirty="0"/>
              <a:t> rasa dan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 </a:t>
            </a:r>
            <a:r>
              <a:rPr lang="en-US" dirty="0" err="1"/>
              <a:t>didirikan</a:t>
            </a:r>
            <a:r>
              <a:rPr lang="en-US" dirty="0"/>
              <a:t> pad </a:t>
            </a:r>
            <a:r>
              <a:rPr lang="en-US" dirty="0" err="1"/>
              <a:t>tahun</a:t>
            </a:r>
            <a:r>
              <a:rPr lang="en-US" dirty="0"/>
              <a:t> 2019 oleh lie </a:t>
            </a:r>
            <a:r>
              <a:rPr lang="en-US" dirty="0" err="1"/>
              <a:t>bersaudara</a:t>
            </a:r>
            <a:r>
              <a:rPr lang="en-US" dirty="0"/>
              <a:t> dan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gerai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di Indonesia pada </a:t>
            </a:r>
            <a:r>
              <a:rPr lang="en-US" dirty="0" err="1"/>
              <a:t>agustus</a:t>
            </a:r>
            <a:r>
              <a:rPr lang="en-US" dirty="0"/>
              <a:t> 2022. Ai-Cha </a:t>
            </a:r>
            <a:r>
              <a:rPr lang="en-US" dirty="0" err="1"/>
              <a:t>menawarkan</a:t>
            </a:r>
            <a:r>
              <a:rPr lang="en-US" dirty="0"/>
              <a:t> menu </a:t>
            </a:r>
            <a:r>
              <a:rPr lang="en-US" dirty="0" err="1"/>
              <a:t>andalan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ice cream cone, Ai-Cha </a:t>
            </a:r>
            <a:r>
              <a:rPr lang="en-US" dirty="0" err="1"/>
              <a:t>sund</a:t>
            </a:r>
            <a:r>
              <a:rPr lang="en-US" dirty="0"/>
              <a:t> ai, ai smoothies, dan milk tea.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supply chain management,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yang sangat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oleh </a:t>
            </a:r>
            <a:r>
              <a:rPr lang="en-US" dirty="0" err="1"/>
              <a:t>pesaing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Ai-Cha. Cabang </a:t>
            </a:r>
            <a:r>
              <a:rPr lang="en-US" dirty="0" err="1"/>
              <a:t>Mixue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/>
              <a:t>dibanding</a:t>
            </a:r>
            <a:r>
              <a:rPr lang="en-US" dirty="0"/>
              <a:t> Ai-Cha.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6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3122762"/>
            <a:ext cx="9884664" cy="2242867"/>
          </a:xfrm>
        </p:spPr>
        <p:txBody>
          <a:bodyPr>
            <a:normAutofit/>
          </a:bodyPr>
          <a:lstStyle/>
          <a:p>
            <a:r>
              <a:rPr lang="en-US" dirty="0"/>
              <a:t>Daftar Pustaka</a:t>
            </a:r>
            <a:br>
              <a:rPr lang="en-US" dirty="0"/>
            </a:br>
            <a:r>
              <a:rPr lang="en-US" sz="1100" dirty="0">
                <a:hlinkClick r:id="rId3"/>
              </a:rPr>
              <a:t>https://osc.medcom.id/community/mengenal-strategi-marketing-mixue-4988</a:t>
            </a:r>
            <a:r>
              <a:rPr lang="en-US" sz="1100" dirty="0"/>
              <a:t>, </a:t>
            </a:r>
            <a:br>
              <a:rPr lang="en-US" sz="1100" dirty="0"/>
            </a:br>
            <a:r>
              <a:rPr lang="en-US" sz="1100" dirty="0">
                <a:hlinkClick r:id="rId4"/>
              </a:rPr>
              <a:t>https://ekonomi.republika.co.id/berita/ro1lvp490/cepat-berkembang-di-indonesia-ini-analisis-strategi-pemasaran-mixue</a:t>
            </a:r>
            <a:r>
              <a:rPr lang="en-US" sz="1100" dirty="0"/>
              <a:t> </a:t>
            </a:r>
            <a:br>
              <a:rPr lang="en-US" sz="1100" dirty="0"/>
            </a:br>
            <a:r>
              <a:rPr lang="en-US" sz="1100" dirty="0">
                <a:hlinkClick r:id="rId5"/>
              </a:rPr>
              <a:t>https://accurate.id/marketing-manajemen/pengertian-keunggulan-kompetitif/#Analisa_Keunggulan_Kompetitif</a:t>
            </a:r>
            <a:br>
              <a:rPr lang="en-US" sz="1100" dirty="0"/>
            </a:br>
            <a:r>
              <a:rPr lang="en-US" sz="1100" dirty="0">
                <a:hlinkClick r:id="rId6"/>
              </a:rPr>
              <a:t>https://m.kumparan.com/berita-bisnis/saingan-mixue-ini-menu-andalan-ai-cha-ice-cream-and-tea-1zmVP95iu2o</a:t>
            </a:r>
            <a:br>
              <a:rPr lang="en-US" sz="1100" dirty="0"/>
            </a:br>
            <a:r>
              <a:rPr lang="en-US" sz="1100" dirty="0">
                <a:hlinkClick r:id="rId7"/>
              </a:rPr>
              <a:t>https://id.m.wikipedia.org/wiki/Mixue_Ice_Cream_%26_Tea</a:t>
            </a:r>
            <a:br>
              <a:rPr lang="en-US" sz="1100" dirty="0"/>
            </a:br>
            <a:r>
              <a:rPr lang="en-US" sz="1100" dirty="0">
                <a:hlinkClick r:id="rId4"/>
              </a:rPr>
              <a:t>https://ekonomi.republika.co.id/berita/ro1lvp490/cepat-berkembang-di-indonesia-ini-analisis-strategi-pemasaran-mixue</a:t>
            </a:r>
            <a:br>
              <a:rPr lang="en-US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912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3"/>
                </a:solidFill>
                <a:latin typeface="Baskerville Old Face" panose="02020602080505020303" pitchFamily="18" charset="77"/>
              </a:rPr>
              <a:t>Anggota</a:t>
            </a:r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Baskerville Old Face" panose="02020602080505020303" pitchFamily="18" charset="77"/>
              </a:rPr>
              <a:t>Kelompok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875" y="2084162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2068" y="2194560"/>
            <a:ext cx="4660852" cy="4306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/>
              <a:t>F1E122155-Ofren </a:t>
            </a:r>
            <a:r>
              <a:rPr lang="en-ID" dirty="0" err="1"/>
              <a:t>Dialsa</a:t>
            </a:r>
            <a:r>
              <a:rPr lang="en-ID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dirty="0"/>
              <a:t>F1E122166-Muhammad Figo Ananda F1E122066-Khaira </a:t>
            </a:r>
            <a:r>
              <a:rPr lang="en-ID" dirty="0" err="1"/>
              <a:t>Alya</a:t>
            </a:r>
            <a:r>
              <a:rPr lang="en-ID" dirty="0"/>
              <a:t> Fazila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dirty="0"/>
              <a:t>F1E122198-Oktaviana </a:t>
            </a:r>
            <a:r>
              <a:rPr lang="en-ID" dirty="0" err="1"/>
              <a:t>Dwi</a:t>
            </a:r>
            <a:r>
              <a:rPr lang="en-ID" dirty="0"/>
              <a:t> Lestari F1E122166-Putri </a:t>
            </a:r>
            <a:r>
              <a:rPr lang="en-ID" dirty="0" err="1"/>
              <a:t>Aulia</a:t>
            </a:r>
            <a:r>
              <a:rPr lang="en-ID" dirty="0"/>
              <a:t> 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Mixue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a. </a:t>
            </a:r>
            <a:r>
              <a:rPr lang="en-US" sz="2400" dirty="0" err="1"/>
              <a:t>Deskripsi</a:t>
            </a:r>
            <a:r>
              <a:rPr lang="en-US" sz="2400" dirty="0"/>
              <a:t> </a:t>
            </a:r>
            <a:r>
              <a:rPr lang="en-US" sz="2400" dirty="0" err="1"/>
              <a:t>profil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 MIXUE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888" y="2410221"/>
            <a:ext cx="8024665" cy="269748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Mixue</a:t>
            </a:r>
            <a:r>
              <a:rPr lang="en-US" dirty="0"/>
              <a:t> Ice Cream &amp; Tea (Hanzi: </a:t>
            </a:r>
            <a:r>
              <a:rPr lang="ja-JP" altLang="en-US" dirty="0"/>
              <a:t>蜜雪冰城</a:t>
            </a:r>
            <a:r>
              <a:rPr lang="en-US" altLang="ja-JP" dirty="0"/>
              <a:t>; </a:t>
            </a:r>
            <a:r>
              <a:rPr lang="en-US" dirty="0"/>
              <a:t>Pinyin: </a:t>
            </a:r>
            <a:r>
              <a:rPr lang="en-US" dirty="0" err="1"/>
              <a:t>Mìxuě</a:t>
            </a:r>
            <a:r>
              <a:rPr lang="en-US" dirty="0"/>
              <a:t> </a:t>
            </a:r>
            <a:r>
              <a:rPr lang="en-US" dirty="0" err="1"/>
              <a:t>Bīngchéng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waralaba</a:t>
            </a:r>
            <a:r>
              <a:rPr lang="en-US" dirty="0"/>
              <a:t> yang </a:t>
            </a:r>
            <a:r>
              <a:rPr lang="en-US" dirty="0" err="1"/>
              <a:t>menjual</a:t>
            </a:r>
            <a:r>
              <a:rPr lang="en-US" dirty="0"/>
              <a:t> es </a:t>
            </a:r>
            <a:r>
              <a:rPr lang="en-US" dirty="0" err="1"/>
              <a:t>krim</a:t>
            </a:r>
            <a:r>
              <a:rPr lang="en-US" dirty="0"/>
              <a:t> </a:t>
            </a:r>
            <a:r>
              <a:rPr lang="en-US" dirty="0" err="1"/>
              <a:t>sajian</a:t>
            </a:r>
            <a:r>
              <a:rPr lang="en-US" dirty="0"/>
              <a:t> </a:t>
            </a:r>
            <a:r>
              <a:rPr lang="en-US" dirty="0" err="1"/>
              <a:t>lembut</a:t>
            </a:r>
            <a:r>
              <a:rPr lang="en-US" dirty="0"/>
              <a:t> dan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teh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Zhengzhou, Henan, </a:t>
            </a:r>
            <a:r>
              <a:rPr lang="en-US" dirty="0" err="1"/>
              <a:t>Tiongkok</a:t>
            </a:r>
            <a:r>
              <a:rPr lang="en-US" dirty="0"/>
              <a:t> dan </a:t>
            </a:r>
            <a:r>
              <a:rPr lang="en-US" dirty="0" err="1"/>
              <a:t>didirikan</a:t>
            </a:r>
            <a:r>
              <a:rPr lang="en-US" dirty="0"/>
              <a:t> pada 16 </a:t>
            </a:r>
            <a:r>
              <a:rPr lang="en-US" dirty="0" err="1"/>
              <a:t>Juni</a:t>
            </a:r>
            <a:r>
              <a:rPr lang="en-US" dirty="0"/>
              <a:t> 1997. </a:t>
            </a:r>
            <a:r>
              <a:rPr lang="en-US" dirty="0" err="1"/>
              <a:t>Hingga</a:t>
            </a:r>
            <a:r>
              <a:rPr lang="en-US" dirty="0"/>
              <a:t> 2023, </a:t>
            </a:r>
            <a:r>
              <a:rPr lang="en-US" dirty="0" err="1"/>
              <a:t>sedikitnya</a:t>
            </a:r>
            <a:r>
              <a:rPr lang="en-US" dirty="0"/>
              <a:t> 21.581 </a:t>
            </a:r>
            <a:r>
              <a:rPr lang="en-US" dirty="0" err="1"/>
              <a:t>gerai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 di </a:t>
            </a:r>
            <a:r>
              <a:rPr lang="en-US" dirty="0" err="1"/>
              <a:t>ratusan</a:t>
            </a:r>
            <a:r>
              <a:rPr lang="en-US" dirty="0"/>
              <a:t> </a:t>
            </a:r>
            <a:r>
              <a:rPr lang="en-US" dirty="0" err="1"/>
              <a:t>gerai</a:t>
            </a:r>
            <a:r>
              <a:rPr lang="en-US" dirty="0"/>
              <a:t> di negara Asia Tenggara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Malaysia, </a:t>
            </a:r>
            <a:r>
              <a:rPr lang="en-US" dirty="0" err="1"/>
              <a:t>Singapura,Thailand</a:t>
            </a:r>
            <a:r>
              <a:rPr lang="en-US" dirty="0"/>
              <a:t>, </a:t>
            </a:r>
            <a:r>
              <a:rPr lang="en-US" dirty="0" err="1"/>
              <a:t>Kamboja</a:t>
            </a:r>
            <a:r>
              <a:rPr lang="en-US" dirty="0"/>
              <a:t>, Laos, dan </a:t>
            </a:r>
            <a:r>
              <a:rPr lang="en-US" dirty="0" err="1"/>
              <a:t>Myanmar.Pada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2022,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di Korea Selatan dan </a:t>
            </a:r>
            <a:r>
              <a:rPr lang="en-US" dirty="0" err="1"/>
              <a:t>Jepang</a:t>
            </a:r>
            <a:r>
              <a:rPr lang="en-US" dirty="0"/>
              <a:t>.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Februari</a:t>
            </a:r>
            <a:r>
              <a:rPr lang="en-US" dirty="0"/>
              <a:t> 2023,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pertamanya</a:t>
            </a:r>
            <a:r>
              <a:rPr lang="en-US" dirty="0"/>
              <a:t> di Australia, </a:t>
            </a:r>
            <a:r>
              <a:rPr lang="en-US" dirty="0" err="1"/>
              <a:t>tepatnya</a:t>
            </a:r>
            <a:r>
              <a:rPr lang="en-US" dirty="0"/>
              <a:t> di Sydney  dan </a:t>
            </a:r>
            <a:r>
              <a:rPr lang="en-US" dirty="0" err="1"/>
              <a:t>sedikitnya</a:t>
            </a:r>
            <a:r>
              <a:rPr lang="en-US" dirty="0"/>
              <a:t> 12 negara </a:t>
            </a:r>
            <a:r>
              <a:rPr lang="en-US" dirty="0" err="1"/>
              <a:t>lainnya</a:t>
            </a:r>
            <a:r>
              <a:rPr lang="en-US" dirty="0"/>
              <a:t> di Asia-</a:t>
            </a:r>
            <a:r>
              <a:rPr lang="en-US" dirty="0" err="1"/>
              <a:t>Pasifik</a:t>
            </a:r>
            <a:r>
              <a:rPr lang="en-US" dirty="0"/>
              <a:t>. Perusahaan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sepenuhnya</a:t>
            </a:r>
            <a:r>
              <a:rPr lang="en-US" dirty="0"/>
              <a:t> </a:t>
            </a:r>
            <a:r>
              <a:rPr lang="en-US" dirty="0" err="1"/>
              <a:t>dimiliki</a:t>
            </a:r>
            <a:r>
              <a:rPr lang="en-US" dirty="0"/>
              <a:t> oleh Zhang </a:t>
            </a:r>
            <a:r>
              <a:rPr lang="en-US" dirty="0" err="1"/>
              <a:t>Bersaudara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b. </a:t>
            </a:r>
            <a:r>
              <a:rPr lang="en-US" sz="2400" dirty="0" err="1"/>
              <a:t>pentingnya</a:t>
            </a:r>
            <a:r>
              <a:rPr lang="en-US" sz="2400" dirty="0"/>
              <a:t> </a:t>
            </a:r>
            <a:r>
              <a:rPr lang="en-US" sz="2400" dirty="0" err="1"/>
              <a:t>keunggulan</a:t>
            </a:r>
            <a:r>
              <a:rPr lang="en-US" sz="2400" dirty="0"/>
              <a:t> </a:t>
            </a:r>
            <a:r>
              <a:rPr lang="en-US" sz="2400" dirty="0" err="1"/>
              <a:t>kompetitif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888" y="2410221"/>
            <a:ext cx="8024665" cy="269748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aicha</a:t>
            </a:r>
            <a:r>
              <a:rPr lang="en-US" dirty="0"/>
              <a:t>, </a:t>
            </a:r>
            <a:r>
              <a:rPr lang="en-US" dirty="0" err="1"/>
              <a:t>gerai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(21.581 </a:t>
            </a:r>
            <a:r>
              <a:rPr lang="en-US" dirty="0" err="1"/>
              <a:t>gerai</a:t>
            </a:r>
            <a:r>
              <a:rPr lang="en-US" dirty="0"/>
              <a:t>)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ai cha(7 </a:t>
            </a:r>
            <a:r>
              <a:rPr lang="en-US" dirty="0" err="1"/>
              <a:t>gerai</a:t>
            </a:r>
            <a:r>
              <a:rPr lang="en-US" dirty="0"/>
              <a:t>)brand identity yang </a:t>
            </a:r>
            <a:r>
              <a:rPr lang="en-US" dirty="0" err="1"/>
              <a:t>kuat</a:t>
            </a:r>
            <a:r>
              <a:rPr lang="en-US" dirty="0"/>
              <a:t> dan juga menu yang </a:t>
            </a:r>
            <a:r>
              <a:rPr lang="en-US" dirty="0" err="1"/>
              <a:t>bervariasi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7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c.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keunggulan</a:t>
            </a:r>
            <a:r>
              <a:rPr lang="en-US" sz="2400" dirty="0"/>
              <a:t> </a:t>
            </a:r>
            <a:r>
              <a:rPr lang="en-US" sz="2400" dirty="0" err="1"/>
              <a:t>kompetitif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 MIXUE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888" y="2410221"/>
            <a:ext cx="8024665" cy="2697480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strategi </a:t>
            </a:r>
            <a:r>
              <a:rPr lang="en-US" dirty="0" err="1"/>
              <a:t>pemasaran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market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berkesinambungan</a:t>
            </a:r>
            <a:r>
              <a:rPr lang="en-US" dirty="0"/>
              <a:t> dan </a:t>
            </a:r>
            <a:r>
              <a:rPr lang="en-US" dirty="0" err="1"/>
              <a:t>jelas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dan </a:t>
            </a:r>
            <a:r>
              <a:rPr lang="en-US" dirty="0" err="1"/>
              <a:t>tolak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pebisnis</a:t>
            </a:r>
            <a:r>
              <a:rPr lang="en-US" dirty="0"/>
              <a:t> yang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Menentukan</a:t>
            </a:r>
            <a:r>
              <a:rPr lang="en-US" dirty="0"/>
              <a:t> strategi marketing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Temukan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celah</a:t>
            </a:r>
            <a:r>
              <a:rPr lang="en-US" dirty="0"/>
              <a:t> pasar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dimanfaatkan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 </a:t>
            </a:r>
            <a:r>
              <a:rPr lang="en-US" dirty="0" err="1"/>
              <a:t>produk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2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334256"/>
            <a:ext cx="9884664" cy="73152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Identifikasi</a:t>
            </a:r>
            <a:r>
              <a:rPr lang="en-US" dirty="0"/>
              <a:t> dan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Kompetitif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a. </a:t>
            </a:r>
            <a:r>
              <a:rPr lang="en-US" sz="2400" dirty="0" err="1"/>
              <a:t>faktor-faktor</a:t>
            </a:r>
            <a:r>
              <a:rPr lang="en-US" sz="2400" dirty="0"/>
              <a:t> yang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 </a:t>
            </a:r>
            <a:r>
              <a:rPr lang="en-US" sz="2400" dirty="0" err="1"/>
              <a:t>Mixue</a:t>
            </a:r>
            <a:r>
              <a:rPr lang="en-US" sz="2400" dirty="0"/>
              <a:t> </a:t>
            </a:r>
            <a:r>
              <a:rPr lang="en-US" sz="2400" dirty="0" err="1"/>
              <a:t>keunggulan</a:t>
            </a:r>
            <a:r>
              <a:rPr lang="en-US" sz="2400" dirty="0"/>
              <a:t> </a:t>
            </a:r>
            <a:r>
              <a:rPr lang="en-US" sz="2400" dirty="0" err="1"/>
              <a:t>kompetitif</a:t>
            </a:r>
            <a:r>
              <a:rPr lang="en-US" sz="2400" dirty="0"/>
              <a:t> di pasar.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888" y="2410221"/>
            <a:ext cx="8024665" cy="2697480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marketing yang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price, product, place, dan promotion.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price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.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Hartini</a:t>
            </a:r>
            <a:r>
              <a:rPr lang="en-US" dirty="0"/>
              <a:t>,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pada </a:t>
            </a:r>
            <a:r>
              <a:rPr lang="en-US" dirty="0" err="1"/>
              <a:t>harganya</a:t>
            </a:r>
            <a:r>
              <a:rPr lang="en-US" dirty="0"/>
              <a:t>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marketing strategy,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penetration pricing. </a:t>
            </a:r>
            <a:r>
              <a:rPr lang="en-US" dirty="0" err="1"/>
              <a:t>Mixue</a:t>
            </a:r>
            <a:r>
              <a:rPr lang="en-US" dirty="0"/>
              <a:t>,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Hartini</a:t>
            </a:r>
            <a:r>
              <a:rPr lang="en-US" dirty="0"/>
              <a:t>, </a:t>
            </a:r>
            <a:r>
              <a:rPr lang="en-US" dirty="0" err="1"/>
              <a:t>sengaja</a:t>
            </a:r>
            <a:r>
              <a:rPr lang="en-US" dirty="0"/>
              <a:t> </a:t>
            </a:r>
            <a:r>
              <a:rPr lang="en-US" dirty="0" err="1"/>
              <a:t>merebut</a:t>
            </a:r>
            <a:r>
              <a:rPr lang="en-US" dirty="0"/>
              <a:t> pasar-pasar es </a:t>
            </a:r>
            <a:r>
              <a:rPr lang="en-US" dirty="0" err="1"/>
              <a:t>krim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paling </a:t>
            </a:r>
            <a:r>
              <a:rPr lang="en-US" dirty="0" err="1"/>
              <a:t>murah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product.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 juga </a:t>
            </a:r>
            <a:r>
              <a:rPr lang="en-US" dirty="0" err="1"/>
              <a:t>memiliki</a:t>
            </a:r>
            <a:r>
              <a:rPr lang="en-US" dirty="0"/>
              <a:t> rasa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kalah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produk-produk</a:t>
            </a:r>
            <a:r>
              <a:rPr lang="en-US" dirty="0"/>
              <a:t> </a:t>
            </a:r>
            <a:r>
              <a:rPr lang="en-US" dirty="0" err="1"/>
              <a:t>pesaing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dijual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murah</a:t>
            </a:r>
            <a:r>
              <a:rPr lang="en-US" dirty="0"/>
              <a:t>,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justru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bagus</a:t>
            </a:r>
            <a:r>
              <a:rPr lang="en-US" dirty="0"/>
              <a:t> dan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bersaing</a:t>
            </a:r>
            <a:r>
              <a:rPr lang="en-US" dirty="0"/>
              <a:t> di </a:t>
            </a:r>
            <a:r>
              <a:rPr lang="en-US" dirty="0" err="1"/>
              <a:t>pasaran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place.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,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mengandalkan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relationship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kemitraan</a:t>
            </a:r>
            <a:r>
              <a:rPr lang="en-US" dirty="0"/>
              <a:t> yang </a:t>
            </a:r>
            <a:r>
              <a:rPr lang="en-US" dirty="0" err="1"/>
              <a:t>banyak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mahal dan </a:t>
            </a:r>
            <a:r>
              <a:rPr lang="en-US" dirty="0" err="1"/>
              <a:t>bagus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ramai</a:t>
            </a:r>
            <a:r>
              <a:rPr lang="en-US" dirty="0"/>
              <a:t> dan </a:t>
            </a:r>
            <a:r>
              <a:rPr lang="en-US" dirty="0" err="1"/>
              <a:t>strategis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itulah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ekspansi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masif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Terakhir</a:t>
            </a:r>
            <a:r>
              <a:rPr lang="en-US" dirty="0"/>
              <a:t>, </a:t>
            </a:r>
            <a:r>
              <a:rPr lang="en-US" dirty="0" err="1"/>
              <a:t>mengenai</a:t>
            </a:r>
            <a:r>
              <a:rPr lang="en-US" dirty="0"/>
              <a:t> promotion,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media social marketing, </a:t>
            </a:r>
            <a:r>
              <a:rPr lang="en-US" dirty="0" err="1"/>
              <a:t>seperti</a:t>
            </a:r>
            <a:r>
              <a:rPr lang="en-US" dirty="0"/>
              <a:t> Instagram, </a:t>
            </a:r>
            <a:r>
              <a:rPr lang="en-US" dirty="0" err="1"/>
              <a:t>Tiktok</a:t>
            </a:r>
            <a:r>
              <a:rPr lang="en-US" dirty="0"/>
              <a:t>, dan </a:t>
            </a:r>
            <a:r>
              <a:rPr lang="en-US" dirty="0" err="1"/>
              <a:t>sebagainya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produknya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orang dan viral.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2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b.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faktor</a:t>
            </a:r>
            <a:r>
              <a:rPr lang="en-US" sz="2400" dirty="0"/>
              <a:t> </a:t>
            </a:r>
            <a:r>
              <a:rPr lang="en-US" sz="2400" dirty="0" err="1"/>
              <a:t>keunggulan</a:t>
            </a:r>
            <a:r>
              <a:rPr lang="en-US" sz="2400" dirty="0"/>
              <a:t> </a:t>
            </a:r>
            <a:r>
              <a:rPr lang="en-US" sz="2400" dirty="0" err="1"/>
              <a:t>kompetitif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detail dan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konkret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888" y="2410221"/>
            <a:ext cx="8024665" cy="2697480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1. price.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kompetitornya</a:t>
            </a:r>
            <a:r>
              <a:rPr lang="en-US" dirty="0"/>
              <a:t>,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oleh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kompetitif</a:t>
            </a:r>
            <a:r>
              <a:rPr lang="en-US" dirty="0"/>
              <a:t>.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packaging,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outlet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terjangkau</a:t>
            </a:r>
            <a:r>
              <a:rPr lang="en-US" dirty="0"/>
              <a:t> (affordable), </a:t>
            </a:r>
            <a:r>
              <a:rPr lang="en-US" dirty="0" err="1"/>
              <a:t>namun</a:t>
            </a:r>
            <a:r>
              <a:rPr lang="en-US" dirty="0"/>
              <a:t> juga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2. product.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berinovasi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menu-menu dan promo </a:t>
            </a:r>
            <a:r>
              <a:rPr lang="en-US" dirty="0" err="1"/>
              <a:t>baru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bersaing</a:t>
            </a:r>
            <a:r>
              <a:rPr lang="en-US" dirty="0"/>
              <a:t> dan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Hasil </a:t>
            </a:r>
            <a:r>
              <a:rPr lang="en-US" dirty="0" err="1"/>
              <a:t>riset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kompetitor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dikreasikan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keunikan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perlahan-lahan</a:t>
            </a:r>
            <a:r>
              <a:rPr lang="en-US" dirty="0"/>
              <a:t> </a:t>
            </a:r>
            <a:r>
              <a:rPr lang="en-US" dirty="0" err="1"/>
              <a:t>tumbuh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$800 </a:t>
            </a:r>
            <a:r>
              <a:rPr lang="en-US" dirty="0" err="1"/>
              <a:t>juta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3. place.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“Trading Area”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yang </a:t>
            </a:r>
            <a:r>
              <a:rPr lang="en-US" dirty="0" err="1"/>
              <a:t>padat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memasarkan</a:t>
            </a:r>
            <a:r>
              <a:rPr lang="en-US" dirty="0"/>
              <a:t> </a:t>
            </a:r>
            <a:r>
              <a:rPr lang="en-US" dirty="0" err="1"/>
              <a:t>bisnisnya</a:t>
            </a:r>
            <a:r>
              <a:rPr lang="en-US" dirty="0"/>
              <a:t> pada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dan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dan universitas.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sukses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menengah</a:t>
            </a:r>
            <a:r>
              <a:rPr lang="en-US" dirty="0"/>
              <a:t> </a:t>
            </a:r>
            <a:r>
              <a:rPr lang="en-US" dirty="0" err="1"/>
              <a:t>kebawah</a:t>
            </a:r>
            <a:r>
              <a:rPr lang="en-US" dirty="0"/>
              <a:t>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4. promotion</a:t>
            </a:r>
          </a:p>
          <a:p>
            <a:pPr algn="l"/>
            <a:r>
              <a:rPr lang="en-US" dirty="0"/>
              <a:t>CONTOH KONKRET: </a:t>
            </a:r>
          </a:p>
          <a:p>
            <a:pPr algn="l"/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waralaba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Zhengzhou, Henan, China, yang </a:t>
            </a:r>
            <a:r>
              <a:rPr lang="en-US" dirty="0" err="1"/>
              <a:t>berdiri</a:t>
            </a:r>
            <a:r>
              <a:rPr lang="en-US" dirty="0"/>
              <a:t> pada </a:t>
            </a:r>
            <a:r>
              <a:rPr lang="en-US" dirty="0" err="1"/>
              <a:t>Juni</a:t>
            </a:r>
            <a:r>
              <a:rPr lang="en-US" dirty="0"/>
              <a:t> 1997.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halal. Ai Cha Brand es </a:t>
            </a:r>
            <a:r>
              <a:rPr lang="en-US" dirty="0" err="1"/>
              <a:t>krim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Tiongkok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Juni</a:t>
            </a:r>
            <a:r>
              <a:rPr lang="en-US" dirty="0"/>
              <a:t> 1997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Ai -Cha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standard halal yang </a:t>
            </a:r>
            <a:r>
              <a:rPr lang="en-US" dirty="0" err="1"/>
              <a:t>ditetapkan</a:t>
            </a:r>
            <a:r>
              <a:rPr lang="en-US" dirty="0"/>
              <a:t> MUI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4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c.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keunggulan</a:t>
            </a:r>
            <a:r>
              <a:rPr lang="en-US" sz="2400" dirty="0"/>
              <a:t> </a:t>
            </a:r>
            <a:r>
              <a:rPr lang="en-US" sz="2400" dirty="0" err="1"/>
              <a:t>kompetitif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unik</a:t>
            </a:r>
            <a:r>
              <a:rPr lang="en-US" sz="2400" dirty="0"/>
              <a:t> dan </a:t>
            </a:r>
            <a:r>
              <a:rPr lang="en-US" sz="2400" dirty="0" err="1"/>
              <a:t>sulit</a:t>
            </a:r>
            <a:r>
              <a:rPr lang="en-US" sz="2400" dirty="0"/>
              <a:t> </a:t>
            </a:r>
            <a:r>
              <a:rPr lang="en-US" sz="2400" dirty="0" err="1"/>
              <a:t>ditiru</a:t>
            </a:r>
            <a:r>
              <a:rPr lang="en-US" sz="2400" dirty="0"/>
              <a:t> oleh </a:t>
            </a:r>
            <a:r>
              <a:rPr lang="en-US" sz="2400" dirty="0" err="1"/>
              <a:t>pesaing</a:t>
            </a:r>
            <a:r>
              <a:rPr lang="en-US" sz="2400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888" y="2410221"/>
            <a:ext cx="8024665" cy="269748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supply chain management,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yang sangat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oleh competitor lain.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cabangnya</a:t>
            </a:r>
            <a:r>
              <a:rPr lang="en-US" dirty="0"/>
              <a:t> yang sangat </a:t>
            </a:r>
            <a:r>
              <a:rPr lang="en-US" dirty="0" err="1"/>
              <a:t>banyak</a:t>
            </a:r>
            <a:r>
              <a:rPr lang="en-US" dirty="0"/>
              <a:t>,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.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cost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terjangkau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market yang sangat </a:t>
            </a:r>
            <a:r>
              <a:rPr lang="en-US" dirty="0" err="1"/>
              <a:t>luas.Dengan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strategi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murah</a:t>
            </a:r>
            <a:r>
              <a:rPr lang="en-US" dirty="0"/>
              <a:t>,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menyasar</a:t>
            </a:r>
            <a:r>
              <a:rPr lang="en-US" dirty="0"/>
              <a:t> target pasar </a:t>
            </a:r>
            <a:r>
              <a:rPr lang="en-US" dirty="0" err="1"/>
              <a:t>menengah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mayoritas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di Indonesia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pelajar</a:t>
            </a:r>
            <a:r>
              <a:rPr lang="en-US" dirty="0"/>
              <a:t> dan </a:t>
            </a:r>
            <a:r>
              <a:rPr lang="en-US" dirty="0" err="1"/>
              <a:t>pekerja</a:t>
            </a:r>
            <a:r>
              <a:rPr lang="en-US" dirty="0"/>
              <a:t>.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Mixue</a:t>
            </a:r>
            <a:r>
              <a:rPr lang="en-US" dirty="0"/>
              <a:t> di Indonesia </a:t>
            </a:r>
            <a:r>
              <a:rPr lang="en-US" dirty="0" err="1"/>
              <a:t>meraup</a:t>
            </a:r>
            <a:r>
              <a:rPr lang="en-US" dirty="0"/>
              <a:t> target pasar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yang </a:t>
            </a:r>
            <a:r>
              <a:rPr lang="en-US" dirty="0" err="1"/>
              <a:t>besar</a:t>
            </a:r>
            <a:r>
              <a:rPr lang="en-US" dirty="0"/>
              <a:t> pula.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5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{19DA5AC9-1267-4F08-B5FD-A3087672CA8C}tf56410444_win32</Template>
  <TotalTime>84</TotalTime>
  <Words>1967</Words>
  <Application>Microsoft Office PowerPoint</Application>
  <PresentationFormat>Widescreen</PresentationFormat>
  <Paragraphs>90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Inter</vt:lpstr>
      <vt:lpstr>Office Theme</vt:lpstr>
      <vt:lpstr>Analisis Keunggulan Perusahaan Mixue</vt:lpstr>
      <vt:lpstr>Anggota Kelompok</vt:lpstr>
      <vt:lpstr>a. Deskripsi profil perusahaan MIXUE</vt:lpstr>
      <vt:lpstr>b. pentingnya keunggulan kompetitif dalam lingkungan bisnis saat ini.</vt:lpstr>
      <vt:lpstr>c. tujuan dari analisis keunggulan kompetitif perusahaan MIXUE</vt:lpstr>
      <vt:lpstr>Identifikasi dan Deskripsi Keunggulan Kompetitif </vt:lpstr>
      <vt:lpstr>a. faktor-faktor yang memberikan perusahaan Mixue keunggulan kompetitif di pasar. </vt:lpstr>
      <vt:lpstr>b. setiap faktor keunggulan kompetitif secara detail dan contoh konkret.</vt:lpstr>
      <vt:lpstr>c. apakah keunggulan kompetitif tersebut bersifat unik dan sulit ditiru oleh pesaing. </vt:lpstr>
      <vt:lpstr>c. apakah keunggulan kompetitif tersebut bersifat unik dan sulit ditiru oleh pesaing. </vt:lpstr>
      <vt:lpstr>Analisis Pesaing</vt:lpstr>
      <vt:lpstr>A. pesaing utama perusahaan MIXUE  “Ai-CHA”</vt:lpstr>
      <vt:lpstr>b. Lakukan analisis perbandingan terhadap pesaing utama untuk menentukan bagaimana perusahaan XYZ membedakan diri dari pesaing dalam hal keunggulan kompetitif. </vt:lpstr>
      <vt:lpstr>c. strategi pesaing dan upaya mereka dalam meniru atau melampaui keunggulan kompetitif perusahaan MIXUE</vt:lpstr>
      <vt:lpstr>Analisis Ekosistem Industri </vt:lpstr>
      <vt:lpstr>a. faktor-faktor eksternal yang mempengaruhi keunggulan kompetitif perusahaan XYZ, seperti regulasi, tren pasar, dan teknologi. </vt:lpstr>
      <vt:lpstr>b. bagaimana perusahaan XYZ menyesuaikan strategi dan mengambil keuntungan dari perubahan dan peluang dalam ekosistem industri</vt:lpstr>
      <vt:lpstr>KESIMPULAN</vt:lpstr>
      <vt:lpstr>Daftar Pustaka https://osc.medcom.id/community/mengenal-strategi-marketing-mixue-4988,  https://ekonomi.republika.co.id/berita/ro1lvp490/cepat-berkembang-di-indonesia-ini-analisis-strategi-pemasaran-mixue  https://accurate.id/marketing-manajemen/pengertian-keunggulan-kompetitif/#Analisa_Keunggulan_Kompetitif https://m.kumparan.com/berita-bisnis/saingan-mixue-ini-menu-andalan-ai-cha-ice-cream-and-tea-1zmVP95iu2o https://id.m.wikipedia.org/wiki/Mixue_Ice_Cream_%26_Tea https://ekonomi.republika.co.id/berita/ro1lvp490/cepat-berkembang-di-indonesia-ini-analisis-strategi-pemasaran-mixue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Keunggulan Perusahaan Mixue</dc:title>
  <dc:creator>ASUS M1403QA</dc:creator>
  <cp:lastModifiedBy>ASUS M1403QA</cp:lastModifiedBy>
  <cp:revision>1</cp:revision>
  <dcterms:created xsi:type="dcterms:W3CDTF">2023-05-15T08:01:33Z</dcterms:created>
  <dcterms:modified xsi:type="dcterms:W3CDTF">2023-05-15T09:25:49Z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