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9" r:id="rId6"/>
    <p:sldId id="309" r:id="rId7"/>
    <p:sldId id="296" r:id="rId8"/>
    <p:sldId id="313" r:id="rId9"/>
    <p:sldId id="298" r:id="rId10"/>
    <p:sldId id="302" r:id="rId11"/>
    <p:sldId id="308" r:id="rId12"/>
    <p:sldId id="304" r:id="rId13"/>
    <p:sldId id="305" r:id="rId14"/>
    <p:sldId id="306" r:id="rId15"/>
    <p:sldId id="307" r:id="rId16"/>
    <p:sldId id="314" r:id="rId17"/>
    <p:sldId id="297" r:id="rId18"/>
    <p:sldId id="299" r:id="rId19"/>
    <p:sldId id="312" r:id="rId20"/>
    <p:sldId id="310" r:id="rId21"/>
    <p:sldId id="31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מחבר" initials="א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>
        <p:scale>
          <a:sx n="67" d="100"/>
          <a:sy n="67" d="100"/>
        </p:scale>
        <p:origin x="644" y="-18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6/30/2025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7857" y="1621970"/>
            <a:ext cx="4426475" cy="1376928"/>
          </a:xfrm>
        </p:spPr>
        <p:txBody>
          <a:bodyPr/>
          <a:lstStyle/>
          <a:p>
            <a:pPr algn="r" rtl="1"/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פרויקט סיום באלגוריתמים מתקדמים למערכות נבונות</a:t>
            </a:r>
            <a:b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משחק הדמקה הגדול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F23EB31-A04B-CD10-1128-C58F383C190F}"/>
              </a:ext>
            </a:extLst>
          </p:cNvPr>
          <p:cNvSpPr txBox="1"/>
          <p:nvPr/>
        </p:nvSpPr>
        <p:spPr>
          <a:xfrm>
            <a:off x="6607628" y="5114836"/>
            <a:ext cx="52795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24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עדי דגן 318792579</a:t>
            </a:r>
            <a:br>
              <a:rPr lang="en-US" sz="24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עילאי גוזלן 318473295</a:t>
            </a:r>
            <a:br>
              <a:rPr lang="en-US" sz="24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</a:br>
            <a:r>
              <a:rPr lang="he-IL" sz="2400" dirty="0">
                <a:latin typeface="Arial" panose="020B0604020202020204" pitchFamily="34" charset="0"/>
                <a:ea typeface="ADLaM Display" panose="020F0502020204030204" pitchFamily="2" charset="0"/>
                <a:cs typeface="Arial" panose="020B0604020202020204" pitchFamily="34" charset="0"/>
              </a:rPr>
              <a:t>עפרי גרוס 32242820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4637945" y="738485"/>
            <a:ext cx="53383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dirty="0"/>
              <a:t>יתרונות האלגוריתם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B3A67-7C34-48BB-8616-BE8D1DE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A5D208-06E2-484F-B1E6-57E66AAD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5328" y="2022485"/>
            <a:ext cx="8502649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מאפשר קבלת החלטות חכמות גם במשחק עם כללים מיוחדים.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מתחשב בשימוש חד-פעמי ב-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לטווח הארוך.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יעיל בעזרת גיזום חכם - חוסך זמן חישוב.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שומר על איזון בין תכנון לטווח קצר לבין חשיבה אסטרטגית לטווח רחוק.</a:t>
            </a:r>
            <a:endParaRPr kumimoji="0" lang="he-IL" alt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7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4599845" y="252017"/>
            <a:ext cx="695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dirty="0"/>
              <a:t>קושי במימוש האלגוריתם 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B3A67-7C34-48BB-8616-BE8D1DE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A5D208-06E2-484F-B1E6-57E66AAD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6127" y="1243360"/>
            <a:ext cx="9113154" cy="3212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החלטה על עומק החיפוש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בתחילה בחרנו בעומק גזירה של 3, כדי לאפשר לאלגוריתם לקבל החלטות "חכמות" יותר. אך עומק זה גרם לעיכובים משמעותיים בביצוע המהלכים ופגע בזרימת המשחק.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לאחר ניסוי וטעייה, בחרנו להפחית את העומק ל-2 - החלטה ששיפרה באופן ניכר את מהירות המשחק, תוך שמירה על רמת אתגר מספקת.</a:t>
            </a:r>
            <a:endParaRPr kumimoji="0" lang="he-IL" altLang="he-IL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C1633-7668-48F8-9063-376233A59C0D}"/>
              </a:ext>
            </a:extLst>
          </p:cNvPr>
          <p:cNvSpPr txBox="1"/>
          <p:nvPr/>
        </p:nvSpPr>
        <p:spPr>
          <a:xfrm>
            <a:off x="2226128" y="4455586"/>
            <a:ext cx="9113154" cy="21503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התמודדות עם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Boost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הכנסת אפשרות לביצוע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Boost 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דרשה מהאלגוריתם להעריך מצבים לא רק לפי מצב הלוח, אלא גם לפי זמינות המהלך המיוחד, השפעתו העתידית, והאם כדאי "לבזבז" אותו במהלך הנוכחי.</a:t>
            </a:r>
          </a:p>
        </p:txBody>
      </p:sp>
    </p:spTree>
    <p:extLst>
      <p:ext uri="{BB962C8B-B14F-4D97-AF65-F5344CB8AC3E}">
        <p14:creationId xmlns:p14="http://schemas.microsoft.com/office/powerpoint/2010/main" val="250399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4637945" y="557309"/>
            <a:ext cx="6958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dirty="0"/>
              <a:t>קושי במימוש האלגוריתם 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B3A67-7C34-48BB-8616-BE8D1DE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A5D208-06E2-484F-B1E6-57E66AAD8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239" y="1785931"/>
            <a:ext cx="8887277" cy="161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התחשבות במלכים ותור כפול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כששחקן מוכתר למלך, הוא מקבל תור נוסף - דבר שמוסיף מורכבות ללוגיקה של יצירת מהלכים ומעקב אחר סדר התורות.</a:t>
            </a:r>
            <a:endParaRPr kumimoji="0" lang="he-IL" altLang="he-IL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C1633-7668-48F8-9063-376233A59C0D}"/>
              </a:ext>
            </a:extLst>
          </p:cNvPr>
          <p:cNvSpPr txBox="1"/>
          <p:nvPr/>
        </p:nvSpPr>
        <p:spPr>
          <a:xfrm>
            <a:off x="2623457" y="3718158"/>
            <a:ext cx="8733059" cy="21503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תכנון התנועה בלוח עם משבצות חסומות (חורים)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החורים בלוח הגבילו את תנועת הכלים ויצרו מצבים בהם כלים "נחסמים", מה שדרש טיפול מיוחד בבדיקת מהלכים חוקיים.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44F25-B271-4729-17D8-E985C09D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90AB3E1B-BFFE-119A-92E4-947A01507946}"/>
              </a:ext>
            </a:extLst>
          </p:cNvPr>
          <p:cNvSpPr/>
          <p:nvPr/>
        </p:nvSpPr>
        <p:spPr>
          <a:xfrm>
            <a:off x="4463774" y="706229"/>
            <a:ext cx="7117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dirty="0"/>
              <a:t>שינויים מההצעה המקורית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381382B8-8255-A9A3-D966-0EB404691D23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8388FE-BA19-A1A8-42BE-9E622E85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DCD1C-190D-7351-C453-36837496E62E}"/>
              </a:ext>
            </a:extLst>
          </p:cNvPr>
          <p:cNvSpPr txBox="1"/>
          <p:nvPr/>
        </p:nvSpPr>
        <p:spPr>
          <a:xfrm>
            <a:off x="2383970" y="1965558"/>
            <a:ext cx="9059631" cy="16194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גודל הלוח הסטנדרטי בשילוב עם תוספת הבורות במשחק גרמו לכך שהמשחק יסתיים במהירות עקב חוסר אפשרות להתקדם בלוח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no_valid_moves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ולכן החלטנו להגדיל את הלוח </a:t>
            </a:r>
            <a:r>
              <a:rPr lang="he-IL" sz="2300" dirty="0" err="1">
                <a:latin typeface="Arial" panose="020B0604020202020204" pitchFamily="34" charset="0"/>
                <a:cs typeface="Arial" panose="020B0604020202020204" pitchFamily="34" charset="0"/>
              </a:rPr>
              <a:t>ל10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10 ואת מספר הכלים </a:t>
            </a:r>
            <a:r>
              <a:rPr lang="he-IL" sz="2300" dirty="0" err="1">
                <a:latin typeface="Arial" panose="020B0604020202020204" pitchFamily="34" charset="0"/>
                <a:cs typeface="Arial" panose="020B0604020202020204" pitchFamily="34" charset="0"/>
              </a:rPr>
              <a:t>ל15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97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96DF-4091-D870-23DB-228DD028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6285448-8CA3-89A8-AD90-D5888E92311B}"/>
              </a:ext>
            </a:extLst>
          </p:cNvPr>
          <p:cNvSpPr txBox="1"/>
          <p:nvPr/>
        </p:nvSpPr>
        <p:spPr>
          <a:xfrm>
            <a:off x="2206806" y="905743"/>
            <a:ext cx="8395034" cy="986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400" dirty="0"/>
              <a:t>שפת תכנות- </a:t>
            </a:r>
            <a:r>
              <a:rPr lang="en-US" sz="5400" b="1" dirty="0"/>
              <a:t>Python</a:t>
            </a:r>
            <a:endParaRPr lang="he-IL" sz="5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33F7D91-A3BF-4584-EE27-092AE6968070}"/>
              </a:ext>
            </a:extLst>
          </p:cNvPr>
          <p:cNvSpPr txBox="1"/>
          <p:nvPr/>
        </p:nvSpPr>
        <p:spPr>
          <a:xfrm>
            <a:off x="2206806" y="2050163"/>
            <a:ext cx="9092142" cy="268131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בחרנו לממש את הפרויקט בשפת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בשל הפשטות של התחביר שלה, מה שמאפשר מימוש מהיר ואינטואיטיבי של לוגיקה מורכבת למימוש כמו של  האלגוריתם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.Minimax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בנוסף,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מציעה מגוון רחב של ספריות מתקדמות - כגון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לממשק גרפי - אשר מאפשרות בנייה נוחה של משחקים אינטראקטיביים.</a:t>
            </a:r>
          </a:p>
        </p:txBody>
      </p:sp>
    </p:spTree>
    <p:extLst>
      <p:ext uri="{BB962C8B-B14F-4D97-AF65-F5344CB8AC3E}">
        <p14:creationId xmlns:p14="http://schemas.microsoft.com/office/powerpoint/2010/main" val="4032456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8202-0A3A-2C97-9498-7142EBCD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08C1A93-9B3E-8C6E-F329-7EF96F88D6BA}"/>
              </a:ext>
            </a:extLst>
          </p:cNvPr>
          <p:cNvSpPr txBox="1"/>
          <p:nvPr/>
        </p:nvSpPr>
        <p:spPr>
          <a:xfrm>
            <a:off x="2226277" y="361950"/>
            <a:ext cx="8395034" cy="901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dirty="0"/>
              <a:t>צילומי מסך- הדגמת המשחק </a:t>
            </a:r>
            <a:endParaRPr lang="he-IL" sz="5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B71D5337-B2E6-446A-8D31-063397B3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410" y="1832101"/>
            <a:ext cx="4657601" cy="48548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AA6A7-D256-40AD-AA07-EED88CAFBD49}"/>
              </a:ext>
            </a:extLst>
          </p:cNvPr>
          <p:cNvSpPr txBox="1"/>
          <p:nvPr/>
        </p:nvSpPr>
        <p:spPr>
          <a:xfrm>
            <a:off x="7187480" y="1457325"/>
            <a:ext cx="410253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לוח ראשוני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he-IL" b="1" dirty="0">
                <a:latin typeface="Arial" panose="020B0604020202020204" pitchFamily="34" charset="0"/>
                <a:cs typeface="Arial" panose="020B0604020202020204" pitchFamily="34" charset="0"/>
              </a:rPr>
              <a:t> הריבועים האפורים הם בורות 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5E5B736-8D2E-495B-8DA3-3D7E044E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89" y="1866899"/>
            <a:ext cx="4657602" cy="4820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384F3-3470-425F-945C-CAD966C35918}"/>
              </a:ext>
            </a:extLst>
          </p:cNvPr>
          <p:cNvSpPr txBox="1"/>
          <p:nvPr/>
        </p:nvSpPr>
        <p:spPr>
          <a:xfrm>
            <a:off x="3947294" y="1485899"/>
            <a:ext cx="2476500" cy="381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1"/>
            <a:r>
              <a:rPr lang="he-IL" b="1" dirty="0"/>
              <a:t> שימוש ב</a:t>
            </a:r>
            <a:r>
              <a:rPr lang="en-US" b="1" dirty="0"/>
              <a:t>BOOST</a:t>
            </a:r>
            <a:r>
              <a:rPr lang="he-IL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94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8202-0A3A-2C97-9498-7142EBCD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08C1A93-9B3E-8C6E-F329-7EF96F88D6BA}"/>
              </a:ext>
            </a:extLst>
          </p:cNvPr>
          <p:cNvSpPr txBox="1"/>
          <p:nvPr/>
        </p:nvSpPr>
        <p:spPr>
          <a:xfrm>
            <a:off x="2226277" y="269429"/>
            <a:ext cx="8395034" cy="901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dirty="0"/>
              <a:t>צילומי מסך- הדגמת המשחק </a:t>
            </a:r>
            <a:endParaRPr lang="he-IL" sz="5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C42807D8-4FAB-4CC9-B7FE-58C0377C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83" y="1633008"/>
            <a:ext cx="4806711" cy="502301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B894B765-640D-4D63-AD12-321E6649F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928" y="1599230"/>
            <a:ext cx="4849184" cy="50230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FCA34-0A5E-4FB8-B1A9-FDEAE5D0475A}"/>
              </a:ext>
            </a:extLst>
          </p:cNvPr>
          <p:cNvSpPr txBox="1"/>
          <p:nvPr/>
        </p:nvSpPr>
        <p:spPr>
          <a:xfrm>
            <a:off x="7563172" y="1361495"/>
            <a:ext cx="3913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הודעה שהסוכן השתמש ב</a:t>
            </a:r>
            <a:r>
              <a:rPr lang="en-US" dirty="0"/>
              <a:t>BOOST-</a:t>
            </a:r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996CE-E6E9-4D2D-A5BD-8FA191FF6555}"/>
              </a:ext>
            </a:extLst>
          </p:cNvPr>
          <p:cNvSpPr txBox="1"/>
          <p:nvPr/>
        </p:nvSpPr>
        <p:spPr>
          <a:xfrm>
            <a:off x="1989047" y="1263676"/>
            <a:ext cx="3913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אפשרות לאכול את השחקן השני </a:t>
            </a:r>
          </a:p>
        </p:txBody>
      </p:sp>
    </p:spTree>
    <p:extLst>
      <p:ext uri="{BB962C8B-B14F-4D97-AF65-F5344CB8AC3E}">
        <p14:creationId xmlns:p14="http://schemas.microsoft.com/office/powerpoint/2010/main" val="248746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8202-0A3A-2C97-9498-7142EBCD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08C1A93-9B3E-8C6E-F329-7EF96F88D6BA}"/>
              </a:ext>
            </a:extLst>
          </p:cNvPr>
          <p:cNvSpPr txBox="1"/>
          <p:nvPr/>
        </p:nvSpPr>
        <p:spPr>
          <a:xfrm>
            <a:off x="2226277" y="361950"/>
            <a:ext cx="8395034" cy="901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dirty="0"/>
              <a:t>צילומי מסך- הדגמת המשחק </a:t>
            </a:r>
            <a:endParaRPr lang="he-IL" sz="5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4B07C867-45C2-4700-AEDD-A910E12D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281" y="1817672"/>
            <a:ext cx="4709295" cy="490844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F729E9A-482B-4D21-8D04-EA64ED1B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47" y="1757719"/>
            <a:ext cx="4767217" cy="4903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1B122-D6C0-4FA2-9D73-D34B75488341}"/>
              </a:ext>
            </a:extLst>
          </p:cNvPr>
          <p:cNvSpPr txBox="1"/>
          <p:nvPr/>
        </p:nvSpPr>
        <p:spPr>
          <a:xfrm>
            <a:off x="7062060" y="1448340"/>
            <a:ext cx="443251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שלב מתקדם במשחק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5E6CE-3D35-4EB0-A28D-E37097DF7237}"/>
              </a:ext>
            </a:extLst>
          </p:cNvPr>
          <p:cNvSpPr txBox="1"/>
          <p:nvPr/>
        </p:nvSpPr>
        <p:spPr>
          <a:xfrm>
            <a:off x="847412" y="1448340"/>
            <a:ext cx="506168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הודעה שבעקבות הפיכה למלך השחקן מקבל תור נוסף </a:t>
            </a:r>
          </a:p>
        </p:txBody>
      </p:sp>
    </p:spTree>
    <p:extLst>
      <p:ext uri="{BB962C8B-B14F-4D97-AF65-F5344CB8AC3E}">
        <p14:creationId xmlns:p14="http://schemas.microsoft.com/office/powerpoint/2010/main" val="2613277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C8202-0A3A-2C97-9498-7142EBCD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508C1A93-9B3E-8C6E-F329-7EF96F88D6BA}"/>
              </a:ext>
            </a:extLst>
          </p:cNvPr>
          <p:cNvSpPr txBox="1"/>
          <p:nvPr/>
        </p:nvSpPr>
        <p:spPr>
          <a:xfrm>
            <a:off x="2226277" y="361950"/>
            <a:ext cx="8395034" cy="901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dirty="0"/>
              <a:t>צילומי מסך- הדגמת המשחק </a:t>
            </a:r>
            <a:endParaRPr lang="he-IL" sz="5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72E903F-1895-49C1-8EE2-E93F301AA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278" y="1894188"/>
            <a:ext cx="4343316" cy="4499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EFA41-B0CC-4E2F-8A1C-CCA14B14B2D9}"/>
              </a:ext>
            </a:extLst>
          </p:cNvPr>
          <p:cNvSpPr txBox="1"/>
          <p:nvPr/>
        </p:nvSpPr>
        <p:spPr>
          <a:xfrm>
            <a:off x="1656293" y="1579957"/>
            <a:ext cx="3913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הודעת ניצחון סוכן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58B34662-B390-8190-64E9-41FC6D23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61" y="1948433"/>
            <a:ext cx="4220539" cy="444588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9E00B34-7E87-6D84-32D0-7E5C5A154D35}"/>
              </a:ext>
            </a:extLst>
          </p:cNvPr>
          <p:cNvSpPr txBox="1"/>
          <p:nvPr/>
        </p:nvSpPr>
        <p:spPr>
          <a:xfrm>
            <a:off x="7526272" y="1524856"/>
            <a:ext cx="39133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dirty="0"/>
              <a:t>הודעת ניצחון משתמש </a:t>
            </a:r>
          </a:p>
        </p:txBody>
      </p:sp>
    </p:spTree>
    <p:extLst>
      <p:ext uri="{BB962C8B-B14F-4D97-AF65-F5344CB8AC3E}">
        <p14:creationId xmlns:p14="http://schemas.microsoft.com/office/powerpoint/2010/main" val="138360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A3833BDC-2B08-0217-D3A0-7E376DC77BCE}"/>
              </a:ext>
            </a:extLst>
          </p:cNvPr>
          <p:cNvSpPr txBox="1"/>
          <p:nvPr/>
        </p:nvSpPr>
        <p:spPr>
          <a:xfrm>
            <a:off x="2677025" y="1893257"/>
            <a:ext cx="8245960" cy="2158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בניית משחק דמקה דיגיטלי הכולל ממשק גרפי ולוגיקה מלאה של חוקי דמקה, עם סוכן חכם שיודע לשחק בצורה אסטרטגית מול שחקן אנושי.</a:t>
            </a:r>
            <a:b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he-IL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המשחק מבוסס על אלגוריתם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Minimax </a:t>
            </a:r>
            <a:r>
              <a:rPr lang="he-IL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עם חיתוך אלפא-בטא, בתוספת חידושים ושינויים יצירתיים למשחק הקלאסי</a:t>
            </a:r>
            <a:r>
              <a:rPr lang="en-US" sz="2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EB61788E-0E96-4A80-A8EB-176097033A96}"/>
              </a:ext>
            </a:extLst>
          </p:cNvPr>
          <p:cNvSpPr/>
          <p:nvPr/>
        </p:nvSpPr>
        <p:spPr>
          <a:xfrm>
            <a:off x="4471277" y="501650"/>
            <a:ext cx="4160113" cy="90191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מטרת הפרויקט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E9205-9858-288A-7774-EDD620CB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BCA9793D-375D-CEE2-42D2-34F485E2FE83}"/>
              </a:ext>
            </a:extLst>
          </p:cNvPr>
          <p:cNvSpPr txBox="1"/>
          <p:nvPr/>
        </p:nvSpPr>
        <p:spPr>
          <a:xfrm>
            <a:off x="2922102" y="265593"/>
            <a:ext cx="8395034" cy="966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כללי המשחק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8852D7A-F20B-ADFC-5BD7-850CA9EC7501}"/>
              </a:ext>
            </a:extLst>
          </p:cNvPr>
          <p:cNvSpPr txBox="1"/>
          <p:nvPr/>
        </p:nvSpPr>
        <p:spPr>
          <a:xfrm>
            <a:off x="1253613" y="1232333"/>
            <a:ext cx="10284188" cy="57554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b="1" u="sng" dirty="0">
                <a:latin typeface="Arial" panose="020B0604020202020204" pitchFamily="34" charset="0"/>
                <a:cs typeface="Arial" panose="020B0604020202020204" pitchFamily="34" charset="0"/>
              </a:rPr>
              <a:t>חוקי המשחק הקלאסיים:</a:t>
            </a:r>
          </a:p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תזוזת חיילים רגילים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חיילים נעים באלכסון קדימה משבצת אחת בלבד. אין תנועה לאחור, אלא אם השחקן הפך ל"מלך".</a:t>
            </a:r>
          </a:p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אכילה: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כאשר חייל קופץ באלכסון מעל חייל יריב אל משבצת ריקה – היריב נחשב "נאכל" ונמחק מהלוח. מותרת גם קפיצה כפולה או רצף קפיצות אם הן חוקיות.</a:t>
            </a:r>
          </a:p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הפיכה ל"מלך"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חייל שמגיע לשורה האחרונה בצד היריב הופך ל"מלך", ויכול לנוע גם קדימה וגם אחורה באלכסון, משבצת אחת בכל פעם.</a:t>
            </a:r>
          </a:p>
          <a:p>
            <a:pPr algn="r" rtl="1"/>
            <a:endParaRPr lang="he-IL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5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25D48-9050-0760-E5B7-E350DD18C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12CEEA2B-0EF1-534A-E680-367174A55520}"/>
              </a:ext>
            </a:extLst>
          </p:cNvPr>
          <p:cNvSpPr txBox="1"/>
          <p:nvPr/>
        </p:nvSpPr>
        <p:spPr>
          <a:xfrm>
            <a:off x="0" y="209058"/>
            <a:ext cx="11287640" cy="148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b="1" dirty="0"/>
              <a:t>שדרוגים וחידושים במשחק</a:t>
            </a: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endParaRPr lang="he-IL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7D228DD-EBF1-6048-06F3-005056E0C80B}"/>
              </a:ext>
            </a:extLst>
          </p:cNvPr>
          <p:cNvSpPr txBox="1"/>
          <p:nvPr/>
        </p:nvSpPr>
        <p:spPr>
          <a:xfrm>
            <a:off x="1085850" y="1322338"/>
            <a:ext cx="10735190" cy="57554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b="1" dirty="0"/>
              <a:t>גודל הלוח</a:t>
            </a:r>
            <a:br>
              <a:rPr lang="en-US" sz="2300" b="1" dirty="0"/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הלוח בנוי בגודל 10×10 משבצות- בשונה מהלוח הרגיל 8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8 עם 15 חיילים לכל שחקן במקום 12.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he-IL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300" b="1" dirty="0"/>
              <a:t>חורים בלוח</a:t>
            </a:r>
            <a:br>
              <a:rPr lang="en-US" sz="2300" b="1" dirty="0"/>
            </a:br>
            <a:r>
              <a:rPr lang="he-IL" sz="2300" b="1" dirty="0"/>
              <a:t> </a:t>
            </a:r>
            <a:r>
              <a:rPr lang="he-IL" sz="2300" dirty="0"/>
              <a:t>חלק מהמשבצות במרכז הלוח נחשבות כ"חורים" – אי אפשר לדרוך עליהן או לקפוץ דרכן. הן יוצרות חסימות טקטיות שמוסיפות אתגר למשחק.</a:t>
            </a:r>
          </a:p>
          <a:p>
            <a:pPr algn="r" rtl="1">
              <a:lnSpc>
                <a:spcPct val="150000"/>
              </a:lnSpc>
            </a:pPr>
            <a:br>
              <a:rPr lang="he-IL" sz="2300" dirty="0"/>
            </a:br>
            <a:endParaRPr lang="he-IL" sz="2300" dirty="0"/>
          </a:p>
          <a:p>
            <a:pPr algn="r" rtl="1">
              <a:lnSpc>
                <a:spcPct val="150000"/>
              </a:lnSpc>
            </a:pPr>
            <a:endParaRPr lang="he-IL" sz="2300" dirty="0"/>
          </a:p>
          <a:p>
            <a:pPr algn="r" rtl="1"/>
            <a:endParaRPr lang="he-IL" sz="2300" dirty="0"/>
          </a:p>
        </p:txBody>
      </p:sp>
    </p:spTree>
    <p:extLst>
      <p:ext uri="{BB962C8B-B14F-4D97-AF65-F5344CB8AC3E}">
        <p14:creationId xmlns:p14="http://schemas.microsoft.com/office/powerpoint/2010/main" val="195444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AB56B-B974-DD1B-7987-25D4F82C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3CBE5C46-8DAD-EDB4-1310-848D505BAE90}"/>
              </a:ext>
            </a:extLst>
          </p:cNvPr>
          <p:cNvSpPr txBox="1"/>
          <p:nvPr/>
        </p:nvSpPr>
        <p:spPr>
          <a:xfrm>
            <a:off x="0" y="209058"/>
            <a:ext cx="11287640" cy="1484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he-IL" sz="5000" b="1" dirty="0"/>
              <a:t>שדרוגים וחידושים במשחק</a:t>
            </a: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endParaRPr lang="he-IL" sz="25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4B1B0EC5-DD22-82E1-DABC-783A7DA6E121}"/>
              </a:ext>
            </a:extLst>
          </p:cNvPr>
          <p:cNvSpPr txBox="1"/>
          <p:nvPr/>
        </p:nvSpPr>
        <p:spPr>
          <a:xfrm>
            <a:off x="1085850" y="1322338"/>
            <a:ext cx="10735190" cy="52245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b="1" dirty="0"/>
              <a:t>מהלך </a:t>
            </a:r>
            <a:r>
              <a:rPr lang="en-US" sz="2300" b="1" dirty="0"/>
              <a:t> -Boost</a:t>
            </a:r>
            <a:r>
              <a:rPr lang="he-IL" sz="2300" b="1" dirty="0"/>
              <a:t>תזוזה כפולה חד-פעמית</a:t>
            </a:r>
            <a:br>
              <a:rPr lang="he-IL" sz="2300" dirty="0"/>
            </a:br>
            <a:r>
              <a:rPr lang="he-IL" sz="2300" dirty="0"/>
              <a:t>כל שחקן יכול להשתמש פעם אחת במהלך המשחק ביכולת</a:t>
            </a:r>
            <a:r>
              <a:rPr lang="en-US" sz="2300" dirty="0"/>
              <a:t> Boost </a:t>
            </a:r>
            <a:r>
              <a:rPr lang="he-IL" sz="2300" dirty="0"/>
              <a:t>תנועה של שתי משבצות קדימה באלכסון, במקום אחת. התנועה מותרת רק אם המשבצת הסופית פנויה ולא מבוצעת קפיצה על יריב.</a:t>
            </a:r>
            <a:br>
              <a:rPr lang="en-US" sz="2300" dirty="0"/>
            </a:br>
            <a:endParaRPr lang="he-IL" sz="2300" dirty="0"/>
          </a:p>
          <a:p>
            <a:pPr algn="r" rtl="1">
              <a:lnSpc>
                <a:spcPct val="150000"/>
              </a:lnSpc>
            </a:pPr>
            <a:r>
              <a:rPr lang="he-IL" sz="2300" b="1" dirty="0"/>
              <a:t>מימוש פקודת </a:t>
            </a:r>
            <a:r>
              <a:rPr lang="en-US" sz="2300" b="1" dirty="0"/>
              <a:t>Twice</a:t>
            </a:r>
          </a:p>
          <a:p>
            <a:pPr algn="r" rtl="1">
              <a:lnSpc>
                <a:spcPct val="150000"/>
              </a:lnSpc>
            </a:pPr>
            <a:r>
              <a:rPr lang="he-IL" sz="2300" dirty="0"/>
              <a:t>אם אחד השחקנים נהפך למלך באותו התור הוא מקבל תור כפול</a:t>
            </a:r>
            <a:r>
              <a:rPr lang="en-US" sz="2300" dirty="0"/>
              <a:t>.</a:t>
            </a:r>
            <a:br>
              <a:rPr lang="he-IL" sz="2300" dirty="0"/>
            </a:br>
            <a:endParaRPr lang="he-IL" sz="2300" dirty="0"/>
          </a:p>
          <a:p>
            <a:pPr algn="r" rtl="1">
              <a:lnSpc>
                <a:spcPct val="150000"/>
              </a:lnSpc>
            </a:pPr>
            <a:endParaRPr lang="he-IL" sz="2300" dirty="0"/>
          </a:p>
          <a:p>
            <a:pPr algn="r" rtl="1"/>
            <a:endParaRPr lang="he-IL" sz="2300" dirty="0"/>
          </a:p>
        </p:txBody>
      </p:sp>
    </p:spTree>
    <p:extLst>
      <p:ext uri="{BB962C8B-B14F-4D97-AF65-F5344CB8AC3E}">
        <p14:creationId xmlns:p14="http://schemas.microsoft.com/office/powerpoint/2010/main" val="389526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EBF59-BE90-6ECA-44DF-932495380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6D50A630-6000-CB16-CCB6-03EEC7CC501D}"/>
              </a:ext>
            </a:extLst>
          </p:cNvPr>
          <p:cNvSpPr txBox="1"/>
          <p:nvPr/>
        </p:nvSpPr>
        <p:spPr>
          <a:xfrm>
            <a:off x="2291688" y="1963555"/>
            <a:ext cx="9083881" cy="2252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800"/>
              </a:spcAft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במשחק השתמשנו באלגוריתם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Minimax 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הכולל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Alpha-Beta Pruning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באמצעות באלגוריתם נבנתה מערכת בינה מלאכותית לבחירת מהלך אופטימלי תוך התחשבות במהלכים מיוחדים ואסטרטגיים.</a:t>
            </a:r>
          </a:p>
          <a:p>
            <a:pPr algn="r" rtl="1">
              <a:lnSpc>
                <a:spcPct val="150000"/>
              </a:lnSpc>
              <a:spcAft>
                <a:spcPts val="800"/>
              </a:spcAft>
            </a:pPr>
            <a:endParaRPr lang="he-IL" sz="2300" b="1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780A87A-E502-9A41-B764-FD2DD424263F}"/>
              </a:ext>
            </a:extLst>
          </p:cNvPr>
          <p:cNvSpPr txBox="1"/>
          <p:nvPr/>
        </p:nvSpPr>
        <p:spPr>
          <a:xfrm>
            <a:off x="1586319" y="1807028"/>
            <a:ext cx="978925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262E620D-1862-4E10-938A-23D7EEB58FA0}"/>
              </a:ext>
            </a:extLst>
          </p:cNvPr>
          <p:cNvSpPr/>
          <p:nvPr/>
        </p:nvSpPr>
        <p:spPr>
          <a:xfrm>
            <a:off x="5581336" y="636003"/>
            <a:ext cx="3315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אלגוריתמים</a:t>
            </a:r>
          </a:p>
        </p:txBody>
      </p:sp>
    </p:spTree>
    <p:extLst>
      <p:ext uri="{BB962C8B-B14F-4D97-AF65-F5344CB8AC3E}">
        <p14:creationId xmlns:p14="http://schemas.microsoft.com/office/powerpoint/2010/main" val="113800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5141686" y="673171"/>
            <a:ext cx="2569934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 rtl="1"/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2681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אלגוריתם לחיפוש מהלכים במשחקים עם 2 שחקנים (כמו דמקה או שחמט).</a:t>
            </a:r>
          </a:p>
          <a:p>
            <a:pPr algn="r" rtl="1">
              <a:lnSpc>
                <a:spcPct val="150000"/>
              </a:lnSpc>
            </a:pPr>
            <a:r>
              <a:rPr lang="he-IL" sz="2300" b="1" dirty="0">
                <a:latin typeface="Arial" panose="020B0604020202020204" pitchFamily="34" charset="0"/>
                <a:cs typeface="Arial" panose="020B0604020202020204" pitchFamily="34" charset="0"/>
              </a:rPr>
              <a:t>המטרה: </a:t>
            </a: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למקסם את הניקוד שלו ולמזער את ניקוד היריב.</a:t>
            </a:r>
          </a:p>
          <a:p>
            <a:pPr algn="r" rtl="1">
              <a:lnSpc>
                <a:spcPct val="150000"/>
              </a:lnSpc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מבוסס על עץ מהלכים - בוחן תרחישים אפשריים ומחשב את התוצאה הצפויה לכל אחד מהם.</a:t>
            </a:r>
          </a:p>
          <a:p>
            <a:pPr algn="r" rtl="1">
              <a:lnSpc>
                <a:spcPct val="150000"/>
              </a:lnSpc>
            </a:pPr>
            <a:r>
              <a:rPr 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עובד בצורה רקורסיבית עד לעומק מסוים או מצב סיום.</a:t>
            </a:r>
          </a:p>
        </p:txBody>
      </p:sp>
    </p:spTree>
    <p:extLst>
      <p:ext uri="{BB962C8B-B14F-4D97-AF65-F5344CB8AC3E}">
        <p14:creationId xmlns:p14="http://schemas.microsoft.com/office/powerpoint/2010/main" val="264457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4714145" y="413817"/>
            <a:ext cx="45448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פונקציית הערכ</a:t>
            </a:r>
            <a:r>
              <a:rPr lang="he-IL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B3A67-7C34-48BB-8616-BE8D1DE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32533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3853D50-76F6-4A08-A3C6-F4E01F4D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382476"/>
            <a:ext cx="9124950" cy="460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פונקציית 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evaluate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מנתחת את מצב הלוח ומחזירה ציון מספרי, המייצג את איכות המצב מבחינת הסוכן החכם</a:t>
            </a:r>
            <a:r>
              <a:rPr lang="he-IL" altLang="he-IL" sz="2200" dirty="0">
                <a:cs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הפרמטרים בהם פונקציית ההע</a:t>
            </a:r>
            <a:r>
              <a:rPr lang="he-IL" altLang="he-IL" sz="2200" u="sng" dirty="0">
                <a:latin typeface="Arial" panose="020B0604020202020204" pitchFamily="34" charset="0"/>
                <a:cs typeface="Arial" panose="020B0604020202020204" pitchFamily="34" charset="0"/>
              </a:rPr>
              <a:t>רכה מתחשבת:</a:t>
            </a:r>
            <a:endParaRPr kumimoji="0" lang="he-IL" altLang="he-IL" sz="2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יתרון במספר חיילים (לבן מול אדום)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יתרון בכמות המלכים.</a:t>
            </a:r>
            <a:endParaRPr lang="he-IL" altLang="he-IL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התחשבות בקרבה ל"חורים" בלוח - קרבה מסכנת מענישה את השחקן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שקלול זמינות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מהלך </a:t>
            </a:r>
            <a:r>
              <a:rPr kumimoji="0" lang="he-IL" altLang="he-IL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יתרון קל למי שעדיין לא השתמש בו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השקלול של כל המרכיבים יחד נותן ל</a:t>
            </a:r>
            <a:r>
              <a:rPr lang="he-IL" altLang="he-IL" sz="2200" dirty="0">
                <a:latin typeface="Arial" panose="020B0604020202020204" pitchFamily="34" charset="0"/>
                <a:cs typeface="Arial" panose="020B0604020202020204" pitchFamily="34" charset="0"/>
              </a:rPr>
              <a:t>סוכן החכם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תמונה אסטרטגית, גם של 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ההווה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וגם של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הפוטנציאל העתידי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במצב הנתון</a:t>
            </a:r>
            <a:r>
              <a:rPr kumimoji="0" lang="he-IL" altLang="he-IL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945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EC3E9AE7-AA6E-455E-9172-F29C02D458F9}"/>
              </a:ext>
            </a:extLst>
          </p:cNvPr>
          <p:cNvSpPr/>
          <p:nvPr/>
        </p:nvSpPr>
        <p:spPr>
          <a:xfrm>
            <a:off x="4757044" y="340486"/>
            <a:ext cx="38154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rtl="1"/>
            <a:r>
              <a:rPr lang="he-IL" sz="5400" dirty="0"/>
              <a:t>איך זה עובד?</a:t>
            </a:r>
            <a:endParaRPr lang="he-IL" sz="5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AADAA659-A955-4A4B-B8DF-77B85D5DA366}"/>
              </a:ext>
            </a:extLst>
          </p:cNvPr>
          <p:cNvSpPr/>
          <p:nvPr/>
        </p:nvSpPr>
        <p:spPr>
          <a:xfrm>
            <a:off x="1790700" y="2098676"/>
            <a:ext cx="9271906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endParaRPr lang="he-IL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DB3A67-7C34-48BB-8616-BE8D1DE5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32533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B374CE-35BE-4BE7-B722-59D52925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700" y="1181630"/>
            <a:ext cx="9748156" cy="5335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הפונקציה </a:t>
            </a:r>
            <a:r>
              <a:rPr lang="he-IL" altLang="he-IL" sz="2300" dirty="0" err="1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מחשבת ומחזירה ערך מספרי עבור כל מהלך אפשרי של כלי המשחק הלבנים של הסוכן החכם בהתחשב בכל הפרמטרים שהזכרנו.</a:t>
            </a:r>
            <a:br>
              <a:rPr lang="en-US" alt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בעזרת החיפוש של ה </a:t>
            </a:r>
            <a:r>
              <a:rPr lang="he-IL" altLang="he-IL" sz="2300" dirty="0" err="1"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הסוכן בוחר את המהלך עם הערך המשתלם ביותר.</a:t>
            </a:r>
            <a:br>
              <a:rPr lang="en-US" altLang="he-IL" sz="2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e-IL" altLang="he-IL" sz="2300" dirty="0" err="1">
                <a:latin typeface="Arial" panose="020B0604020202020204" pitchFamily="34" charset="0"/>
                <a:cs typeface="Arial" panose="020B0604020202020204" pitchFamily="34" charset="0"/>
              </a:rPr>
              <a:t>minimax</a:t>
            </a: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עוצר בעומק מסוים או כשיש ניצחון.</a:t>
            </a: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he-IL" altLang="he-IL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rt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בעזרת </a:t>
            </a:r>
            <a:r>
              <a:rPr lang="en-US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alpha-beta</a:t>
            </a: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 האלגוריתם מקצר בזמני החישוב ומתעלם מחישובים לא רלוונטיים  שלא משפרים את ערך המהלך.</a:t>
            </a:r>
            <a:endParaRPr kumimoji="0" lang="he-IL" altLang="he-IL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השילוב של שלושתם </a:t>
            </a:r>
            <a:r>
              <a:rPr lang="he-IL" altLang="he-IL" sz="2300" dirty="0">
                <a:latin typeface="Arial" panose="020B0604020202020204" pitchFamily="34" charset="0"/>
                <a:cs typeface="Arial" panose="020B0604020202020204" pitchFamily="34" charset="0"/>
              </a:rPr>
              <a:t>יוצר </a:t>
            </a:r>
            <a: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סוכן חכם שמתחשב גם ב</a:t>
            </a:r>
            <a:r>
              <a:rPr kumimoji="0" lang="he-IL" altLang="he-IL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עומק</a:t>
            </a:r>
            <a: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וגם ב</a:t>
            </a:r>
            <a:r>
              <a:rPr kumimoji="0" lang="he-IL" altLang="he-IL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איכות</a:t>
            </a:r>
            <a:r>
              <a:rPr kumimoji="0" lang="he-IL" altLang="he-IL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957008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859</Words>
  <Application>Microsoft Office PowerPoint</Application>
  <PresentationFormat>מסך רחב</PresentationFormat>
  <Paragraphs>66</Paragraphs>
  <Slides>19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5" baseType="lpstr">
      <vt:lpstr>Aptos</vt:lpstr>
      <vt:lpstr>Arial</vt:lpstr>
      <vt:lpstr>Arial Unicode MS</vt:lpstr>
      <vt:lpstr>Calibri</vt:lpstr>
      <vt:lpstr>Tenorite</vt:lpstr>
      <vt:lpstr>Monoline</vt:lpstr>
      <vt:lpstr>פרויקט סיום באלגוריתמים מתקדמים למערכות נבונות משחק הדמקה הגדול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סיום באלגוריתמים מתקדמים למערכות נבונות </dc:title>
  <dc:creator/>
  <cp:lastModifiedBy>עפרי גרוס</cp:lastModifiedBy>
  <cp:revision>14</cp:revision>
  <dcterms:created xsi:type="dcterms:W3CDTF">2023-07-24T01:11:48Z</dcterms:created>
  <dcterms:modified xsi:type="dcterms:W3CDTF">2025-06-30T11:39:35Z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