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648" r:id="rId2"/>
    <p:sldMasterId id="2147483684" r:id="rId3"/>
  </p:sldMasterIdLst>
  <p:sldIdLst>
    <p:sldId id="256" r:id="rId4"/>
    <p:sldId id="257" r:id="rId5"/>
    <p:sldId id="259" r:id="rId6"/>
    <p:sldId id="260" r:id="rId7"/>
    <p:sldId id="271" r:id="rId8"/>
    <p:sldId id="267" r:id="rId9"/>
    <p:sldId id="270" r:id="rId10"/>
    <p:sldId id="268" r:id="rId11"/>
    <p:sldId id="262" r:id="rId12"/>
    <p:sldId id="263" r:id="rId13"/>
    <p:sldId id="265" r:id="rId14"/>
    <p:sldId id="269" r:id="rId15"/>
    <p:sldId id="266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MONTEIRO ROCHA BRAZ DA SILVA" initials="GMRBDS" lastIdx="1" clrIdx="0">
    <p:extLst>
      <p:ext uri="{19B8F6BF-5375-455C-9EA6-DF929625EA0E}">
        <p15:presenceInfo xmlns:p15="http://schemas.microsoft.com/office/powerpoint/2012/main" userId="GABRIEL MONTEIRO ROCHA BRAZ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212"/>
    <a:srgbClr val="79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74" dt="2021-03-08T22:36:00.997"/>
    <p1510:client id="{2FCD3577-DD9E-0D21-20C0-8DAF3334B0C5}" v="30" dt="2021-03-08T22:23:29.272"/>
    <p1510:client id="{355B8E53-7CF6-4381-9813-20CC0F5875DC}" v="472" dt="2021-03-08T21:32:27.812"/>
    <p1510:client id="{39ED6B35-9567-AB7A-398B-0024A3C4B2BA}" v="75" dt="2021-03-08T23:07:01.313"/>
    <p1510:client id="{4B053FE2-4E22-E179-CD13-0057FC4D8EED}" v="26" dt="2021-03-08T17:53:27.329"/>
    <p1510:client id="{63B465E8-89C4-6359-47C8-0DE895672533}" v="45" dt="2021-03-08T20:55:00.099"/>
    <p1510:client id="{65C96E4B-7138-4A42-B53B-B0A6D63A62C7}" v="808" dt="2021-03-09T17:05:17.596"/>
    <p1510:client id="{D6E6968C-1811-4D47-9A9B-46F1D716AE3D}" v="71" dt="2021-03-08T22:59:2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E6F8-F5CE-4A97-98DD-C3894863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A1397D-0E6A-452A-9133-2204BA865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2C3546-919F-4D25-AC5E-A64D7D86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19DC1-DE0C-4AAF-B564-771FCDEC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D9D79E-10FB-4891-9364-93D55D35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622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07E84-7475-4C32-98DB-C4542BDC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8CA161-B95C-4DFB-89D9-2F9FD243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2990B-656C-407F-83A2-B93AA0BB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4629D0-CD9A-4C9E-90A2-B3D8B308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342A4-ACA4-45EA-B28C-5CA618AD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204196-E584-4D07-857D-099A33BFE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8AD425-999C-483F-84F8-79DE2265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5B214-A989-405F-9388-A4F0ABF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84292-4C40-49A7-817C-70902F26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6351A9-5CD0-4D8A-AAE2-C01DEE0A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023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0D97-C1B2-4E2E-90E5-6270741C6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7C5A14-5994-41AF-8AC8-7EB41FED0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6D3269-2DAD-4D6F-866D-B38B1B29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ADF-B818-4CDA-A60B-D3B417167E8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FFBB1-54DD-4406-B5C6-ED1EDC2B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B71E1-6430-4646-99E0-CC62E3BF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F6B-8117-45D0-B681-0B750A1E7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72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A56A5-971F-4540-A9DF-BDAC96D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8EF2F-C070-47B1-B094-60049F8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F647C7-84C6-4699-88C4-A068BD04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805AF8-D3CB-4E3B-83BB-2D00498B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9FD09B-2C86-45F8-926A-D2CBE535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77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3A0C-9980-4DB6-BE40-52151F4E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7BE552-354E-4454-8E3B-4A68CB85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880FA-FF60-45CE-A5D0-E4AAB2CC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6578C-6B13-4124-88FE-B033708F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CCCC6-E87F-4B7A-B104-9D5660C8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64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644BA-6E0B-48BD-A639-E8CBC68A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930D18-BC17-4A81-8991-5B7444F24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679FE8-7034-4851-9649-83058408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1C1CF3-AB77-4E5D-876A-4F7B5839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1295E-DD58-4854-B85B-20288FF1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230DF7-2934-4A97-A773-83ABEB2B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01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67FBB-A1DC-421F-8409-00D48FE5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CE8F43-1C5D-418C-BA42-7E35765B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792CF9-6DB3-41F8-AA47-AD265152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BACBE2-E8D1-4DF9-949E-A1C7CCA4A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332977-D231-4D5C-A8E2-B3FEA3678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CB368E-0796-49A3-BE2F-9FD41231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0A9CB4-5EF0-4D02-AB56-9E2D13D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B7EAA9-EFE1-4042-A90E-A3372474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852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FD2E7-3854-40F0-BD70-926FBC6A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BE9B52-C90B-4D75-9DAA-F088E561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5EE5A6-3FD7-4835-AD9E-A56DD168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E77BE0-446D-4AA8-8727-44ECD9BA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275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24C976-687E-4652-8107-6F50D555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9D1B3A-0C93-42D6-91EF-7639AFE7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F0E295-8B50-4905-87AD-0D1F3D35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06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8F1B-7093-4688-86C8-08B6EB3F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EBF97-233C-42BF-B031-9C638BBB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3A7C4C-9DAD-436A-98A8-2F01D6F29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E843C6-7698-4D05-A83D-ED3F57DF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CBB671-BA5F-4B01-B0EF-69E69436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127B21-8394-43EC-B739-23D5B78F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71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8EA2-50C1-41F8-BE0F-3F381451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6089FD-EE61-4358-A531-A42DF30C4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E4BE10-463C-4E7E-8487-4420610AC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2ED381-EE32-40F0-A2A3-683AA8F3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E16F6-0AA3-4B15-A8EB-93E56165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22A82-264C-42A1-93F0-8F649047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97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4AFC37-2BC4-4963-AD65-265EABEB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28C898-2B3B-48C6-925F-2D1FDE53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4A4723-CEBA-4598-A81A-CBE594869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CEEDE-BFB6-47C5-86EC-15F4A6979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24A15-2B7F-4356-A658-293AEC6E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059912-6764-4910-91EB-B2EEF98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E6F4D-97FA-40B7-B83F-E85023E5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193BB-3161-4CF1-96A8-834B1A39E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4ADF-B818-4CDA-A60B-D3B417167E8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6E819-F602-4B15-830E-1C38D854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5A88A-14D2-4B78-A63B-2DD253634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4F6B-8117-45D0-B681-0B750A1E7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51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4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58B820C-8E74-4DEE-A42E-01B558F5D2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Texto, Logotipo&#10;&#10;Descrição gerada automaticamente">
            <a:extLst>
              <a:ext uri="{FF2B5EF4-FFF2-40B4-BE49-F238E27FC236}">
                <a16:creationId xmlns:a16="http://schemas.microsoft.com/office/drawing/2014/main" id="{D99A33BE-0BD9-4DD2-9580-1A4376EA5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6" b="30824"/>
          <a:stretch/>
        </p:blipFill>
        <p:spPr>
          <a:xfrm>
            <a:off x="2299892" y="325068"/>
            <a:ext cx="7698707" cy="2980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867847-3443-4057-BB1B-BE4A00290013}"/>
              </a:ext>
            </a:extLst>
          </p:cNvPr>
          <p:cNvSpPr txBox="1"/>
          <p:nvPr/>
        </p:nvSpPr>
        <p:spPr>
          <a:xfrm>
            <a:off x="1433676" y="3630281"/>
            <a:ext cx="4467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>
                <a:solidFill>
                  <a:schemeClr val="bg1"/>
                </a:solidFill>
                <a:latin typeface="Daytona" panose="020B0604030500040204" pitchFamily="34" charset="0"/>
              </a:rPr>
              <a:t>CARLOS GOMES</a:t>
            </a:r>
          </a:p>
          <a:p>
            <a:pPr algn="ctr"/>
            <a:r>
              <a:rPr lang="pt-BR" sz="3000">
                <a:solidFill>
                  <a:schemeClr val="bg1"/>
                </a:solidFill>
                <a:latin typeface="Daytona" panose="020B0604030500040204" pitchFamily="34" charset="0"/>
              </a:rPr>
              <a:t>FELIPE OLEGARIO</a:t>
            </a:r>
          </a:p>
          <a:p>
            <a:pPr algn="ctr"/>
            <a:r>
              <a:rPr lang="pt-BR" sz="3000">
                <a:solidFill>
                  <a:schemeClr val="bg1"/>
                </a:solidFill>
                <a:latin typeface="Daytona" panose="020B0604030500040204" pitchFamily="34" charset="0"/>
              </a:rPr>
              <a:t>GABRIEL NICODEMOS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EE64933-E030-4C03-87E6-7F6B8AD709D9}"/>
              </a:ext>
            </a:extLst>
          </p:cNvPr>
          <p:cNvSpPr txBox="1"/>
          <p:nvPr/>
        </p:nvSpPr>
        <p:spPr>
          <a:xfrm>
            <a:off x="6099323" y="4965614"/>
            <a:ext cx="4467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>
                <a:solidFill>
                  <a:schemeClr val="bg1"/>
                </a:solidFill>
                <a:latin typeface="Daytona" panose="020B0604030500040204" pitchFamily="34" charset="0"/>
              </a:rPr>
              <a:t>GABRIEL MONTEIRO</a:t>
            </a:r>
          </a:p>
          <a:p>
            <a:pPr algn="ctr"/>
            <a:r>
              <a:rPr lang="pt-BR" sz="3000">
                <a:solidFill>
                  <a:schemeClr val="bg1"/>
                </a:solidFill>
                <a:latin typeface="Daytona" panose="020B0604030500040204" pitchFamily="34" charset="0"/>
              </a:rPr>
              <a:t>ÍTALO DE SOUZA</a:t>
            </a:r>
          </a:p>
          <a:p>
            <a:pPr algn="ctr"/>
            <a:r>
              <a:rPr lang="pt-BR" sz="3000">
                <a:solidFill>
                  <a:schemeClr val="bg1"/>
                </a:solidFill>
                <a:latin typeface="Daytona" panose="020B0604030500040204" pitchFamily="34" charset="0"/>
              </a:rPr>
              <a:t>NICOLAS RUIZ</a:t>
            </a:r>
          </a:p>
        </p:txBody>
      </p:sp>
    </p:spTree>
    <p:extLst>
      <p:ext uri="{BB962C8B-B14F-4D97-AF65-F5344CB8AC3E}">
        <p14:creationId xmlns:p14="http://schemas.microsoft.com/office/powerpoint/2010/main" val="314772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61E883-B2CF-4A8C-BFDD-88C17666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1" y="137916"/>
            <a:ext cx="2803331" cy="32053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DD3C7E1-6903-4687-84B8-174224ED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40" y="159871"/>
            <a:ext cx="2843108" cy="31943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8B8F9E-33EE-46D3-8075-925196CB9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156" y="175428"/>
            <a:ext cx="2843108" cy="31943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3694C73-18F6-4285-8B4B-8B427704B0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3" r="1873"/>
          <a:stretch/>
        </p:blipFill>
        <p:spPr>
          <a:xfrm>
            <a:off x="9269172" y="175428"/>
            <a:ext cx="2784186" cy="32252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AB90C1-F347-4A56-95E1-750CBF3C1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01" y="3566916"/>
            <a:ext cx="2843108" cy="311715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DB163A2-FB8A-4D8F-93F8-EA9DB39A0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1140" y="3541235"/>
            <a:ext cx="2841849" cy="316851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9E73FE13-45C4-43B2-95F1-1592870C8C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1" r="67874"/>
          <a:stretch/>
        </p:blipFill>
        <p:spPr>
          <a:xfrm>
            <a:off x="6210156" y="3540382"/>
            <a:ext cx="2784186" cy="314368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92F8E27-7CA0-4883-BA57-E1D7B83E50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172" r="34759"/>
          <a:stretch/>
        </p:blipFill>
        <p:spPr>
          <a:xfrm>
            <a:off x="9269172" y="3540382"/>
            <a:ext cx="281364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1DE44-808E-43A1-B953-4BB46EB1D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7" r="554"/>
          <a:stretch/>
        </p:blipFill>
        <p:spPr>
          <a:xfrm>
            <a:off x="140606" y="135616"/>
            <a:ext cx="2761639" cy="31981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889E7E-B84B-437B-8B59-5025BF0BA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" r="67932"/>
          <a:stretch/>
        </p:blipFill>
        <p:spPr>
          <a:xfrm>
            <a:off x="3153386" y="135616"/>
            <a:ext cx="2761639" cy="31981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F989AC-2575-484F-AA0D-D16BF6BFC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3" t="1634" r="52161"/>
          <a:stretch/>
        </p:blipFill>
        <p:spPr>
          <a:xfrm>
            <a:off x="6155057" y="135616"/>
            <a:ext cx="2761639" cy="31885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1A9C65A-DB96-4C8D-9C41-365D4C545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62" t="1664" r="1173"/>
          <a:stretch/>
        </p:blipFill>
        <p:spPr>
          <a:xfrm>
            <a:off x="9156728" y="152467"/>
            <a:ext cx="2761860" cy="318850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F823A12-B801-413D-A0A8-F2EB1ED47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2" t="2748" r="67716"/>
          <a:stretch/>
        </p:blipFill>
        <p:spPr>
          <a:xfrm>
            <a:off x="152823" y="3564616"/>
            <a:ext cx="2783854" cy="318850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71E7549-E429-4E29-9001-29F3B0063B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664" t="2787" r="34427"/>
          <a:stretch/>
        </p:blipFill>
        <p:spPr>
          <a:xfrm>
            <a:off x="3153385" y="3574242"/>
            <a:ext cx="2761639" cy="318850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5D0393-F4D3-418D-AE2B-97596ACF99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852" t="2340" r="1044"/>
          <a:stretch/>
        </p:blipFill>
        <p:spPr>
          <a:xfrm>
            <a:off x="6155057" y="3574242"/>
            <a:ext cx="2780463" cy="31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>
                <a:latin typeface="Daytona" panose="020B0604030500040204" pitchFamily="34" charset="0"/>
              </a:rPr>
              <a:t>CANVAS</a:t>
            </a:r>
          </a:p>
          <a:p>
            <a:pPr algn="ctr"/>
            <a:endParaRPr lang="pt-BR" sz="9600">
              <a:latin typeface="Daytona" panose="020B0604030500040204" pitchFamily="34" charset="0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D7524916-F217-44E5-A9BB-DEA3C7E6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4542051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5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C73E6DB-2AC5-44EB-B53F-EC9254F05221}"/>
              </a:ext>
            </a:extLst>
          </p:cNvPr>
          <p:cNvCxnSpPr/>
          <p:nvPr/>
        </p:nvCxnSpPr>
        <p:spPr>
          <a:xfrm>
            <a:off x="2449585" y="0"/>
            <a:ext cx="0" cy="4991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095F616-AF61-4C9F-BD0C-013F3F2A9F66}"/>
              </a:ext>
            </a:extLst>
          </p:cNvPr>
          <p:cNvCxnSpPr/>
          <p:nvPr/>
        </p:nvCxnSpPr>
        <p:spPr>
          <a:xfrm>
            <a:off x="4865615" y="0"/>
            <a:ext cx="0" cy="4991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72054E6-2CA6-4662-8D2E-1957BDB6D4A8}"/>
              </a:ext>
            </a:extLst>
          </p:cNvPr>
          <p:cNvCxnSpPr/>
          <p:nvPr/>
        </p:nvCxnSpPr>
        <p:spPr>
          <a:xfrm>
            <a:off x="7290033" y="0"/>
            <a:ext cx="0" cy="4991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1EEFA35-D55B-4E92-8FD4-D052DA9A294D}"/>
              </a:ext>
            </a:extLst>
          </p:cNvPr>
          <p:cNvCxnSpPr/>
          <p:nvPr/>
        </p:nvCxnSpPr>
        <p:spPr>
          <a:xfrm>
            <a:off x="9742415" y="0"/>
            <a:ext cx="0" cy="4991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F0A8284-E536-4A53-822F-E13ED087F3CD}"/>
              </a:ext>
            </a:extLst>
          </p:cNvPr>
          <p:cNvCxnSpPr/>
          <p:nvPr/>
        </p:nvCxnSpPr>
        <p:spPr>
          <a:xfrm>
            <a:off x="2449585" y="2495725"/>
            <a:ext cx="24160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40AFBD8-E6AF-495F-AE2A-D75E6A888E65}"/>
              </a:ext>
            </a:extLst>
          </p:cNvPr>
          <p:cNvCxnSpPr/>
          <p:nvPr/>
        </p:nvCxnSpPr>
        <p:spPr>
          <a:xfrm>
            <a:off x="7290033" y="2495725"/>
            <a:ext cx="24523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DCBFCD4-27B2-49A6-A502-A3CA57FC7176}"/>
              </a:ext>
            </a:extLst>
          </p:cNvPr>
          <p:cNvCxnSpPr>
            <a:cxnSpLocks/>
          </p:cNvCxnSpPr>
          <p:nvPr/>
        </p:nvCxnSpPr>
        <p:spPr>
          <a:xfrm>
            <a:off x="0" y="4991450"/>
            <a:ext cx="1219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17FB281-8B35-488A-882E-3E94B547FAE3}"/>
              </a:ext>
            </a:extLst>
          </p:cNvPr>
          <p:cNvCxnSpPr/>
          <p:nvPr/>
        </p:nvCxnSpPr>
        <p:spPr>
          <a:xfrm>
            <a:off x="6065240" y="4991450"/>
            <a:ext cx="0" cy="18665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1EC40BA-3BE5-454A-B5DC-8D21DD9F5A42}"/>
              </a:ext>
            </a:extLst>
          </p:cNvPr>
          <p:cNvSpPr txBox="1"/>
          <p:nvPr/>
        </p:nvSpPr>
        <p:spPr>
          <a:xfrm>
            <a:off x="3422" y="133087"/>
            <a:ext cx="24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Parcerias Chaves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E35B63A-0C02-4DCC-885F-C125CEEB64D8}"/>
              </a:ext>
            </a:extLst>
          </p:cNvPr>
          <p:cNvSpPr txBox="1"/>
          <p:nvPr/>
        </p:nvSpPr>
        <p:spPr>
          <a:xfrm>
            <a:off x="2394291" y="133087"/>
            <a:ext cx="264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Atividades Chaves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CBA444B-EFDD-4456-988B-AAA413CD4A3A}"/>
              </a:ext>
            </a:extLst>
          </p:cNvPr>
          <p:cNvSpPr txBox="1"/>
          <p:nvPr/>
        </p:nvSpPr>
        <p:spPr>
          <a:xfrm>
            <a:off x="4791261" y="133087"/>
            <a:ext cx="260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Proposta de Valor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41053D4-06F0-441D-9CB7-3F276F5332E1}"/>
              </a:ext>
            </a:extLst>
          </p:cNvPr>
          <p:cNvSpPr txBox="1"/>
          <p:nvPr/>
        </p:nvSpPr>
        <p:spPr>
          <a:xfrm>
            <a:off x="7210716" y="68994"/>
            <a:ext cx="245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Relacionamento com Clientes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34D14B6-CB8C-48B1-B368-2EBE3C9634CD}"/>
              </a:ext>
            </a:extLst>
          </p:cNvPr>
          <p:cNvSpPr txBox="1"/>
          <p:nvPr/>
        </p:nvSpPr>
        <p:spPr>
          <a:xfrm>
            <a:off x="9503967" y="133087"/>
            <a:ext cx="26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Segmentos de Clientes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8E5DACE-3D9D-46DC-8C40-33F13DEE116C}"/>
              </a:ext>
            </a:extLst>
          </p:cNvPr>
          <p:cNvSpPr txBox="1"/>
          <p:nvPr/>
        </p:nvSpPr>
        <p:spPr>
          <a:xfrm>
            <a:off x="2324449" y="2533086"/>
            <a:ext cx="264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Recursos Principais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8867E4-97F8-4617-9563-AEF5F5FE7E68}"/>
              </a:ext>
            </a:extLst>
          </p:cNvPr>
          <p:cNvSpPr txBox="1"/>
          <p:nvPr/>
        </p:nvSpPr>
        <p:spPr>
          <a:xfrm>
            <a:off x="7687769" y="2526469"/>
            <a:ext cx="150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Canais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9C1FF5-106D-4AD3-9EFF-B4713DE29A03}"/>
              </a:ext>
            </a:extLst>
          </p:cNvPr>
          <p:cNvSpPr txBox="1"/>
          <p:nvPr/>
        </p:nvSpPr>
        <p:spPr>
          <a:xfrm>
            <a:off x="-160160" y="5053704"/>
            <a:ext cx="287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Estrutura de Custo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A5C535-FF99-438D-BF38-1511619B234C}"/>
              </a:ext>
            </a:extLst>
          </p:cNvPr>
          <p:cNvSpPr txBox="1"/>
          <p:nvPr/>
        </p:nvSpPr>
        <p:spPr>
          <a:xfrm>
            <a:off x="5930250" y="5053704"/>
            <a:ext cx="28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Arial Rounded MT Bold" panose="020F0704030504030204" pitchFamily="34" charset="0"/>
              </a:rPr>
              <a:t>Fontes de Receita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9A182FF-4717-4487-A0EF-59D730D5D4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64F8A5-E95A-47CE-B2BA-4170CE676DC9}"/>
              </a:ext>
            </a:extLst>
          </p:cNvPr>
          <p:cNvSpPr/>
          <p:nvPr/>
        </p:nvSpPr>
        <p:spPr>
          <a:xfrm>
            <a:off x="5198824" y="706166"/>
            <a:ext cx="1691807" cy="798873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Marcação de ponto automático</a:t>
            </a:r>
            <a:r>
              <a:rPr lang="pt-BR" sz="1600" b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 </a:t>
            </a:r>
            <a:endParaRPr lang="pt-BR" sz="1600" b="1">
              <a:solidFill>
                <a:schemeClr val="bg1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71E5F28-22A2-45D4-9D20-404A00412107}"/>
              </a:ext>
            </a:extLst>
          </p:cNvPr>
          <p:cNvSpPr/>
          <p:nvPr/>
        </p:nvSpPr>
        <p:spPr>
          <a:xfrm>
            <a:off x="10072347" y="993639"/>
            <a:ext cx="1678193" cy="884490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Empresa de tecnologia em home office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77F19FD-265F-4674-96E2-4F6710F095AA}"/>
              </a:ext>
            </a:extLst>
          </p:cNvPr>
          <p:cNvSpPr/>
          <p:nvPr/>
        </p:nvSpPr>
        <p:spPr>
          <a:xfrm>
            <a:off x="7610119" y="3109963"/>
            <a:ext cx="1720269" cy="834414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Site institucional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2B1BB8D-7CFF-4F94-A4D6-63A0A6367A40}"/>
              </a:ext>
            </a:extLst>
          </p:cNvPr>
          <p:cNvSpPr/>
          <p:nvPr/>
        </p:nvSpPr>
        <p:spPr>
          <a:xfrm>
            <a:off x="7644113" y="1626239"/>
            <a:ext cx="1654046" cy="678204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Redes sociais 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5DCA09C-0990-4F2A-B716-7931D916F3B9}"/>
              </a:ext>
            </a:extLst>
          </p:cNvPr>
          <p:cNvSpPr/>
          <p:nvPr/>
        </p:nvSpPr>
        <p:spPr>
          <a:xfrm>
            <a:off x="7651700" y="779700"/>
            <a:ext cx="1634650" cy="688865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Reuniões de apresentação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95140CC-F2BF-4DC0-9392-428752BA19F0}"/>
              </a:ext>
            </a:extLst>
          </p:cNvPr>
          <p:cNvSpPr/>
          <p:nvPr/>
        </p:nvSpPr>
        <p:spPr>
          <a:xfrm>
            <a:off x="5107306" y="1614925"/>
            <a:ext cx="1979781" cy="1132009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Aplicação para monitorar o tempo gasto nos aplicativos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CAE936A-8D9C-4612-B7F8-AB3463944BB9}"/>
              </a:ext>
            </a:extLst>
          </p:cNvPr>
          <p:cNvSpPr/>
          <p:nvPr/>
        </p:nvSpPr>
        <p:spPr>
          <a:xfrm>
            <a:off x="2632091" y="535112"/>
            <a:ext cx="2000652" cy="909163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Lembretes baseados em ergonomia (nr17) 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0102E46-5C60-4D37-8FBF-9B3AA913A028}"/>
              </a:ext>
            </a:extLst>
          </p:cNvPr>
          <p:cNvSpPr/>
          <p:nvPr/>
        </p:nvSpPr>
        <p:spPr>
          <a:xfrm>
            <a:off x="5236559" y="3985401"/>
            <a:ext cx="1746687" cy="901614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Prevenção de mau funcionamento</a:t>
            </a:r>
            <a:endParaRPr lang="pt-BR" sz="1600" b="1">
              <a:solidFill>
                <a:srgbClr val="FFFFFF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0B6361D-663F-495A-9E8C-7F3C765A2968}"/>
              </a:ext>
            </a:extLst>
          </p:cNvPr>
          <p:cNvSpPr/>
          <p:nvPr/>
        </p:nvSpPr>
        <p:spPr>
          <a:xfrm>
            <a:off x="2796282" y="3110034"/>
            <a:ext cx="1705401" cy="875382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ponto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A871F36-DDF8-4DE1-B570-01B748C533D4}"/>
              </a:ext>
            </a:extLst>
          </p:cNvPr>
          <p:cNvSpPr/>
          <p:nvPr/>
        </p:nvSpPr>
        <p:spPr>
          <a:xfrm>
            <a:off x="280816" y="668740"/>
            <a:ext cx="1938289" cy="1005285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Source Sans Pro Black"/>
                <a:cs typeface="Times New Roman"/>
              </a:rPr>
              <a:t>Faculdade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/>
              <a:ea typeface="Source Sans Pro Black"/>
              <a:cs typeface="Times New Roman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CB0A5F3-88FF-4986-8AE5-79E4E9C2CCFB}"/>
              </a:ext>
            </a:extLst>
          </p:cNvPr>
          <p:cNvSpPr/>
          <p:nvPr/>
        </p:nvSpPr>
        <p:spPr>
          <a:xfrm>
            <a:off x="2712842" y="5541136"/>
            <a:ext cx="1872279" cy="968476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Infraestrutura da</a:t>
            </a:r>
            <a:r>
              <a:rPr lang="pt-BR" sz="1600" b="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 Azure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9418135-96B8-465E-8E59-83FC8B1825F5}"/>
              </a:ext>
            </a:extLst>
          </p:cNvPr>
          <p:cNvSpPr/>
          <p:nvPr/>
        </p:nvSpPr>
        <p:spPr>
          <a:xfrm>
            <a:off x="7519010" y="5664679"/>
            <a:ext cx="1724533" cy="798873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SaaS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AD9AC21-3657-40AB-882C-69953C81D5D4}"/>
              </a:ext>
            </a:extLst>
          </p:cNvPr>
          <p:cNvSpPr/>
          <p:nvPr/>
        </p:nvSpPr>
        <p:spPr>
          <a:xfrm>
            <a:off x="9503967" y="5656341"/>
            <a:ext cx="1724533" cy="807211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Consultoria</a:t>
            </a:r>
            <a:r>
              <a:rPr lang="pt-BR" sz="160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pt-BR" sz="1600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C58A74A-32C4-4BD4-8C25-A4D51D00947E}"/>
              </a:ext>
            </a:extLst>
          </p:cNvPr>
          <p:cNvSpPr/>
          <p:nvPr/>
        </p:nvSpPr>
        <p:spPr>
          <a:xfrm>
            <a:off x="5088118" y="2893638"/>
            <a:ext cx="2011370" cy="971402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Melhora da qualidade de vida do colaborador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9B919F62-64F4-4C4B-97F9-1A550E224A11}"/>
              </a:ext>
            </a:extLst>
          </p:cNvPr>
          <p:cNvSpPr/>
          <p:nvPr/>
        </p:nvSpPr>
        <p:spPr>
          <a:xfrm>
            <a:off x="2681787" y="1502514"/>
            <a:ext cx="1934392" cy="909163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Monitoramento da máquina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E08546C-BF1A-44E7-8B74-61EEFD81E396}"/>
              </a:ext>
            </a:extLst>
          </p:cNvPr>
          <p:cNvSpPr/>
          <p:nvPr/>
        </p:nvSpPr>
        <p:spPr>
          <a:xfrm>
            <a:off x="280816" y="1792868"/>
            <a:ext cx="1938290" cy="1005285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Professores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1D65E92-7B57-4002-BD3A-D3FEF85B4077}"/>
              </a:ext>
            </a:extLst>
          </p:cNvPr>
          <p:cNvSpPr/>
          <p:nvPr/>
        </p:nvSpPr>
        <p:spPr>
          <a:xfrm>
            <a:off x="280814" y="2897353"/>
            <a:ext cx="1938291" cy="1005286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Empresas adquirentes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DC9C4CF-6A07-47DF-B2CC-8632626F8BFA}"/>
              </a:ext>
            </a:extLst>
          </p:cNvPr>
          <p:cNvSpPr/>
          <p:nvPr/>
        </p:nvSpPr>
        <p:spPr>
          <a:xfrm>
            <a:off x="2796282" y="4038971"/>
            <a:ext cx="1705401" cy="875382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 panose="020B0604030500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Suporte a plataforma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tângulo 43">
            <a:extLst>
              <a:ext uri="{FF2B5EF4-FFF2-40B4-BE49-F238E27FC236}">
                <a16:creationId xmlns:a16="http://schemas.microsoft.com/office/drawing/2014/main" id="{2B1F03C4-F180-4A28-967A-68F253E33A71}"/>
              </a:ext>
            </a:extLst>
          </p:cNvPr>
          <p:cNvSpPr/>
          <p:nvPr/>
        </p:nvSpPr>
        <p:spPr>
          <a:xfrm>
            <a:off x="7644113" y="4135869"/>
            <a:ext cx="1654046" cy="678204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 panose="02020603050405020304" pitchFamily="18" charset="0"/>
              </a:rPr>
              <a:t>Redes sociais </a:t>
            </a:r>
            <a:endParaRPr lang="pt-BR" sz="1600" b="1">
              <a:solidFill>
                <a:srgbClr val="FFFFFF"/>
              </a:solidFill>
              <a:effectLst/>
              <a:latin typeface="Dayton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7BBA6BF-1F30-49B2-9891-EA8A1FB9D2B3}"/>
              </a:ext>
            </a:extLst>
          </p:cNvPr>
          <p:cNvSpPr/>
          <p:nvPr/>
        </p:nvSpPr>
        <p:spPr>
          <a:xfrm>
            <a:off x="710351" y="5541136"/>
            <a:ext cx="1872279" cy="968476"/>
          </a:xfrm>
          <a:prstGeom prst="rect">
            <a:avLst/>
          </a:prstGeom>
          <a:solidFill>
            <a:srgbClr val="793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b="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Daytona"/>
                <a:ea typeface="Calibri" panose="020F0502020204030204" pitchFamily="34" charset="0"/>
                <a:cs typeface="Times New Roman"/>
              </a:rPr>
              <a:t>Hospedagem do website</a:t>
            </a:r>
            <a:endParaRPr lang="pt-BR" sz="1600" b="1">
              <a:solidFill>
                <a:schemeClr val="bg1">
                  <a:lumMod val="95000"/>
                </a:schemeClr>
              </a:solidFill>
              <a:effectLst/>
              <a:latin typeface="Daytona" panose="020B0604030500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9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400">
                <a:latin typeface="Daytona" panose="020B0604030500040204" pitchFamily="34" charset="0"/>
              </a:rPr>
              <a:t>SITE INSTITUCIONAL</a:t>
            </a:r>
          </a:p>
          <a:p>
            <a:pPr algn="ctr"/>
            <a:r>
              <a:rPr lang="pt-BR" sz="6400">
                <a:latin typeface="Daytona" panose="020B0604030500040204" pitchFamily="34" charset="0"/>
              </a:rPr>
              <a:t>GITHUB</a:t>
            </a:r>
          </a:p>
          <a:p>
            <a:pPr algn="ctr"/>
            <a:r>
              <a:rPr lang="pt-BR" sz="6400">
                <a:latin typeface="Daytona" panose="020B0604030500040204" pitchFamily="34" charset="0"/>
              </a:rPr>
              <a:t>AZURE</a:t>
            </a:r>
          </a:p>
          <a:p>
            <a:pPr algn="ctr"/>
            <a:endParaRPr lang="pt-BR" sz="9600">
              <a:latin typeface="Daytona" panose="020B0604030500040204" pitchFamily="34" charset="0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D7524916-F217-44E5-A9BB-DEA3C7E6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4766640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4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9600">
              <a:latin typeface="Daytona"/>
            </a:endParaRPr>
          </a:p>
          <a:p>
            <a:pPr algn="ctr"/>
            <a:endParaRPr lang="pt-BR" sz="9600">
              <a:latin typeface="Daytona" panose="020B060403050004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BB4B17-3192-45A5-8FEF-8DDEAB96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64" y="316523"/>
            <a:ext cx="7908232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9600">
                <a:latin typeface="Daytona"/>
              </a:rPr>
              <a:t>VIRTUALIZAÇÃO</a:t>
            </a:r>
          </a:p>
          <a:p>
            <a:pPr algn="ctr"/>
            <a:r>
              <a:rPr lang="pt-BR" sz="9600">
                <a:latin typeface="Daytona"/>
              </a:rPr>
              <a:t>PLANNER</a:t>
            </a:r>
          </a:p>
          <a:p>
            <a:pPr algn="ctr"/>
            <a:endParaRPr lang="en-US"/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D7524916-F217-44E5-A9BB-DEA3C7E6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4766640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6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>
                <a:latin typeface="Daytona" panose="020B0604030500040204" pitchFamily="34" charset="0"/>
              </a:rPr>
              <a:t>CONCLUSÃO</a:t>
            </a:r>
          </a:p>
          <a:p>
            <a:pPr algn="ctr"/>
            <a:endParaRPr lang="pt-BR" sz="9600">
              <a:latin typeface="Daytona" panose="020B0604030500040204" pitchFamily="34" charset="0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D7524916-F217-44E5-A9BB-DEA3C7E6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4542051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1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  <a:ea typeface="Daytona"/>
                <a:cs typeface="Daytona"/>
              </a:rPr>
              <a:t>​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B0CFE4-1388-4946-A448-5100099C2940}"/>
              </a:ext>
            </a:extLst>
          </p:cNvPr>
          <p:cNvSpPr txBox="1"/>
          <p:nvPr/>
        </p:nvSpPr>
        <p:spPr>
          <a:xfrm>
            <a:off x="2295212" y="288757"/>
            <a:ext cx="89835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>
                <a:solidFill>
                  <a:schemeClr val="bg1"/>
                </a:solidFill>
                <a:latin typeface="Daytona" panose="020B0604030500040204" pitchFamily="34" charset="0"/>
              </a:rPr>
              <a:t>CONTEXTUALIZAÇÃO</a:t>
            </a: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687429" y="162556"/>
            <a:ext cx="1159795" cy="1360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FED3EA-7472-4BB5-8CEE-8BB1678FE914}"/>
              </a:ext>
            </a:extLst>
          </p:cNvPr>
          <p:cNvSpPr txBox="1"/>
          <p:nvPr/>
        </p:nvSpPr>
        <p:spPr>
          <a:xfrm>
            <a:off x="371488" y="2807946"/>
            <a:ext cx="5344827" cy="3339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pt-BR" sz="2200">
              <a:solidFill>
                <a:schemeClr val="bg1"/>
              </a:solidFill>
              <a:latin typeface="Whitney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pt-BR" sz="2100" b="1">
                <a:solidFill>
                  <a:schemeClr val="bg1"/>
                </a:solidFill>
                <a:latin typeface="Daytona"/>
                <a:ea typeface="+mn-lt"/>
                <a:cs typeface="+mn-lt"/>
              </a:rPr>
              <a:t>Excesso de carga de trabalho</a:t>
            </a:r>
          </a:p>
          <a:p>
            <a:pPr marL="342900" indent="-342900">
              <a:buFont typeface="Arial"/>
              <a:buChar char="•"/>
            </a:pPr>
            <a:endParaRPr lang="pt-BR" sz="2100" b="1">
              <a:solidFill>
                <a:schemeClr val="bg1"/>
              </a:solidFill>
              <a:latin typeface="Daytona"/>
              <a:cs typeface="Calibri" panose="020F0502020204030204"/>
            </a:endParaRPr>
          </a:p>
          <a:p>
            <a:endParaRPr lang="pt-BR" sz="2100" b="1">
              <a:solidFill>
                <a:schemeClr val="bg1"/>
              </a:solidFill>
              <a:latin typeface="Dayton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pt-BR" sz="2100" b="1">
                <a:solidFill>
                  <a:schemeClr val="bg1"/>
                </a:solidFill>
                <a:latin typeface="Daytona"/>
                <a:cs typeface="Calibri" panose="020F0502020204030204"/>
              </a:rPr>
              <a:t>Problemas com máquina de trabalho </a:t>
            </a:r>
          </a:p>
          <a:p>
            <a:pPr marL="342900" indent="-342900">
              <a:buFont typeface="Arial"/>
              <a:buChar char="•"/>
            </a:pPr>
            <a:endParaRPr lang="pt-BR" sz="2100" b="1">
              <a:solidFill>
                <a:schemeClr val="bg1"/>
              </a:solidFill>
              <a:latin typeface="Daytona"/>
              <a:cs typeface="Calibri" panose="020F0502020204030204"/>
            </a:endParaRPr>
          </a:p>
          <a:p>
            <a:endParaRPr lang="pt-BR" sz="2100" b="1">
              <a:solidFill>
                <a:schemeClr val="bg1"/>
              </a:solidFill>
              <a:latin typeface="Dayton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pt-BR" sz="2100" b="1">
                <a:solidFill>
                  <a:schemeClr val="bg1"/>
                </a:solidFill>
                <a:latin typeface="Daytona"/>
                <a:cs typeface="Calibri" panose="020F0502020204030204"/>
              </a:rPr>
              <a:t>Distração, isolamento social e outros</a:t>
            </a:r>
          </a:p>
        </p:txBody>
      </p:sp>
      <p:pic>
        <p:nvPicPr>
          <p:cNvPr id="7" name="Imagem 6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F8C6B3A-E20E-4B9B-95E8-433009BD1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01" y="1522954"/>
            <a:ext cx="2800299" cy="2862322"/>
          </a:xfrm>
          <a:prstGeom prst="rect">
            <a:avLst/>
          </a:prstGeom>
        </p:spPr>
      </p:pic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AF4188B-9CD7-4CA4-AF8A-BBD8EB6625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35" y="2908930"/>
            <a:ext cx="3340908" cy="3340908"/>
          </a:xfrm>
          <a:prstGeom prst="rect">
            <a:avLst/>
          </a:prstGeom>
        </p:spPr>
      </p:pic>
      <p:sp>
        <p:nvSpPr>
          <p:cNvPr id="11" name="CaixaDeTexto 27">
            <a:extLst>
              <a:ext uri="{FF2B5EF4-FFF2-40B4-BE49-F238E27FC236}">
                <a16:creationId xmlns:a16="http://schemas.microsoft.com/office/drawing/2014/main" id="{E51930D8-9FBE-44C1-898E-7D054C50C237}"/>
              </a:ext>
            </a:extLst>
          </p:cNvPr>
          <p:cNvSpPr txBox="1"/>
          <p:nvPr/>
        </p:nvSpPr>
        <p:spPr>
          <a:xfrm>
            <a:off x="432386" y="1860113"/>
            <a:ext cx="415505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600" b="1">
                <a:solidFill>
                  <a:schemeClr val="bg1"/>
                </a:solidFill>
                <a:latin typeface="Daytona"/>
              </a:rPr>
              <a:t>Algumas desvantagens do home office</a:t>
            </a:r>
            <a:endParaRPr lang="pt-BR" sz="2600" b="1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8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5837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F47CBF-B82E-4E4D-9292-4C7B9A2C1DD8}"/>
              </a:ext>
            </a:extLst>
          </p:cNvPr>
          <p:cNvSpPr txBox="1"/>
          <p:nvPr/>
        </p:nvSpPr>
        <p:spPr>
          <a:xfrm>
            <a:off x="288831" y="234478"/>
            <a:ext cx="11704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>
                <a:solidFill>
                  <a:schemeClr val="bg1"/>
                </a:solidFill>
                <a:latin typeface="Daytona" panose="020B0604030500040204" pitchFamily="34" charset="0"/>
              </a:rPr>
              <a:t>Usuário frequente de home office na empresa de tecnologia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C5B2397-2718-40F2-AD13-2045160CF32D}"/>
              </a:ext>
            </a:extLst>
          </p:cNvPr>
          <p:cNvSpPr/>
          <p:nvPr/>
        </p:nvSpPr>
        <p:spPr>
          <a:xfrm>
            <a:off x="80356" y="1042738"/>
            <a:ext cx="5887307" cy="27752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FE5BE82-14BE-4D11-BE0C-3BD5F9CCCA96}"/>
              </a:ext>
            </a:extLst>
          </p:cNvPr>
          <p:cNvSpPr/>
          <p:nvPr/>
        </p:nvSpPr>
        <p:spPr>
          <a:xfrm>
            <a:off x="6224337" y="1042738"/>
            <a:ext cx="5887307" cy="27752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002B11A-627D-4C4E-867D-6B491BB8E17A}"/>
              </a:ext>
            </a:extLst>
          </p:cNvPr>
          <p:cNvSpPr/>
          <p:nvPr/>
        </p:nvSpPr>
        <p:spPr>
          <a:xfrm>
            <a:off x="83126" y="3974858"/>
            <a:ext cx="12028517" cy="27752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C459718-3BB4-464D-89C6-AAD58F768905}"/>
              </a:ext>
            </a:extLst>
          </p:cNvPr>
          <p:cNvSpPr txBox="1"/>
          <p:nvPr/>
        </p:nvSpPr>
        <p:spPr>
          <a:xfrm>
            <a:off x="288831" y="1042058"/>
            <a:ext cx="141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chemeClr val="bg1"/>
                </a:solidFill>
                <a:latin typeface="Daytona" panose="020B0604030500040204" pitchFamily="34" charset="0"/>
              </a:rPr>
              <a:t>Quem</a:t>
            </a:r>
            <a:r>
              <a:rPr lang="pt-BR" sz="2400" b="1">
                <a:solidFill>
                  <a:schemeClr val="bg1"/>
                </a:solidFill>
                <a:latin typeface="Daytona" panose="020B0604030500040204" pitchFamily="34" charset="0"/>
              </a:rPr>
              <a:t>?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C552AF-7081-4B37-ACB4-098E48139298}"/>
              </a:ext>
            </a:extLst>
          </p:cNvPr>
          <p:cNvSpPr txBox="1"/>
          <p:nvPr/>
        </p:nvSpPr>
        <p:spPr>
          <a:xfrm>
            <a:off x="2913626" y="1879632"/>
            <a:ext cx="262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>
                <a:solidFill>
                  <a:schemeClr val="bg1"/>
                </a:solidFill>
                <a:latin typeface="Daytona" panose="020B0604030500040204" pitchFamily="34" charset="0"/>
              </a:rPr>
              <a:t>Diego Augusto</a:t>
            </a:r>
          </a:p>
          <a:p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4186C4-6BF0-4474-9742-B0EC8E33EE80}"/>
              </a:ext>
            </a:extLst>
          </p:cNvPr>
          <p:cNvSpPr txBox="1"/>
          <p:nvPr/>
        </p:nvSpPr>
        <p:spPr>
          <a:xfrm>
            <a:off x="6384613" y="1126867"/>
            <a:ext cx="491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Daytona" panose="020B0604030500040204" pitchFamily="34" charset="0"/>
              </a:rPr>
              <a:t>Informações/Comportamento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B52C7F-6CA9-4FD6-A689-68D3176DBA0F}"/>
              </a:ext>
            </a:extLst>
          </p:cNvPr>
          <p:cNvSpPr txBox="1"/>
          <p:nvPr/>
        </p:nvSpPr>
        <p:spPr>
          <a:xfrm>
            <a:off x="166812" y="4041506"/>
            <a:ext cx="306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Dores e necessidades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4A77DD9-A4A1-4E90-AA10-6CAF2401A312}"/>
              </a:ext>
            </a:extLst>
          </p:cNvPr>
          <p:cNvSpPr txBox="1"/>
          <p:nvPr/>
        </p:nvSpPr>
        <p:spPr>
          <a:xfrm>
            <a:off x="6384612" y="1925798"/>
            <a:ext cx="560869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Daytona"/>
              </a:rPr>
              <a:t>Solteiro;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Daytona"/>
              </a:rPr>
              <a:t>Trabalha em uma empresa de T.I;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Daytona"/>
              </a:rPr>
              <a:t>Programador front-</a:t>
            </a:r>
            <a:r>
              <a:rPr lang="pt-BR" sz="2000" err="1">
                <a:solidFill>
                  <a:schemeClr val="bg1"/>
                </a:solidFill>
                <a:latin typeface="Daytona"/>
              </a:rPr>
              <a:t>end</a:t>
            </a:r>
            <a:r>
              <a:rPr lang="pt-BR" sz="2000">
                <a:solidFill>
                  <a:schemeClr val="bg1"/>
                </a:solidFill>
                <a:latin typeface="Daytona"/>
              </a:rPr>
              <a:t> pleno;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Daytona"/>
              </a:rPr>
              <a:t>Utiliza o método de ponto da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Daytona"/>
              </a:rPr>
              <a:t>Está trabalhando atualmente em home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283FBA8-FAF6-439E-AC0D-CEE8754F5BDD}"/>
              </a:ext>
            </a:extLst>
          </p:cNvPr>
          <p:cNvSpPr txBox="1"/>
          <p:nvPr/>
        </p:nvSpPr>
        <p:spPr>
          <a:xfrm>
            <a:off x="288831" y="4654916"/>
            <a:ext cx="1136968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bg1"/>
                </a:solidFill>
                <a:latin typeface="Daytona"/>
              </a:rPr>
              <a:t>Crise de ansiedade por várias horas na frente do computador;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bg1"/>
                </a:solidFill>
                <a:latin typeface="Daytona" panose="020B0604030500040204" pitchFamily="34" charset="0"/>
              </a:rPr>
              <a:t>Problemas frequentes nas costas;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bg1"/>
                </a:solidFill>
                <a:latin typeface="Daytona" panose="020B0604030500040204" pitchFamily="34" charset="0"/>
              </a:rPr>
              <a:t>Esquecer de bater o ponto;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bg1"/>
                </a:solidFill>
                <a:latin typeface="Daytona" panose="020B0604030500040204" pitchFamily="34" charset="0"/>
              </a:rPr>
              <a:t>Não lembra de fazer pausas quando está totalmente focado;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bg1"/>
                </a:solidFill>
                <a:latin typeface="Daytona" panose="020B0604030500040204" pitchFamily="34" charset="0"/>
              </a:rPr>
              <a:t>Muitas horas sem se mexer, com dificuldade nas articulações.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</a:endParaRPr>
          </a:p>
        </p:txBody>
      </p:sp>
      <p:pic>
        <p:nvPicPr>
          <p:cNvPr id="32" name="Imagem 31" descr="Homem com óculos de sol na praia&#10;&#10;Descrição gerada automaticamente">
            <a:extLst>
              <a:ext uri="{FF2B5EF4-FFF2-40B4-BE49-F238E27FC236}">
                <a16:creationId xmlns:a16="http://schemas.microsoft.com/office/drawing/2014/main" id="{B6382054-003B-4949-95BB-9A7A5706E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9" y="1496602"/>
            <a:ext cx="2222828" cy="2222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0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0" i="0">
                <a:solidFill>
                  <a:schemeClr val="bg1">
                    <a:lumMod val="95000"/>
                  </a:schemeClr>
                </a:solidFill>
                <a:effectLst/>
                <a:latin typeface="Daytona" panose="020B0604030500040204" pitchFamily="34" charset="0"/>
              </a:rPr>
              <a:t>Marcação de ponto, alertas de pausas, relatório de utilização diária dos aplicativos.</a:t>
            </a:r>
            <a:endParaRPr lang="pt-BR" sz="5400">
              <a:solidFill>
                <a:schemeClr val="bg1">
                  <a:lumMod val="95000"/>
                </a:schemeClr>
              </a:solidFill>
              <a:latin typeface="Daytona" panose="020B0604030500040204" pitchFamily="34" charset="0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88A91CC6-5DB8-4A74-AC65-737A925DC4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4911019"/>
            <a:ext cx="1159795" cy="13603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F86FFD9-A5D8-4BF3-A9C6-C82C3D313A57}"/>
              </a:ext>
            </a:extLst>
          </p:cNvPr>
          <p:cNvSpPr txBox="1"/>
          <p:nvPr/>
        </p:nvSpPr>
        <p:spPr>
          <a:xfrm>
            <a:off x="4786185" y="263417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Daytona" panose="020B0604030500040204" pitchFamily="34" charset="0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11672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9600">
                <a:latin typeface="Daytona" panose="020B0604030500040204" pitchFamily="34" charset="0"/>
              </a:rPr>
              <a:t>USER STORY</a:t>
            </a:r>
          </a:p>
          <a:p>
            <a:pPr algn="ctr"/>
            <a:endParaRPr lang="pt-BR" sz="9600">
              <a:latin typeface="Daytona" panose="020B0604030500040204" pitchFamily="34" charset="0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D7524916-F217-44E5-A9BB-DEA3C7E6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4542051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0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42E1C7-CFAC-47D1-8B50-55EB7996FB87}"/>
              </a:ext>
            </a:extLst>
          </p:cNvPr>
          <p:cNvSpPr/>
          <p:nvPr/>
        </p:nvSpPr>
        <p:spPr>
          <a:xfrm>
            <a:off x="808892" y="369278"/>
            <a:ext cx="3190143" cy="1853713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colaborador, quero um sistema que me ajude a manter a minha saúde em dia para que possa trabalhar com mais qualidade e conforto.” - US#001</a:t>
            </a: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7032726-CA51-484C-BDDE-6057379406BD}"/>
              </a:ext>
            </a:extLst>
          </p:cNvPr>
          <p:cNvSpPr/>
          <p:nvPr/>
        </p:nvSpPr>
        <p:spPr>
          <a:xfrm>
            <a:off x="815421" y="2507514"/>
            <a:ext cx="3191608" cy="1887416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gestor, quero ter um resumo dos acessos de aplicativos e tempo de atividade para que eu possa organizar e controlar o que os meus funcionários estão fazendo.” – US#002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5B3BAEC-E7EF-4D04-8161-F2C06DC7C88C}"/>
              </a:ext>
            </a:extLst>
          </p:cNvPr>
          <p:cNvSpPr/>
          <p:nvPr/>
        </p:nvSpPr>
        <p:spPr>
          <a:xfrm>
            <a:off x="808892" y="4636219"/>
            <a:ext cx="3191608" cy="1887416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como RH gostaria de um balanço em tempo real das horas extras e devedoras de cada colaborador individualmente, para que eu possa realizar os pagamentos corretamente.” - US#003</a:t>
            </a:r>
          </a:p>
        </p:txBody>
      </p:sp>
      <p:sp>
        <p:nvSpPr>
          <p:cNvPr id="11" name="Retângulo 3">
            <a:extLst>
              <a:ext uri="{FF2B5EF4-FFF2-40B4-BE49-F238E27FC236}">
                <a16:creationId xmlns:a16="http://schemas.microsoft.com/office/drawing/2014/main" id="{AC302BF5-E4F8-45A9-8E65-EC0D7201FE23}"/>
              </a:ext>
            </a:extLst>
          </p:cNvPr>
          <p:cNvSpPr/>
          <p:nvPr/>
        </p:nvSpPr>
        <p:spPr>
          <a:xfrm>
            <a:off x="4497664" y="369277"/>
            <a:ext cx="3190143" cy="1853713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suporte, quero poder monitorar o funcionamento das máquinas dos colaboradores, para poder auxilia-los mais rapidamente.</a:t>
            </a:r>
            <a:r>
              <a:rPr lang="pt-BR">
                <a:ea typeface="+mn-lt"/>
                <a:cs typeface="+mn-lt"/>
              </a:rPr>
              <a:t>” - US#004</a:t>
            </a:r>
            <a:endParaRPr lang="pt-BR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6121F9C6-69DE-478C-8482-B456A9664D83}"/>
              </a:ext>
            </a:extLst>
          </p:cNvPr>
          <p:cNvSpPr/>
          <p:nvPr/>
        </p:nvSpPr>
        <p:spPr>
          <a:xfrm>
            <a:off x="4494070" y="2488467"/>
            <a:ext cx="3191608" cy="1872760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RH, gostaria que tivesse área no site em que pudesse acessar o banco de horas dos colaboradores para facilitar na hora dos descontos” – US#005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E23C702-87B4-4F42-ABB6-3B28E3BF4106}"/>
              </a:ext>
            </a:extLst>
          </p:cNvPr>
          <p:cNvSpPr/>
          <p:nvPr/>
        </p:nvSpPr>
        <p:spPr>
          <a:xfrm>
            <a:off x="4494070" y="4636219"/>
            <a:ext cx="3191608" cy="1887416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colaborador, quero poder ter a facilidade de apenas fazer o login para que automaticamente marque meu ponto.” - US#006</a:t>
            </a:r>
          </a:p>
        </p:txBody>
      </p:sp>
      <p:sp>
        <p:nvSpPr>
          <p:cNvPr id="13" name="Retângulo 3">
            <a:extLst>
              <a:ext uri="{FF2B5EF4-FFF2-40B4-BE49-F238E27FC236}">
                <a16:creationId xmlns:a16="http://schemas.microsoft.com/office/drawing/2014/main" id="{68141CB4-33CD-4B17-8425-027B2073398F}"/>
              </a:ext>
            </a:extLst>
          </p:cNvPr>
          <p:cNvSpPr/>
          <p:nvPr/>
        </p:nvSpPr>
        <p:spPr>
          <a:xfrm>
            <a:off x="8192967" y="369277"/>
            <a:ext cx="3190143" cy="1853713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como gestor gostaria de saber de alguma forma se a saúde do meu colaborador está sendo preservada, para que tenha maior produtividade.” - US#007</a:t>
            </a:r>
          </a:p>
        </p:txBody>
      </p:sp>
      <p:sp>
        <p:nvSpPr>
          <p:cNvPr id="15" name="Retângulo 3">
            <a:extLst>
              <a:ext uri="{FF2B5EF4-FFF2-40B4-BE49-F238E27FC236}">
                <a16:creationId xmlns:a16="http://schemas.microsoft.com/office/drawing/2014/main" id="{41EB0A48-2EE2-4F5B-827E-2C247862842E}"/>
              </a:ext>
            </a:extLst>
          </p:cNvPr>
          <p:cNvSpPr/>
          <p:nvPr/>
        </p:nvSpPr>
        <p:spPr>
          <a:xfrm>
            <a:off x="8186436" y="2488467"/>
            <a:ext cx="3190143" cy="1853713"/>
          </a:xfrm>
          <a:prstGeom prst="rect">
            <a:avLst/>
          </a:prstGeom>
          <a:solidFill>
            <a:srgbClr val="79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“Eu enquanto colaborador gostaria de um relatório diário sobre o tempo que fiquei utilizando em cada aplicativo na minha máquina, para me conscientizar sobre meus usos.” - US#008</a:t>
            </a:r>
          </a:p>
        </p:txBody>
      </p:sp>
    </p:spTree>
    <p:extLst>
      <p:ext uri="{BB962C8B-B14F-4D97-AF65-F5344CB8AC3E}">
        <p14:creationId xmlns:p14="http://schemas.microsoft.com/office/powerpoint/2010/main" val="373899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>
                <a:latin typeface="Daytona" panose="020B0604030500040204" pitchFamily="34" charset="0"/>
              </a:rPr>
              <a:t>BACKLOG</a:t>
            </a:r>
          </a:p>
          <a:p>
            <a:pPr algn="ctr"/>
            <a:endParaRPr lang="pt-BR" sz="9600">
              <a:latin typeface="Daytona" panose="020B0604030500040204" pitchFamily="34" charset="0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D7524916-F217-44E5-A9BB-DEA3C7E6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4542051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pt-BR" sz="9600">
              <a:latin typeface="Daytona" panose="020B0604030500040204" pitchFamily="34" charset="0"/>
            </a:endParaRP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DBFD9A73-CF4A-4FEF-B11E-F74CE52D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6" b="30824"/>
          <a:stretch/>
        </p:blipFill>
        <p:spPr>
          <a:xfrm>
            <a:off x="752475" y="109538"/>
            <a:ext cx="2509837" cy="97155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DBF4C27-CBAF-4D47-A07B-11B8D05F6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61135"/>
              </p:ext>
            </p:extLst>
          </p:nvPr>
        </p:nvGraphicFramePr>
        <p:xfrm>
          <a:off x="24764" y="1543453"/>
          <a:ext cx="12165021" cy="5273031"/>
        </p:xfrm>
        <a:graphic>
          <a:graphicData uri="http://schemas.openxmlformats.org/drawingml/2006/table">
            <a:tbl>
              <a:tblPr/>
              <a:tblGrid>
                <a:gridCol w="769010">
                  <a:extLst>
                    <a:ext uri="{9D8B030D-6E8A-4147-A177-3AD203B41FA5}">
                      <a16:colId xmlns:a16="http://schemas.microsoft.com/office/drawing/2014/main" val="1495561267"/>
                    </a:ext>
                  </a:extLst>
                </a:gridCol>
                <a:gridCol w="2973304">
                  <a:extLst>
                    <a:ext uri="{9D8B030D-6E8A-4147-A177-3AD203B41FA5}">
                      <a16:colId xmlns:a16="http://schemas.microsoft.com/office/drawing/2014/main" val="3361973752"/>
                    </a:ext>
                  </a:extLst>
                </a:gridCol>
                <a:gridCol w="5489186">
                  <a:extLst>
                    <a:ext uri="{9D8B030D-6E8A-4147-A177-3AD203B41FA5}">
                      <a16:colId xmlns:a16="http://schemas.microsoft.com/office/drawing/2014/main" val="3448961395"/>
                    </a:ext>
                  </a:extLst>
                </a:gridCol>
                <a:gridCol w="1073968">
                  <a:extLst>
                    <a:ext uri="{9D8B030D-6E8A-4147-A177-3AD203B41FA5}">
                      <a16:colId xmlns:a16="http://schemas.microsoft.com/office/drawing/2014/main" val="2651524093"/>
                    </a:ext>
                  </a:extLst>
                </a:gridCol>
                <a:gridCol w="865136">
                  <a:extLst>
                    <a:ext uri="{9D8B030D-6E8A-4147-A177-3AD203B41FA5}">
                      <a16:colId xmlns:a16="http://schemas.microsoft.com/office/drawing/2014/main" val="2131585307"/>
                    </a:ext>
                  </a:extLst>
                </a:gridCol>
                <a:gridCol w="994417">
                  <a:extLst>
                    <a:ext uri="{9D8B030D-6E8A-4147-A177-3AD203B41FA5}">
                      <a16:colId xmlns:a16="http://schemas.microsoft.com/office/drawing/2014/main" val="3962489859"/>
                    </a:ext>
                  </a:extLst>
                </a:gridCol>
              </a:tblGrid>
              <a:tr h="4368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Estado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sng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Artefato de Referência (XX#R)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Descrição do Requisito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Importante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Essencial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Desejável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11741"/>
                  </a:ext>
                </a:extLst>
              </a:tr>
              <a:tr h="6864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Planejada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0" i="0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US#001</a:t>
                      </a:r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&lt;Qualidade de vida&gt;</a:t>
                      </a:r>
                      <a:r>
                        <a:rPr lang="pt-BR" sz="14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A aplicação deve enviar lembretes para a máquina do colaborador de tempos em tempos programáveis o lembrando de realizar atividades ergonômicas.</a:t>
                      </a:r>
                      <a:r>
                        <a:rPr lang="pt-BR" sz="12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X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5361"/>
                  </a:ext>
                </a:extLst>
              </a:tr>
              <a:tr h="499222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Planejada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0" i="0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US#002</a:t>
                      </a:r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&lt;Monitoramento de app usados&gt;</a:t>
                      </a:r>
                      <a:r>
                        <a:rPr lang="pt-BR" sz="14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Monitorar a utilização e aplicativos na qual o colaborador está abrindo diariamente</a:t>
                      </a:r>
                      <a:r>
                        <a:rPr lang="pt-BR" sz="12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X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22548"/>
                  </a:ext>
                </a:extLst>
              </a:tr>
              <a:tr h="6864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Planejada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0" i="0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US#003</a:t>
                      </a:r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&lt;Resumo banco de horas&gt;</a:t>
                      </a:r>
                      <a:r>
                        <a:rPr lang="pt-BR" sz="14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A aplicação deve disponibilizar visualmente a quantidade de horas trabalhadas/extras/devedoras de cada colaborador individualmente.</a:t>
                      </a:r>
                      <a:r>
                        <a:rPr lang="pt-BR" sz="12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X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816060"/>
                  </a:ext>
                </a:extLst>
              </a:tr>
              <a:tr h="6864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Planejada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0" i="0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US#004</a:t>
                      </a:r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&lt;Aplicação suporte&gt;</a:t>
                      </a:r>
                      <a:r>
                        <a:rPr lang="pt-BR" sz="14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Aplicação para o suporte ter acesso as utilizações da máquina tendo alertas caso tenha algo de errado com determinado computador</a:t>
                      </a:r>
                      <a:r>
                        <a:rPr lang="pt-BR" sz="12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X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705459"/>
                  </a:ext>
                </a:extLst>
              </a:tr>
              <a:tr h="6864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Planejada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0" i="0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US#005</a:t>
                      </a:r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&lt;Descontos RH&gt;</a:t>
                      </a:r>
                      <a:r>
                        <a:rPr lang="pt-BR" sz="14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Área do site na qual o RH vai conseguir fazer automaticamente os descontos em folha caso usado o banco de horas </a:t>
                      </a:r>
                      <a:r>
                        <a:rPr lang="pt-BR" sz="12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X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93930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Planejada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0" i="0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US#006</a:t>
                      </a:r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&lt;Ponto automático&gt;</a:t>
                      </a:r>
                      <a:r>
                        <a:rPr lang="pt-BR" sz="14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Logo que o usuário logar na plataforma ele já vai estar batendo o ponto automaticamente para maior facilidade </a:t>
                      </a:r>
                      <a:r>
                        <a:rPr lang="pt-BR" sz="12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X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382346"/>
                  </a:ext>
                </a:extLst>
              </a:tr>
              <a:tr h="6864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Planejada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0" i="0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US#007</a:t>
                      </a:r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&lt;Resumo de qualidade de vida&gt;</a:t>
                      </a:r>
                      <a:r>
                        <a:rPr lang="pt-BR" sz="14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Ter um resumo no final de cada mês para mostrar quais o colaboradores optaram por aceitar o horários de descansos, alongamentos e lembretes de beber agua</a:t>
                      </a:r>
                      <a:r>
                        <a:rPr lang="pt-BR" sz="12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X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98511"/>
                  </a:ext>
                </a:extLst>
              </a:tr>
              <a:tr h="4368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Planejada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0" i="0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US#008</a:t>
                      </a:r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&lt;Relatórios tempo de uso&gt;</a:t>
                      </a:r>
                      <a:r>
                        <a:rPr lang="pt-BR" sz="14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Relatórios diários de quais aplicativos são utilizados com o tempo de uso para os colaboradores</a:t>
                      </a:r>
                      <a:r>
                        <a:rPr lang="pt-BR" sz="1200" b="0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X</a:t>
                      </a:r>
                      <a:r>
                        <a:rPr lang="pt-BR" sz="1200" b="1" i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  <a:endParaRPr lang="pt-BR" sz="12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</a:rPr>
                        <a:t>​</a:t>
                      </a:r>
                    </a:p>
                  </a:txBody>
                  <a:tcPr marL="55786" marR="55786" marT="27893" marB="27893" anchor="ctr">
                    <a:lnL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51818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8CA9E1-5758-4D59-8977-051B59FE0CD2}"/>
              </a:ext>
            </a:extLst>
          </p:cNvPr>
          <p:cNvSpPr txBox="1"/>
          <p:nvPr/>
        </p:nvSpPr>
        <p:spPr>
          <a:xfrm>
            <a:off x="5811440" y="203301"/>
            <a:ext cx="3612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u="none" strike="noStrike">
                <a:solidFill>
                  <a:srgbClr val="FFFFFF"/>
                </a:solidFill>
                <a:effectLst/>
                <a:latin typeface="Calisto MT" panose="02040603050505030304" pitchFamily="18" charset="0"/>
              </a:rPr>
              <a:t>Product BackLog Classified (PBC)</a:t>
            </a:r>
            <a:r>
              <a:rPr lang="pt-BR" b="0" i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​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B19981-44D0-4430-917C-8AE2A4275E01}"/>
              </a:ext>
            </a:extLst>
          </p:cNvPr>
          <p:cNvSpPr txBox="1"/>
          <p:nvPr/>
        </p:nvSpPr>
        <p:spPr>
          <a:xfrm>
            <a:off x="6874667" y="644725"/>
            <a:ext cx="276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>
                <a:solidFill>
                  <a:srgbClr val="FFFFFF"/>
                </a:solidFill>
                <a:effectLst/>
                <a:latin typeface="Calisto MT" panose="02040603050505030304" pitchFamily="18" charset="0"/>
              </a:rPr>
              <a:t>Backlog Classificado do Produto</a:t>
            </a:r>
            <a:endParaRPr lang="pt-BR" sz="140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CAB85D7-EB20-45DB-AA9E-D9FEAA4FA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10" t="2305" r="11304" b="1801"/>
          <a:stretch/>
        </p:blipFill>
        <p:spPr>
          <a:xfrm>
            <a:off x="2214" y="1543453"/>
            <a:ext cx="45719" cy="531179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B79F18D-8FBD-4639-99E9-EFCC24925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10" t="2305" r="11304" b="1801"/>
          <a:stretch/>
        </p:blipFill>
        <p:spPr>
          <a:xfrm flipH="1">
            <a:off x="12146257" y="1543453"/>
            <a:ext cx="45743" cy="53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>
                <a:latin typeface="Daytona" panose="020B0604030500040204" pitchFamily="34" charset="0"/>
              </a:rPr>
              <a:t>STORY BOARD</a:t>
            </a:r>
          </a:p>
          <a:p>
            <a:pPr algn="ctr"/>
            <a:endParaRPr lang="pt-BR" sz="9600">
              <a:latin typeface="Daytona" panose="020B0604030500040204" pitchFamily="34" charset="0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D7524916-F217-44E5-A9BB-DEA3C7E6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4542051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056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810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17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Calisto MT</vt:lpstr>
      <vt:lpstr>Daytona</vt:lpstr>
      <vt:lpstr>Times New Roman</vt:lpstr>
      <vt:lpstr>Whitney</vt:lpstr>
      <vt:lpstr>Wingdings 2</vt:lpstr>
      <vt:lpstr>Tema do Office</vt:lpstr>
      <vt:lpstr>Tema do Office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</dc:creator>
  <cp:lastModifiedBy>GABRIEL MONTEIRO ROCHA BRAZ DA SILVA</cp:lastModifiedBy>
  <cp:revision>1</cp:revision>
  <dcterms:created xsi:type="dcterms:W3CDTF">2021-03-04T21:09:40Z</dcterms:created>
  <dcterms:modified xsi:type="dcterms:W3CDTF">2021-03-09T17:05:19Z</dcterms:modified>
</cp:coreProperties>
</file>