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62144-9199-4A42-A154-27F20EB37F66}" v="4" dt="2021-03-18T20:15:5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ÍTALO DE SOUZA" userId="S::italo.souza@bandtec.com.br::16500541-5be7-4b4b-9661-5ff134e087ac" providerId="AD" clId="Web-{93962144-9199-4A42-A154-27F20EB37F66}"/>
    <pc:docChg chg="addSld delSld modSld addMainMaster">
      <pc:chgData name="ÍTALO DE SOUZA" userId="S::italo.souza@bandtec.com.br::16500541-5be7-4b4b-9661-5ff134e087ac" providerId="AD" clId="Web-{93962144-9199-4A42-A154-27F20EB37F66}" dt="2021-03-18T20:15:56.048" v="3" actId="1076"/>
      <pc:docMkLst>
        <pc:docMk/>
      </pc:docMkLst>
      <pc:sldChg chg="del">
        <pc:chgData name="ÍTALO DE SOUZA" userId="S::italo.souza@bandtec.com.br::16500541-5be7-4b4b-9661-5ff134e087ac" providerId="AD" clId="Web-{93962144-9199-4A42-A154-27F20EB37F66}" dt="2021-03-18T20:15:07.906" v="2"/>
        <pc:sldMkLst>
          <pc:docMk/>
          <pc:sldMk cId="109857222" sldId="256"/>
        </pc:sldMkLst>
      </pc:sldChg>
      <pc:sldChg chg="modSp add">
        <pc:chgData name="ÍTALO DE SOUZA" userId="S::italo.souza@bandtec.com.br::16500541-5be7-4b4b-9661-5ff134e087ac" providerId="AD" clId="Web-{93962144-9199-4A42-A154-27F20EB37F66}" dt="2021-03-18T20:15:56.048" v="3" actId="1076"/>
        <pc:sldMkLst>
          <pc:docMk/>
          <pc:sldMk cId="347721027" sldId="257"/>
        </pc:sldMkLst>
        <pc:picChg chg="mod">
          <ac:chgData name="ÍTALO DE SOUZA" userId="S::italo.souza@bandtec.com.br::16500541-5be7-4b4b-9661-5ff134e087ac" providerId="AD" clId="Web-{93962144-9199-4A42-A154-27F20EB37F66}" dt="2021-03-18T20:15:56.048" v="3" actId="1076"/>
          <ac:picMkLst>
            <pc:docMk/>
            <pc:sldMk cId="347721027" sldId="257"/>
            <ac:picMk id="9" creationId="{D9B144AF-B0D3-4A34-ABDE-77DA1CF5E123}"/>
          </ac:picMkLst>
        </pc:picChg>
      </pc:sldChg>
      <pc:sldChg chg="add">
        <pc:chgData name="ÍTALO DE SOUZA" userId="S::italo.souza@bandtec.com.br::16500541-5be7-4b4b-9661-5ff134e087ac" providerId="AD" clId="Web-{93962144-9199-4A42-A154-27F20EB37F66}" dt="2021-03-18T20:15:02.703" v="1"/>
        <pc:sldMkLst>
          <pc:docMk/>
          <pc:sldMk cId="3233694478" sldId="258"/>
        </pc:sldMkLst>
      </pc:sldChg>
      <pc:sldMasterChg chg="add addSldLayout">
        <pc:chgData name="ÍTALO DE SOUZA" userId="S::italo.souza@bandtec.com.br::16500541-5be7-4b4b-9661-5ff134e087ac" providerId="AD" clId="Web-{93962144-9199-4A42-A154-27F20EB37F66}" dt="2021-03-18T20:14:57.984" v="0"/>
        <pc:sldMasterMkLst>
          <pc:docMk/>
          <pc:sldMasterMk cId="2083964059" sldId="2147483684"/>
        </pc:sldMasterMkLst>
        <pc:sldLayoutChg chg="add">
          <pc:chgData name="ÍTALO DE SOUZA" userId="S::italo.souza@bandtec.com.br::16500541-5be7-4b4b-9661-5ff134e087ac" providerId="AD" clId="Web-{93962144-9199-4A42-A154-27F20EB37F66}" dt="2021-03-18T20:14:57.984" v="0"/>
          <pc:sldLayoutMkLst>
            <pc:docMk/>
            <pc:sldMasterMk cId="2083964059" sldId="2147483684"/>
            <pc:sldLayoutMk cId="2016971949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3615B-6F1D-4555-99E1-9FDBF201A925}" type="datetimeFigureOut">
              <a:rPr lang="en-US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1F34D-1B69-4FED-83CD-0EC0C3A69F4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691A2-AEBE-411D-8138-6810581AF4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6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4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Dados!A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#Dados!A1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EC65B75-1716-4C89-929F-6F325FAC3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81493"/>
              </p:ext>
            </p:extLst>
          </p:nvPr>
        </p:nvGraphicFramePr>
        <p:xfrm>
          <a:off x="-8860" y="-8860"/>
          <a:ext cx="12226953" cy="708408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72928">
                  <a:extLst>
                    <a:ext uri="{9D8B030D-6E8A-4147-A177-3AD203B41FA5}">
                      <a16:colId xmlns:a16="http://schemas.microsoft.com/office/drawing/2014/main" val="3466897247"/>
                    </a:ext>
                  </a:extLst>
                </a:gridCol>
                <a:gridCol w="2988443">
                  <a:extLst>
                    <a:ext uri="{9D8B030D-6E8A-4147-A177-3AD203B41FA5}">
                      <a16:colId xmlns:a16="http://schemas.microsoft.com/office/drawing/2014/main" val="3176237309"/>
                    </a:ext>
                  </a:extLst>
                </a:gridCol>
                <a:gridCol w="5517131">
                  <a:extLst>
                    <a:ext uri="{9D8B030D-6E8A-4147-A177-3AD203B41FA5}">
                      <a16:colId xmlns:a16="http://schemas.microsoft.com/office/drawing/2014/main" val="1295755002"/>
                    </a:ext>
                  </a:extLst>
                </a:gridCol>
                <a:gridCol w="1079432">
                  <a:extLst>
                    <a:ext uri="{9D8B030D-6E8A-4147-A177-3AD203B41FA5}">
                      <a16:colId xmlns:a16="http://schemas.microsoft.com/office/drawing/2014/main" val="599845821"/>
                    </a:ext>
                  </a:extLst>
                </a:gridCol>
                <a:gridCol w="869542">
                  <a:extLst>
                    <a:ext uri="{9D8B030D-6E8A-4147-A177-3AD203B41FA5}">
                      <a16:colId xmlns:a16="http://schemas.microsoft.com/office/drawing/2014/main" val="3300644482"/>
                    </a:ext>
                  </a:extLst>
                </a:gridCol>
                <a:gridCol w="999477">
                  <a:extLst>
                    <a:ext uri="{9D8B030D-6E8A-4147-A177-3AD203B41FA5}">
                      <a16:colId xmlns:a16="http://schemas.microsoft.com/office/drawing/2014/main" val="1402999379"/>
                    </a:ext>
                  </a:extLst>
                </a:gridCol>
              </a:tblGrid>
              <a:tr h="702026"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                                 </a:t>
                      </a:r>
                      <a:r>
                        <a:rPr lang="pt-BR" sz="2400" u="none" strike="noStrike" err="1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r>
                        <a:rPr lang="pt-BR" sz="2400" u="none" strike="noStrike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400" u="none" strike="noStrike" err="1">
                          <a:solidFill>
                            <a:schemeClr val="tx1"/>
                          </a:solidFill>
                          <a:effectLst/>
                        </a:rPr>
                        <a:t>BackLog</a:t>
                      </a:r>
                      <a:r>
                        <a:rPr lang="pt-BR" sz="2400" u="none" strike="noStrike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400" u="none" strike="noStrike" err="1">
                          <a:solidFill>
                            <a:schemeClr val="tx1"/>
                          </a:solidFill>
                          <a:effectLst/>
                        </a:rPr>
                        <a:t>Classified</a:t>
                      </a:r>
                      <a:r>
                        <a:rPr lang="pt-BR" sz="2400" u="none" strike="noStrike">
                          <a:solidFill>
                            <a:schemeClr val="tx1"/>
                          </a:solidFill>
                          <a:effectLst/>
                        </a:rPr>
                        <a:t> (PBC)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35435619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33532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Estado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sng" strike="noStrike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Artefato de Referência (XX#R)</a:t>
                      </a:r>
                      <a:endParaRPr lang="pt-BR" sz="1200" u="sng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Descrição do Requisito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Desejável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2559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US#001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&lt;Qualidade de vida&gt;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 aplicação deve enviar lembretes para a máquina do colaborador de tempos em tempos programáveis o lembrando de realizar atividades ergonômicas.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21980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US#002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&lt;Monitoramento de app usados&gt;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Monitorar a utilização e aplicativos na qual o colaborador está abrindo diariamente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32337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US#003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&lt;Resumo banco de horas&gt;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 aplicação deve disponibilizar visualmente a quantidade de horas trabalhadas/extras/devedoras de cada colaborador individualmente.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392229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US#004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&lt;Aplicação suporte&gt;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Aplicação para o suporte ter acesso as utilizações da máquina tendo alertas caso tenha algo de errado com determinado computador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21716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US#005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&lt;Descontos RH&gt;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Área do site na qual o RH vai conseguir fazer automaticamente os descontos em folha caso usado o banco de horas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79488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US#006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&lt;Ponto automático&gt;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Logo que o usuário </a:t>
                      </a:r>
                      <a:r>
                        <a:rPr lang="pt-BR" sz="1200" u="none" strike="noStrike" err="1">
                          <a:solidFill>
                            <a:schemeClr val="tx1"/>
                          </a:solidFill>
                          <a:effectLst/>
                        </a:rPr>
                        <a:t>logar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 na plataforma ele já vai estar batendo o ponto automaticamente para maior facilidade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57862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US#007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&lt;Resumo de qualidade de vida&gt;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Ter um resumo no final de cada mês para mostrar quais o colaboradores optaram por aceitar o horários de descansos, alongamentos e lembretes de beber agua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25500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US#008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&lt;Relatórios tempo de uso&gt;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Relatórios diários de quais aplicativos são utilizados com o tempo de uso para os colaboradores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76679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CC#001&lt;Monitoramento das maquinas&gt;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Aplicação para conseguir puxar alguns dados importantes do computador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9164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CC#002&lt;Pausas periódicas&gt;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Aplicação na qual ajudara o usuário a manter sua postura e qualidade de vida em home office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83853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CC#003&lt;Sistema de ponto&gt;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Aplicação que irá ajudar o usuário a bater o ponto automaticamente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128688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CC#001.1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&lt;API para monitoramento&gt;</a:t>
                      </a: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 err="1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 feita em </a:t>
                      </a:r>
                      <a:r>
                        <a:rPr lang="pt-BR" sz="1200" u="none" strike="noStrike" err="1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 para conseguir extrair algumas utilizações  de aplicação do </a:t>
                      </a:r>
                      <a:r>
                        <a:rPr lang="pt-BR" sz="1200" u="none" strike="noStrike" err="1">
                          <a:solidFill>
                            <a:schemeClr val="tx1"/>
                          </a:solidFill>
                          <a:effectLst/>
                        </a:rPr>
                        <a:t>pc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 para o suporte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75691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CC#001.2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&lt;Cadastro de máquina&gt;</a:t>
                      </a: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Uma área que só o suporte terá acesso para usar um id e adicionar as maquinas na plataforma para monitoramento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87745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CC#001.3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&lt;Monitoramento tempo real&gt;</a:t>
                      </a: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O monitoramento precisa ser em tempo real com atualizações de 5 em 5 segundos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745951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CC#002.1&lt;Lembretes de descanso&gt;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Lembretes em pop </a:t>
                      </a:r>
                      <a:r>
                        <a:rPr lang="pt-BR" sz="1200" u="none" strike="noStrike" err="1">
                          <a:solidFill>
                            <a:schemeClr val="tx1"/>
                          </a:solidFill>
                          <a:effectLst/>
                        </a:rPr>
                        <a:t>up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 com pausas obrigatórias visando na saúde do colaborador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808006"/>
                  </a:ext>
                </a:extLst>
              </a:tr>
              <a:tr h="4254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CC#002.2&lt;Lembretes para alongamentos&gt;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Lembretes para se alongar mostrando alguns desenhos com um tempo para ajudar o colaborador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68706"/>
                  </a:ext>
                </a:extLst>
              </a:tr>
              <a:tr h="21273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289109"/>
                  </a:ext>
                </a:extLst>
              </a:tr>
            </a:tbl>
          </a:graphicData>
        </a:graphic>
      </p:graphicFrame>
      <p:sp>
        <p:nvSpPr>
          <p:cNvPr id="4" name="CaixaDeTexto 2">
            <a:extLst>
              <a:ext uri="{FF2B5EF4-FFF2-40B4-BE49-F238E27FC236}">
                <a16:creationId xmlns:a16="http://schemas.microsoft.com/office/drawing/2014/main" id="{1C237F12-9C79-4455-B9B4-0B3C619348CC}"/>
              </a:ext>
            </a:extLst>
          </p:cNvPr>
          <p:cNvSpPr txBox="1"/>
          <p:nvPr/>
        </p:nvSpPr>
        <p:spPr>
          <a:xfrm>
            <a:off x="8448275" y="470622"/>
            <a:ext cx="2826452" cy="34283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>
                <a:solidFill>
                  <a:schemeClr val="tx1"/>
                </a:solidFill>
              </a:rPr>
              <a:t>Backlog Classificado do Produto</a:t>
            </a: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D9B144AF-B0D3-4A34-ABDE-77DA1CF5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88961" l="2174" r="95652">
                        <a14:foregroundMark x1="16667" y1="35065" x2="10870" y2="38961"/>
                        <a14:foregroundMark x1="13043" y1="27273" x2="17754" y2="23377"/>
                        <a14:foregroundMark x1="4348" y1="34416" x2="2643" y2="45619"/>
                        <a14:foregroundMark x1="26902" y1="55844" x2="26087" y2="57792"/>
                        <a14:foregroundMark x1="15882" y1="68182" x2="14130" y2="69481"/>
                        <a14:foregroundMark x1="24638" y1="61688" x2="15882" y2="68182"/>
                        <a14:foregroundMark x1="93855" y1="42817" x2="95652" y2="42857"/>
                        <a14:foregroundMark x1="81627" y1="42543" x2="85588" y2="42632"/>
                        <a14:foregroundMark x1="74085" y1="42374" x2="77530" y2="42451"/>
                        <a14:foregroundMark x1="48737" y1="41806" x2="64739" y2="42164"/>
                        <a14:foregroundMark x1="47099" y1="41769" x2="47927" y2="41788"/>
                        <a14:foregroundMark x1="37681" y1="41558" x2="43498" y2="41688"/>
                        <a14:foregroundMark x1="40942" y1="59740" x2="43116" y2="59740"/>
                        <a14:foregroundMark x1="51087" y1="59740" x2="51087" y2="59740"/>
                        <a14:foregroundMark x1="60870" y1="60390" x2="60870" y2="60390"/>
                        <a14:foregroundMark x1="71014" y1="59091" x2="71014" y2="59091"/>
                        <a14:foregroundMark x1="77536" y1="60390" x2="77536" y2="60390"/>
                        <a14:foregroundMark x1="85870" y1="60390" x2="85870" y2="60390"/>
                        <a14:foregroundMark x1="91304" y1="46753" x2="91304" y2="46753"/>
                        <a14:foregroundMark x1="2899" y1="42857" x2="2899" y2="51948"/>
                        <a14:foregroundMark x1="26594" y1="55844" x2="26449" y2="57143"/>
                        <a14:foregroundMark x1="50362" y1="41558" x2="50362" y2="41558"/>
                        <a14:foregroundMark x1="50362" y1="39887" x2="50362" y2="40909"/>
                        <a14:foregroundMark x1="50725" y1="41558" x2="50725" y2="42208"/>
                        <a14:foregroundMark x1="50725" y1="40260" x2="50725" y2="41558"/>
                        <a14:backgroundMark x1="14855" y1="69481" x2="14855" y2="69481"/>
                        <a14:backgroundMark x1="13768" y1="69481" x2="13768" y2="69481"/>
                        <a14:backgroundMark x1="15217" y1="69481" x2="15217" y2="69481"/>
                        <a14:backgroundMark x1="14493" y1="68182" x2="14493" y2="68182"/>
                        <a14:backgroundMark x1="15580" y1="69481" x2="15580" y2="69481"/>
                        <a14:backgroundMark x1="39855" y1="38312" x2="39855" y2="38312"/>
                        <a14:backgroundMark x1="40217" y1="40909" x2="40217" y2="40909"/>
                        <a14:backgroundMark x1="36957" y1="42857" x2="36957" y2="42857"/>
                        <a14:backgroundMark x1="37319" y1="40909" x2="37319" y2="40909"/>
                        <a14:backgroundMark x1="38043" y1="40260" x2="38043" y2="40260"/>
                        <a14:backgroundMark x1="38768" y1="40909" x2="38768" y2="40909"/>
                        <a14:backgroundMark x1="39855" y1="42208" x2="39855" y2="42208"/>
                        <a14:backgroundMark x1="40580" y1="41558" x2="40580" y2="41558"/>
                        <a14:backgroundMark x1="39130" y1="40260" x2="39130" y2="40260"/>
                        <a14:backgroundMark x1="37681" y1="42208" x2="37681" y2="42208"/>
                        <a14:backgroundMark x1="43478" y1="41558" x2="43478" y2="41558"/>
                        <a14:backgroundMark x1="47826" y1="42208" x2="47826" y2="42208"/>
                        <a14:backgroundMark x1="48551" y1="42857" x2="48551" y2="42857"/>
                        <a14:backgroundMark x1="55797" y1="42857" x2="55797" y2="42857"/>
                        <a14:backgroundMark x1="52536" y1="42857" x2="52536" y2="42857"/>
                        <a14:backgroundMark x1="56159" y1="43506" x2="56159" y2="43506"/>
                        <a14:backgroundMark x1="57609" y1="43506" x2="57609" y2="43506"/>
                        <a14:backgroundMark x1="57971" y1="42857" x2="57971" y2="42857"/>
                        <a14:backgroundMark x1="56884" y1="42857" x2="56884" y2="42857"/>
                        <a14:backgroundMark x1="58333" y1="42857" x2="58333" y2="42857"/>
                        <a14:backgroundMark x1="58696" y1="42208" x2="58696" y2="42208"/>
                        <a14:backgroundMark x1="61232" y1="42857" x2="61232" y2="42857"/>
                        <a14:backgroundMark x1="61232" y1="42208" x2="61232" y2="42208"/>
                        <a14:backgroundMark x1="61957" y1="42857" x2="61957" y2="42857"/>
                        <a14:backgroundMark x1="65580" y1="42208" x2="65580" y2="42208"/>
                        <a14:backgroundMark x1="68116" y1="42208" x2="68116" y2="42208"/>
                        <a14:backgroundMark x1="71014" y1="42857" x2="71014" y2="42857"/>
                        <a14:backgroundMark x1="72826" y1="42857" x2="73188" y2="42857"/>
                        <a14:backgroundMark x1="64493" y1="42857" x2="73913" y2="42857"/>
                        <a14:backgroundMark x1="77174" y1="43506" x2="81522" y2="42857"/>
                        <a14:backgroundMark x1="85507" y1="42857" x2="93841" y2="42857"/>
                        <a14:backgroundMark x1="94928" y1="43506" x2="94928" y2="43506"/>
                        <a14:backgroundMark x1="95290" y1="42208" x2="95290" y2="42208"/>
                        <a14:backgroundMark x1="90580" y1="47403" x2="90580" y2="47403"/>
                        <a14:backgroundMark x1="91304" y1="47403" x2="91304" y2="47403"/>
                        <a14:backgroundMark x1="94565" y1="42208" x2="94565" y2="42208"/>
                        <a14:backgroundMark x1="82609" y1="42208" x2="82609" y2="42208"/>
                        <a14:backgroundMark x1="77536" y1="42208" x2="77536" y2="42208"/>
                        <a14:backgroundMark x1="76812" y1="43506" x2="76812" y2="43506"/>
                        <a14:backgroundMark x1="76449" y1="42208" x2="76449" y2="42208"/>
                        <a14:backgroundMark x1="64493" y1="40909" x2="64493" y2="40909"/>
                        <a14:backgroundMark x1="64130" y1="42208" x2="64130" y2="42208"/>
                        <a14:backgroundMark x1="64493" y1="41558" x2="64493" y2="41558"/>
                        <a14:backgroundMark x1="27536" y1="52597" x2="27536" y2="55844"/>
                        <a14:backgroundMark x1="47101" y1="39610" x2="47464" y2="41558"/>
                        <a14:backgroundMark x1="48551" y1="40909" x2="48913" y2="41558"/>
                        <a14:backgroundMark x1="46739" y1="42208" x2="46739" y2="42208"/>
                        <a14:backgroundMark x1="49638" y1="41558" x2="49638" y2="41558"/>
                        <a14:backgroundMark x1="49638" y1="39610" x2="49638" y2="39610"/>
                        <a14:backgroundMark x1="49638" y1="43506" x2="49638" y2="43506"/>
                        <a14:backgroundMark x1="46739" y1="41558" x2="46739" y2="41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3006"/>
          <a:stretch/>
        </p:blipFill>
        <p:spPr>
          <a:xfrm>
            <a:off x="738085" y="3454"/>
            <a:ext cx="1775459" cy="7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2BA186-9EE0-42B8-AA31-283939BCA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07087"/>
              </p:ext>
            </p:extLst>
          </p:nvPr>
        </p:nvGraphicFramePr>
        <p:xfrm>
          <a:off x="0" y="0"/>
          <a:ext cx="12184237" cy="70712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74572">
                  <a:extLst>
                    <a:ext uri="{9D8B030D-6E8A-4147-A177-3AD203B41FA5}">
                      <a16:colId xmlns:a16="http://schemas.microsoft.com/office/drawing/2014/main" val="3094558762"/>
                    </a:ext>
                  </a:extLst>
                </a:gridCol>
                <a:gridCol w="3051704">
                  <a:extLst>
                    <a:ext uri="{9D8B030D-6E8A-4147-A177-3AD203B41FA5}">
                      <a16:colId xmlns:a16="http://schemas.microsoft.com/office/drawing/2014/main" val="283974568"/>
                    </a:ext>
                  </a:extLst>
                </a:gridCol>
                <a:gridCol w="5403232">
                  <a:extLst>
                    <a:ext uri="{9D8B030D-6E8A-4147-A177-3AD203B41FA5}">
                      <a16:colId xmlns:a16="http://schemas.microsoft.com/office/drawing/2014/main" val="1055181524"/>
                    </a:ext>
                  </a:extLst>
                </a:gridCol>
                <a:gridCol w="1081730">
                  <a:extLst>
                    <a:ext uri="{9D8B030D-6E8A-4147-A177-3AD203B41FA5}">
                      <a16:colId xmlns:a16="http://schemas.microsoft.com/office/drawing/2014/main" val="1194209728"/>
                    </a:ext>
                  </a:extLst>
                </a:gridCol>
                <a:gridCol w="871393">
                  <a:extLst>
                    <a:ext uri="{9D8B030D-6E8A-4147-A177-3AD203B41FA5}">
                      <a16:colId xmlns:a16="http://schemas.microsoft.com/office/drawing/2014/main" val="3311131212"/>
                    </a:ext>
                  </a:extLst>
                </a:gridCol>
                <a:gridCol w="1001606">
                  <a:extLst>
                    <a:ext uri="{9D8B030D-6E8A-4147-A177-3AD203B41FA5}">
                      <a16:colId xmlns:a16="http://schemas.microsoft.com/office/drawing/2014/main" val="397547604"/>
                    </a:ext>
                  </a:extLst>
                </a:gridCol>
              </a:tblGrid>
              <a:tr h="1139228">
                <a:tc gridSpan="6">
                  <a:txBody>
                    <a:bodyPr/>
                    <a:lstStyle/>
                    <a:p>
                      <a:pPr algn="r" fontAlgn="b"/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        </a:t>
                      </a:r>
                      <a:r>
                        <a:rPr lang="pt-BR" sz="2800" u="none" strike="noStrike" err="1">
                          <a:solidFill>
                            <a:schemeClr val="tx1"/>
                          </a:solidFill>
                          <a:effectLst/>
                        </a:rPr>
                        <a:t>Product</a:t>
                      </a:r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800" u="none" strike="noStrike" err="1">
                          <a:solidFill>
                            <a:schemeClr val="tx1"/>
                          </a:solidFill>
                          <a:effectLst/>
                        </a:rPr>
                        <a:t>BackLog</a:t>
                      </a:r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pt-BR" sz="2800" u="none" strike="noStrike" err="1">
                          <a:solidFill>
                            <a:schemeClr val="tx1"/>
                          </a:solidFill>
                          <a:effectLst/>
                        </a:rPr>
                        <a:t>Classified</a:t>
                      </a:r>
                      <a:r>
                        <a:rPr lang="pt-BR" sz="2800" u="none" strike="noStrike">
                          <a:solidFill>
                            <a:schemeClr val="tx1"/>
                          </a:solidFill>
                          <a:effectLst/>
                        </a:rPr>
                        <a:t> (PBC)</a:t>
                      </a:r>
                      <a:endParaRPr lang="pt-BR" sz="11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630808919"/>
                  </a:ext>
                </a:extLst>
              </a:tr>
              <a:tr h="214441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89771"/>
                  </a:ext>
                </a:extLst>
              </a:tr>
              <a:tr h="3184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Estado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sng" strike="noStrike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Artefato de Referência (XX#R)</a:t>
                      </a:r>
                      <a:endParaRPr lang="pt-BR" sz="1200" u="sng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Descrição do Requisito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Desejável</a:t>
                      </a:r>
                      <a:endParaRPr lang="pt-BR" sz="1200" u="none" strike="noStrike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8"/>
                  </a:ext>
                </a:extLst>
              </a:tr>
              <a:tr h="2737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CC#003.1&lt;Verificação de horas&gt;</a:t>
                      </a: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Parte da aplicação na qual verifica as horas que o usuário tem para automaticamente mostrar descontos caso estiver devendo horas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7236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CC#003.2&lt;</a:t>
                      </a:r>
                      <a:r>
                        <a:rPr lang="pt-BR" sz="120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 sistema de ponto&gt;</a:t>
                      </a: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err="1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 em </a:t>
                      </a:r>
                      <a:r>
                        <a:rPr lang="pt-BR" sz="1200" u="none" strike="noStrike" err="1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 feita por nos para o sistema de pontos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295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chemeClr val="tx1"/>
                          </a:solidFill>
                        </a:rPr>
                        <a:t>CC#003.3&lt;Marcação de ponto automático&gt;</a:t>
                      </a: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 aplicação faz automaticamente bate ponto assim que faz o login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8826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US#001.2 &lt;Qualidade de vida&gt;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As pausas devem ser opcionais devido ao colaborador estar fazendo algo importante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761493"/>
                  </a:ext>
                </a:extLst>
              </a:tr>
              <a:tr h="2871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US#001.3 &lt;Qualidade de vida&gt;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As pausas devem ser computadas e somadas ao fim do dia.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73742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Planejada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US#004.2 &lt;Monitoramento&gt;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A aplicação deve monitorar as máquinas individualmente, para que o atendimento seja direto.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5414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71645"/>
                  </a:ext>
                </a:extLst>
              </a:tr>
              <a:tr h="370187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0892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31303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90659"/>
                  </a:ext>
                </a:extLst>
              </a:tr>
              <a:tr h="307795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52489"/>
                  </a:ext>
                </a:extLst>
              </a:tr>
              <a:tr h="317185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6612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09241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12626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637478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761941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u="none" strike="noStrike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9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55928"/>
                  </a:ext>
                </a:extLst>
              </a:tr>
            </a:tbl>
          </a:graphicData>
        </a:graphic>
      </p:graphicFrame>
      <p:sp>
        <p:nvSpPr>
          <p:cNvPr id="4" name="CaixaDeTexto 2">
            <a:extLst>
              <a:ext uri="{FF2B5EF4-FFF2-40B4-BE49-F238E27FC236}">
                <a16:creationId xmlns:a16="http://schemas.microsoft.com/office/drawing/2014/main" id="{27E5D1A2-9629-4968-9833-01B877407616}"/>
              </a:ext>
            </a:extLst>
          </p:cNvPr>
          <p:cNvSpPr txBox="1"/>
          <p:nvPr/>
        </p:nvSpPr>
        <p:spPr>
          <a:xfrm>
            <a:off x="7809151" y="726071"/>
            <a:ext cx="2826452" cy="34283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>
                <a:solidFill>
                  <a:schemeClr val="tx1"/>
                </a:solidFill>
              </a:rPr>
              <a:t>Backlog Classificado do Produto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43A7529-F623-4D81-97E2-87E345650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8961" l="2174" r="95652">
                        <a14:foregroundMark x1="16667" y1="35065" x2="10870" y2="38961"/>
                        <a14:foregroundMark x1="13043" y1="27273" x2="17754" y2="23377"/>
                        <a14:foregroundMark x1="4348" y1="34416" x2="2643" y2="45619"/>
                        <a14:foregroundMark x1="26902" y1="55844" x2="26087" y2="57792"/>
                        <a14:foregroundMark x1="15882" y1="68182" x2="14130" y2="69481"/>
                        <a14:foregroundMark x1="24638" y1="61688" x2="15882" y2="68182"/>
                        <a14:foregroundMark x1="93855" y1="42817" x2="95652" y2="42857"/>
                        <a14:foregroundMark x1="81627" y1="42543" x2="85588" y2="42632"/>
                        <a14:foregroundMark x1="74085" y1="42374" x2="77530" y2="42451"/>
                        <a14:foregroundMark x1="48737" y1="41806" x2="64739" y2="42164"/>
                        <a14:foregroundMark x1="47099" y1="41769" x2="47927" y2="41788"/>
                        <a14:foregroundMark x1="37681" y1="41558" x2="43498" y2="41688"/>
                        <a14:foregroundMark x1="40942" y1="59740" x2="43116" y2="59740"/>
                        <a14:foregroundMark x1="51087" y1="59740" x2="51087" y2="59740"/>
                        <a14:foregroundMark x1="60870" y1="60390" x2="60870" y2="60390"/>
                        <a14:foregroundMark x1="71014" y1="59091" x2="71014" y2="59091"/>
                        <a14:foregroundMark x1="77536" y1="60390" x2="77536" y2="60390"/>
                        <a14:foregroundMark x1="85870" y1="60390" x2="85870" y2="60390"/>
                        <a14:foregroundMark x1="91304" y1="46753" x2="91304" y2="46753"/>
                        <a14:foregroundMark x1="2899" y1="42857" x2="2899" y2="51948"/>
                        <a14:foregroundMark x1="26594" y1="55844" x2="26449" y2="57143"/>
                        <a14:foregroundMark x1="50362" y1="41558" x2="50362" y2="41558"/>
                        <a14:foregroundMark x1="50362" y1="39887" x2="50362" y2="40909"/>
                        <a14:foregroundMark x1="50725" y1="41558" x2="50725" y2="42208"/>
                        <a14:foregroundMark x1="50725" y1="40260" x2="50725" y2="41558"/>
                        <a14:backgroundMark x1="14855" y1="69481" x2="14855" y2="69481"/>
                        <a14:backgroundMark x1="13768" y1="69481" x2="13768" y2="69481"/>
                        <a14:backgroundMark x1="15217" y1="69481" x2="15217" y2="69481"/>
                        <a14:backgroundMark x1="14493" y1="68182" x2="14493" y2="68182"/>
                        <a14:backgroundMark x1="15580" y1="69481" x2="15580" y2="69481"/>
                        <a14:backgroundMark x1="39855" y1="38312" x2="39855" y2="38312"/>
                        <a14:backgroundMark x1="40217" y1="40909" x2="40217" y2="40909"/>
                        <a14:backgroundMark x1="36957" y1="42857" x2="36957" y2="42857"/>
                        <a14:backgroundMark x1="37319" y1="40909" x2="37319" y2="40909"/>
                        <a14:backgroundMark x1="38043" y1="40260" x2="38043" y2="40260"/>
                        <a14:backgroundMark x1="38768" y1="40909" x2="38768" y2="40909"/>
                        <a14:backgroundMark x1="39855" y1="42208" x2="39855" y2="42208"/>
                        <a14:backgroundMark x1="40580" y1="41558" x2="40580" y2="41558"/>
                        <a14:backgroundMark x1="39130" y1="40260" x2="39130" y2="40260"/>
                        <a14:backgroundMark x1="37681" y1="42208" x2="37681" y2="42208"/>
                        <a14:backgroundMark x1="43478" y1="41558" x2="43478" y2="41558"/>
                        <a14:backgroundMark x1="47826" y1="42208" x2="47826" y2="42208"/>
                        <a14:backgroundMark x1="48551" y1="42857" x2="48551" y2="42857"/>
                        <a14:backgroundMark x1="55797" y1="42857" x2="55797" y2="42857"/>
                        <a14:backgroundMark x1="52536" y1="42857" x2="52536" y2="42857"/>
                        <a14:backgroundMark x1="56159" y1="43506" x2="56159" y2="43506"/>
                        <a14:backgroundMark x1="57609" y1="43506" x2="57609" y2="43506"/>
                        <a14:backgroundMark x1="57971" y1="42857" x2="57971" y2="42857"/>
                        <a14:backgroundMark x1="56884" y1="42857" x2="56884" y2="42857"/>
                        <a14:backgroundMark x1="58333" y1="42857" x2="58333" y2="42857"/>
                        <a14:backgroundMark x1="58696" y1="42208" x2="58696" y2="42208"/>
                        <a14:backgroundMark x1="61232" y1="42857" x2="61232" y2="42857"/>
                        <a14:backgroundMark x1="61232" y1="42208" x2="61232" y2="42208"/>
                        <a14:backgroundMark x1="61957" y1="42857" x2="61957" y2="42857"/>
                        <a14:backgroundMark x1="65580" y1="42208" x2="65580" y2="42208"/>
                        <a14:backgroundMark x1="68116" y1="42208" x2="68116" y2="42208"/>
                        <a14:backgroundMark x1="71014" y1="42857" x2="71014" y2="42857"/>
                        <a14:backgroundMark x1="72826" y1="42857" x2="73188" y2="42857"/>
                        <a14:backgroundMark x1="64493" y1="42857" x2="73913" y2="42857"/>
                        <a14:backgroundMark x1="77174" y1="43506" x2="81522" y2="42857"/>
                        <a14:backgroundMark x1="85507" y1="42857" x2="93841" y2="42857"/>
                        <a14:backgroundMark x1="94928" y1="43506" x2="94928" y2="43506"/>
                        <a14:backgroundMark x1="95290" y1="42208" x2="95290" y2="42208"/>
                        <a14:backgroundMark x1="90580" y1="47403" x2="90580" y2="47403"/>
                        <a14:backgroundMark x1="91304" y1="47403" x2="91304" y2="47403"/>
                        <a14:backgroundMark x1="94565" y1="42208" x2="94565" y2="42208"/>
                        <a14:backgroundMark x1="82609" y1="42208" x2="82609" y2="42208"/>
                        <a14:backgroundMark x1="77536" y1="42208" x2="77536" y2="42208"/>
                        <a14:backgroundMark x1="76812" y1="43506" x2="76812" y2="43506"/>
                        <a14:backgroundMark x1="76449" y1="42208" x2="76449" y2="42208"/>
                        <a14:backgroundMark x1="64493" y1="40909" x2="64493" y2="40909"/>
                        <a14:backgroundMark x1="64130" y1="42208" x2="64130" y2="42208"/>
                        <a14:backgroundMark x1="64493" y1="41558" x2="64493" y2="41558"/>
                        <a14:backgroundMark x1="27536" y1="52597" x2="27536" y2="55844"/>
                        <a14:backgroundMark x1="47101" y1="39610" x2="47464" y2="41558"/>
                        <a14:backgroundMark x1="48551" y1="40909" x2="48913" y2="41558"/>
                        <a14:backgroundMark x1="46739" y1="42208" x2="46739" y2="42208"/>
                        <a14:backgroundMark x1="49638" y1="41558" x2="49638" y2="41558"/>
                        <a14:backgroundMark x1="49638" y1="39610" x2="49638" y2="39610"/>
                        <a14:backgroundMark x1="49638" y1="43506" x2="49638" y2="43506"/>
                        <a14:backgroundMark x1="46739" y1="41558" x2="46739" y2="41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3006"/>
          <a:stretch/>
        </p:blipFill>
        <p:spPr>
          <a:xfrm>
            <a:off x="649164" y="21070"/>
            <a:ext cx="2612782" cy="10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44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Ardósia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2021-03-18T20:14:20Z</dcterms:created>
  <dcterms:modified xsi:type="dcterms:W3CDTF">2021-03-18T20:15:56Z</dcterms:modified>
</cp:coreProperties>
</file>