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E01FF0-3BDB-7131-6BE1-8F1C729119EF}" v="3" dt="2021-04-14T20:29:05.1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B70D97-C1B2-4E2E-90E5-6270741C6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7C5A14-5994-41AF-8AC8-7EB41FED0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6D3269-2DAD-4D6F-866D-B38B1B29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4ADF-B818-4CDA-A60B-D3B417167E8C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AFFBB1-54DD-4406-B5C6-ED1EDC2B5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FB71E1-6430-4646-99E0-CC62E3BFF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F4F6B-8117-45D0-B681-0B750A1E77B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9727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5059912-6764-4910-91EB-B2EEF98C4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12E6F4D-97FA-40B7-B83F-E85023E52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8193BB-3161-4CF1-96A8-834B1A39E1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94ADF-B818-4CDA-A60B-D3B417167E8C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16E819-F602-4B15-830E-1C38D8541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45A88A-14D2-4B78-A63B-2DD253634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F4F6B-8117-45D0-B681-0B750A1E77B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512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3C73E6DB-2AC5-44EB-B53F-EC9254F05221}"/>
              </a:ext>
            </a:extLst>
          </p:cNvPr>
          <p:cNvCxnSpPr/>
          <p:nvPr/>
        </p:nvCxnSpPr>
        <p:spPr>
          <a:xfrm>
            <a:off x="2449585" y="0"/>
            <a:ext cx="0" cy="499145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1095F616-AF61-4C9F-BD0C-013F3F2A9F66}"/>
              </a:ext>
            </a:extLst>
          </p:cNvPr>
          <p:cNvCxnSpPr/>
          <p:nvPr/>
        </p:nvCxnSpPr>
        <p:spPr>
          <a:xfrm>
            <a:off x="4865615" y="0"/>
            <a:ext cx="0" cy="499145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172054E6-2CA6-4662-8D2E-1957BDB6D4A8}"/>
              </a:ext>
            </a:extLst>
          </p:cNvPr>
          <p:cNvCxnSpPr/>
          <p:nvPr/>
        </p:nvCxnSpPr>
        <p:spPr>
          <a:xfrm>
            <a:off x="7290033" y="0"/>
            <a:ext cx="0" cy="499145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91EEFA35-D55B-4E92-8FD4-D052DA9A294D}"/>
              </a:ext>
            </a:extLst>
          </p:cNvPr>
          <p:cNvCxnSpPr/>
          <p:nvPr/>
        </p:nvCxnSpPr>
        <p:spPr>
          <a:xfrm>
            <a:off x="9742415" y="0"/>
            <a:ext cx="0" cy="499145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EF0A8284-E536-4A53-822F-E13ED087F3CD}"/>
              </a:ext>
            </a:extLst>
          </p:cNvPr>
          <p:cNvCxnSpPr/>
          <p:nvPr/>
        </p:nvCxnSpPr>
        <p:spPr>
          <a:xfrm>
            <a:off x="2449585" y="2495725"/>
            <a:ext cx="241603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840AFBD8-E6AF-495F-AE2A-D75E6A888E65}"/>
              </a:ext>
            </a:extLst>
          </p:cNvPr>
          <p:cNvCxnSpPr/>
          <p:nvPr/>
        </p:nvCxnSpPr>
        <p:spPr>
          <a:xfrm>
            <a:off x="7290033" y="2495725"/>
            <a:ext cx="2452382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3DCBFCD4-27B2-49A6-A502-A3CA57FC7176}"/>
              </a:ext>
            </a:extLst>
          </p:cNvPr>
          <p:cNvCxnSpPr>
            <a:cxnSpLocks/>
          </p:cNvCxnSpPr>
          <p:nvPr/>
        </p:nvCxnSpPr>
        <p:spPr>
          <a:xfrm>
            <a:off x="0" y="4991450"/>
            <a:ext cx="12192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817FB281-8B35-488A-882E-3E94B547FAE3}"/>
              </a:ext>
            </a:extLst>
          </p:cNvPr>
          <p:cNvCxnSpPr/>
          <p:nvPr/>
        </p:nvCxnSpPr>
        <p:spPr>
          <a:xfrm>
            <a:off x="6065240" y="4991450"/>
            <a:ext cx="0" cy="186655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B1EC40BA-3BE5-454A-B5DC-8D21DD9F5A42}"/>
              </a:ext>
            </a:extLst>
          </p:cNvPr>
          <p:cNvSpPr txBox="1"/>
          <p:nvPr/>
        </p:nvSpPr>
        <p:spPr>
          <a:xfrm>
            <a:off x="3422" y="133087"/>
            <a:ext cx="242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>
                <a:solidFill>
                  <a:schemeClr val="bg1"/>
                </a:solidFill>
                <a:latin typeface="Arial Rounded MT Bold" panose="020F0704030504030204" pitchFamily="34" charset="0"/>
              </a:rPr>
              <a:t>Parcerias Chaves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BE35B63A-0C02-4DCC-885F-C125CEEB64D8}"/>
              </a:ext>
            </a:extLst>
          </p:cNvPr>
          <p:cNvSpPr txBox="1"/>
          <p:nvPr/>
        </p:nvSpPr>
        <p:spPr>
          <a:xfrm>
            <a:off x="2394291" y="133087"/>
            <a:ext cx="264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>
                <a:solidFill>
                  <a:schemeClr val="bg1"/>
                </a:solidFill>
                <a:latin typeface="Arial Rounded MT Bold" panose="020F0704030504030204" pitchFamily="34" charset="0"/>
              </a:rPr>
              <a:t>Atividades Chaves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1CBA444B-EFDD-4456-988B-AAA413CD4A3A}"/>
              </a:ext>
            </a:extLst>
          </p:cNvPr>
          <p:cNvSpPr txBox="1"/>
          <p:nvPr/>
        </p:nvSpPr>
        <p:spPr>
          <a:xfrm>
            <a:off x="4791261" y="133087"/>
            <a:ext cx="260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>
                <a:solidFill>
                  <a:schemeClr val="bg1"/>
                </a:solidFill>
                <a:latin typeface="Arial Rounded MT Bold" panose="020F0704030504030204" pitchFamily="34" charset="0"/>
              </a:rPr>
              <a:t>Proposta de Valor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541053D4-06F0-441D-9CB7-3F276F5332E1}"/>
              </a:ext>
            </a:extLst>
          </p:cNvPr>
          <p:cNvSpPr txBox="1"/>
          <p:nvPr/>
        </p:nvSpPr>
        <p:spPr>
          <a:xfrm>
            <a:off x="7210716" y="68994"/>
            <a:ext cx="2452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>
                <a:solidFill>
                  <a:schemeClr val="bg1"/>
                </a:solidFill>
                <a:latin typeface="Arial Rounded MT Bold" panose="020F0704030504030204" pitchFamily="34" charset="0"/>
              </a:rPr>
              <a:t>Relacionamento com Clientes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234D14B6-CB8C-48B1-B368-2EBE3C9634CD}"/>
              </a:ext>
            </a:extLst>
          </p:cNvPr>
          <p:cNvSpPr txBox="1"/>
          <p:nvPr/>
        </p:nvSpPr>
        <p:spPr>
          <a:xfrm>
            <a:off x="9503967" y="133087"/>
            <a:ext cx="2662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>
                <a:solidFill>
                  <a:schemeClr val="bg1"/>
                </a:solidFill>
                <a:latin typeface="Arial Rounded MT Bold" panose="020F0704030504030204" pitchFamily="34" charset="0"/>
              </a:rPr>
              <a:t>Segmentos de Clientes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88E5DACE-3D9D-46DC-8C40-33F13DEE116C}"/>
              </a:ext>
            </a:extLst>
          </p:cNvPr>
          <p:cNvSpPr txBox="1"/>
          <p:nvPr/>
        </p:nvSpPr>
        <p:spPr>
          <a:xfrm>
            <a:off x="2324449" y="2533086"/>
            <a:ext cx="2644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>
                <a:solidFill>
                  <a:schemeClr val="bg1"/>
                </a:solidFill>
                <a:latin typeface="Arial Rounded MT Bold" panose="020F0704030504030204" pitchFamily="34" charset="0"/>
              </a:rPr>
              <a:t>Recursos Principais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78867E4-97F8-4617-9563-AEF5F5FE7E68}"/>
              </a:ext>
            </a:extLst>
          </p:cNvPr>
          <p:cNvSpPr txBox="1"/>
          <p:nvPr/>
        </p:nvSpPr>
        <p:spPr>
          <a:xfrm>
            <a:off x="7687769" y="2526469"/>
            <a:ext cx="150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>
                <a:solidFill>
                  <a:schemeClr val="bg1"/>
                </a:solidFill>
                <a:latin typeface="Arial Rounded MT Bold" panose="020F0704030504030204" pitchFamily="34" charset="0"/>
              </a:rPr>
              <a:t>Canais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9C1FF5-106D-4AD3-9EFF-B4713DE29A03}"/>
              </a:ext>
            </a:extLst>
          </p:cNvPr>
          <p:cNvSpPr txBox="1"/>
          <p:nvPr/>
        </p:nvSpPr>
        <p:spPr>
          <a:xfrm>
            <a:off x="-160160" y="5053704"/>
            <a:ext cx="287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>
                <a:solidFill>
                  <a:schemeClr val="bg1"/>
                </a:solidFill>
                <a:latin typeface="Arial Rounded MT Bold" panose="020F0704030504030204" pitchFamily="34" charset="0"/>
              </a:rPr>
              <a:t>Estrutura de Custo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87A5C535-FF99-438D-BF38-1511619B234C}"/>
              </a:ext>
            </a:extLst>
          </p:cNvPr>
          <p:cNvSpPr txBox="1"/>
          <p:nvPr/>
        </p:nvSpPr>
        <p:spPr>
          <a:xfrm>
            <a:off x="5930250" y="5053704"/>
            <a:ext cx="2807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>
                <a:solidFill>
                  <a:schemeClr val="bg1"/>
                </a:solidFill>
                <a:latin typeface="Arial Rounded MT Bold" panose="020F0704030504030204" pitchFamily="34" charset="0"/>
              </a:rPr>
              <a:t>Fontes de Receita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09A182FF-4717-4487-A0EF-59D730D5D4F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1F64F8A5-E95A-47CE-B2BA-4170CE676DC9}"/>
              </a:ext>
            </a:extLst>
          </p:cNvPr>
          <p:cNvSpPr/>
          <p:nvPr/>
        </p:nvSpPr>
        <p:spPr>
          <a:xfrm>
            <a:off x="5198824" y="706166"/>
            <a:ext cx="1691807" cy="798873"/>
          </a:xfrm>
          <a:prstGeom prst="rect">
            <a:avLst/>
          </a:prstGeom>
          <a:solidFill>
            <a:srgbClr val="793FFF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600" b="1">
                <a:ln>
                  <a:noFill/>
                </a:ln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Daytona"/>
                <a:ea typeface="Calibri" panose="020F0502020204030204" pitchFamily="34" charset="0"/>
                <a:cs typeface="Times New Roman"/>
              </a:rPr>
              <a:t>Marcação de ponto automático</a:t>
            </a:r>
            <a:r>
              <a:rPr lang="pt-BR" sz="1600" b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Daytona"/>
                <a:ea typeface="Calibri" panose="020F0502020204030204" pitchFamily="34" charset="0"/>
                <a:cs typeface="Times New Roman"/>
              </a:rPr>
              <a:t> </a:t>
            </a:r>
            <a:endParaRPr lang="pt-BR" sz="1600" b="1">
              <a:solidFill>
                <a:schemeClr val="bg1"/>
              </a:solidFill>
              <a:effectLst/>
              <a:latin typeface="Daytona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871E5F28-22A2-45D4-9D20-404A00412107}"/>
              </a:ext>
            </a:extLst>
          </p:cNvPr>
          <p:cNvSpPr/>
          <p:nvPr/>
        </p:nvSpPr>
        <p:spPr>
          <a:xfrm>
            <a:off x="10072347" y="993639"/>
            <a:ext cx="1678193" cy="884490"/>
          </a:xfrm>
          <a:prstGeom prst="rect">
            <a:avLst/>
          </a:prstGeom>
          <a:solidFill>
            <a:srgbClr val="793FFF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600" b="1">
                <a:ln>
                  <a:noFill/>
                </a:ln>
                <a:solidFill>
                  <a:srgbClr val="FFFFFF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Daytona"/>
                <a:ea typeface="Calibri" panose="020F0502020204030204" pitchFamily="34" charset="0"/>
                <a:cs typeface="Times New Roman" panose="02020603050405020304" pitchFamily="18" charset="0"/>
              </a:rPr>
              <a:t>Empresa de tecnologia em home office</a:t>
            </a:r>
            <a:endParaRPr lang="pt-BR" sz="1600" b="1">
              <a:solidFill>
                <a:srgbClr val="FFFFFF"/>
              </a:solidFill>
              <a:effectLst/>
              <a:latin typeface="Daytona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D77F19FD-265F-4674-96E2-4F6710F095AA}"/>
              </a:ext>
            </a:extLst>
          </p:cNvPr>
          <p:cNvSpPr/>
          <p:nvPr/>
        </p:nvSpPr>
        <p:spPr>
          <a:xfrm>
            <a:off x="7610119" y="3109963"/>
            <a:ext cx="1720269" cy="834414"/>
          </a:xfrm>
          <a:prstGeom prst="rect">
            <a:avLst/>
          </a:prstGeom>
          <a:solidFill>
            <a:srgbClr val="793FFF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600" b="1">
                <a:ln>
                  <a:noFill/>
                </a:ln>
                <a:solidFill>
                  <a:srgbClr val="FFFFFF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Daytona"/>
                <a:ea typeface="Calibri" panose="020F0502020204030204" pitchFamily="34" charset="0"/>
                <a:cs typeface="Times New Roman" panose="02020603050405020304" pitchFamily="18" charset="0"/>
              </a:rPr>
              <a:t>Site institucional</a:t>
            </a:r>
            <a:endParaRPr lang="pt-BR" sz="1600" b="1">
              <a:solidFill>
                <a:srgbClr val="FFFFFF"/>
              </a:solidFill>
              <a:effectLst/>
              <a:latin typeface="Daytona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D2B1BB8D-7CFF-4F94-A4D6-63A0A6367A40}"/>
              </a:ext>
            </a:extLst>
          </p:cNvPr>
          <p:cNvSpPr/>
          <p:nvPr/>
        </p:nvSpPr>
        <p:spPr>
          <a:xfrm>
            <a:off x="7644113" y="1626239"/>
            <a:ext cx="1654046" cy="678204"/>
          </a:xfrm>
          <a:prstGeom prst="rect">
            <a:avLst/>
          </a:prstGeom>
          <a:solidFill>
            <a:srgbClr val="793FFF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600" b="1">
                <a:ln>
                  <a:noFill/>
                </a:ln>
                <a:solidFill>
                  <a:srgbClr val="FFFFFF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Daytona"/>
                <a:ea typeface="Calibri" panose="020F0502020204030204" pitchFamily="34" charset="0"/>
                <a:cs typeface="Times New Roman" panose="02020603050405020304" pitchFamily="18" charset="0"/>
              </a:rPr>
              <a:t>Redes sociais </a:t>
            </a:r>
            <a:endParaRPr lang="pt-BR" sz="1600" b="1">
              <a:solidFill>
                <a:srgbClr val="FFFFFF"/>
              </a:solidFill>
              <a:effectLst/>
              <a:latin typeface="Daytona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D5DCA09C-0990-4F2A-B716-7931D916F3B9}"/>
              </a:ext>
            </a:extLst>
          </p:cNvPr>
          <p:cNvSpPr/>
          <p:nvPr/>
        </p:nvSpPr>
        <p:spPr>
          <a:xfrm>
            <a:off x="7651700" y="779700"/>
            <a:ext cx="1634650" cy="688865"/>
          </a:xfrm>
          <a:prstGeom prst="rect">
            <a:avLst/>
          </a:prstGeom>
          <a:solidFill>
            <a:srgbClr val="793FFF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600" b="1">
                <a:ln>
                  <a:noFill/>
                </a:ln>
                <a:solidFill>
                  <a:srgbClr val="FFFFFF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Daytona"/>
                <a:ea typeface="Calibri" panose="020F0502020204030204" pitchFamily="34" charset="0"/>
                <a:cs typeface="Times New Roman" panose="02020603050405020304" pitchFamily="18" charset="0"/>
              </a:rPr>
              <a:t>Reuniões de apresentação</a:t>
            </a:r>
            <a:endParaRPr lang="pt-BR" sz="1600" b="1">
              <a:solidFill>
                <a:srgbClr val="FFFFFF"/>
              </a:solidFill>
              <a:effectLst/>
              <a:latin typeface="Daytona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C95140CC-F2BF-4DC0-9392-428752BA19F0}"/>
              </a:ext>
            </a:extLst>
          </p:cNvPr>
          <p:cNvSpPr/>
          <p:nvPr/>
        </p:nvSpPr>
        <p:spPr>
          <a:xfrm>
            <a:off x="5107306" y="1614925"/>
            <a:ext cx="1979781" cy="1132009"/>
          </a:xfrm>
          <a:prstGeom prst="rect">
            <a:avLst/>
          </a:prstGeom>
          <a:solidFill>
            <a:srgbClr val="793FFF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600" b="1">
                <a:ln>
                  <a:noFill/>
                </a:ln>
                <a:solidFill>
                  <a:srgbClr val="FFFFFF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Daytona"/>
                <a:ea typeface="Calibri" panose="020F0502020204030204" pitchFamily="34" charset="0"/>
                <a:cs typeface="Times New Roman"/>
              </a:rPr>
              <a:t>Aplicação para monitorar o tempo gasto nos aplicativos</a:t>
            </a:r>
            <a:endParaRPr lang="pt-BR" sz="1600" b="1">
              <a:solidFill>
                <a:srgbClr val="FFFFFF"/>
              </a:solidFill>
              <a:effectLst/>
              <a:latin typeface="Daytona"/>
              <a:ea typeface="Calibri" panose="020F0502020204030204" pitchFamily="34" charset="0"/>
              <a:cs typeface="Times New Roman"/>
            </a:endParaRP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CCAE936A-8D9C-4612-B7F8-AB3463944BB9}"/>
              </a:ext>
            </a:extLst>
          </p:cNvPr>
          <p:cNvSpPr/>
          <p:nvPr/>
        </p:nvSpPr>
        <p:spPr>
          <a:xfrm>
            <a:off x="2632091" y="535112"/>
            <a:ext cx="2000652" cy="909163"/>
          </a:xfrm>
          <a:prstGeom prst="rect">
            <a:avLst/>
          </a:prstGeom>
          <a:solidFill>
            <a:srgbClr val="793FFF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600" b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Daytona" panose="020B0604030500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Lembretes baseados em ergonomia (nr17) </a:t>
            </a:r>
            <a:endParaRPr lang="pt-BR" sz="1600" b="1">
              <a:solidFill>
                <a:schemeClr val="bg1">
                  <a:lumMod val="95000"/>
                </a:schemeClr>
              </a:solidFill>
              <a:effectLst/>
              <a:latin typeface="Daytona" panose="020B0604030500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E0102E46-5C60-4D37-8FBF-9B3AA913A028}"/>
              </a:ext>
            </a:extLst>
          </p:cNvPr>
          <p:cNvSpPr/>
          <p:nvPr/>
        </p:nvSpPr>
        <p:spPr>
          <a:xfrm>
            <a:off x="5236559" y="3985401"/>
            <a:ext cx="1746687" cy="901614"/>
          </a:xfrm>
          <a:prstGeom prst="rect">
            <a:avLst/>
          </a:prstGeom>
          <a:solidFill>
            <a:srgbClr val="793FFF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600" b="1">
                <a:ln>
                  <a:noFill/>
                </a:ln>
                <a:solidFill>
                  <a:srgbClr val="FFFFFF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Daytona"/>
                <a:ea typeface="Calibri" panose="020F0502020204030204" pitchFamily="34" charset="0"/>
                <a:cs typeface="Times New Roman"/>
              </a:rPr>
              <a:t>Prevenção de mau funcionamento</a:t>
            </a:r>
            <a:endParaRPr lang="pt-BR" sz="1600" b="1">
              <a:solidFill>
                <a:srgbClr val="FFFFFF"/>
              </a:solidFill>
              <a:effectLst>
                <a:outerShdw blurRad="38100" dist="19050" dir="2700000" algn="tl">
                  <a:prstClr val="black">
                    <a:alpha val="40000"/>
                  </a:prstClr>
                </a:outerShdw>
              </a:effectLst>
              <a:latin typeface="Daytona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A0B6361D-663F-495A-9E8C-7F3C765A2968}"/>
              </a:ext>
            </a:extLst>
          </p:cNvPr>
          <p:cNvSpPr/>
          <p:nvPr/>
        </p:nvSpPr>
        <p:spPr>
          <a:xfrm>
            <a:off x="2796282" y="3110034"/>
            <a:ext cx="1705401" cy="875382"/>
          </a:xfrm>
          <a:prstGeom prst="rect">
            <a:avLst/>
          </a:prstGeom>
          <a:solidFill>
            <a:srgbClr val="793FFF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600" b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Daytona" panose="020B0604030500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 de ponto</a:t>
            </a:r>
            <a:endParaRPr lang="pt-BR" sz="1600" b="1">
              <a:solidFill>
                <a:schemeClr val="bg1">
                  <a:lumMod val="95000"/>
                </a:schemeClr>
              </a:solidFill>
              <a:effectLst/>
              <a:latin typeface="Daytona" panose="020B0604030500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6A871F36-DDF8-4DE1-B570-01B748C533D4}"/>
              </a:ext>
            </a:extLst>
          </p:cNvPr>
          <p:cNvSpPr/>
          <p:nvPr/>
        </p:nvSpPr>
        <p:spPr>
          <a:xfrm>
            <a:off x="280816" y="668740"/>
            <a:ext cx="1938289" cy="1005285"/>
          </a:xfrm>
          <a:prstGeom prst="rect">
            <a:avLst/>
          </a:prstGeom>
          <a:solidFill>
            <a:srgbClr val="793FFF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600" b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Daytona"/>
                <a:ea typeface="Source Sans Pro Black"/>
                <a:cs typeface="Times New Roman"/>
              </a:rPr>
              <a:t>Faculdade</a:t>
            </a:r>
            <a:endParaRPr lang="pt-BR" sz="1600" b="1">
              <a:solidFill>
                <a:schemeClr val="bg1">
                  <a:lumMod val="95000"/>
                </a:schemeClr>
              </a:solidFill>
              <a:effectLst/>
              <a:latin typeface="Daytona"/>
              <a:ea typeface="Source Sans Pro Black"/>
              <a:cs typeface="Times New Roman"/>
            </a:endParaRP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7CB0A5F3-88FF-4986-8AE5-79E4E9C2CCFB}"/>
              </a:ext>
            </a:extLst>
          </p:cNvPr>
          <p:cNvSpPr/>
          <p:nvPr/>
        </p:nvSpPr>
        <p:spPr>
          <a:xfrm>
            <a:off x="2712842" y="5541136"/>
            <a:ext cx="1872279" cy="968476"/>
          </a:xfrm>
          <a:prstGeom prst="rect">
            <a:avLst/>
          </a:prstGeom>
          <a:solidFill>
            <a:srgbClr val="793FFF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600" b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Daytona"/>
                <a:ea typeface="Calibri" panose="020F0502020204030204" pitchFamily="34" charset="0"/>
                <a:cs typeface="Times New Roman"/>
              </a:rPr>
              <a:t>Infraestrutura da</a:t>
            </a:r>
            <a:r>
              <a:rPr lang="pt-BR" sz="1600" b="1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Daytona"/>
                <a:ea typeface="Calibri" panose="020F0502020204030204" pitchFamily="34" charset="0"/>
                <a:cs typeface="Times New Roman"/>
              </a:rPr>
              <a:t> Azure</a:t>
            </a:r>
            <a:endParaRPr lang="pt-BR" sz="1600" b="1">
              <a:solidFill>
                <a:schemeClr val="bg1">
                  <a:lumMod val="95000"/>
                </a:schemeClr>
              </a:solidFill>
              <a:effectLst/>
              <a:latin typeface="Daytona" panose="020B0604030500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59418135-96B8-465E-8E59-83FC8B1825F5}"/>
              </a:ext>
            </a:extLst>
          </p:cNvPr>
          <p:cNvSpPr/>
          <p:nvPr/>
        </p:nvSpPr>
        <p:spPr>
          <a:xfrm>
            <a:off x="7519010" y="5664679"/>
            <a:ext cx="1724533" cy="798873"/>
          </a:xfrm>
          <a:prstGeom prst="rect">
            <a:avLst/>
          </a:prstGeom>
          <a:solidFill>
            <a:srgbClr val="793FFF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600" b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Daytona" panose="020B0604030500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SaaS</a:t>
            </a:r>
            <a:endParaRPr lang="pt-BR" sz="1600" b="1">
              <a:solidFill>
                <a:schemeClr val="bg1">
                  <a:lumMod val="95000"/>
                </a:schemeClr>
              </a:solidFill>
              <a:effectLst/>
              <a:latin typeface="Daytona" panose="020B0604030500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1AD9AC21-3657-40AB-882C-69953C81D5D4}"/>
              </a:ext>
            </a:extLst>
          </p:cNvPr>
          <p:cNvSpPr/>
          <p:nvPr/>
        </p:nvSpPr>
        <p:spPr>
          <a:xfrm>
            <a:off x="9503967" y="5656341"/>
            <a:ext cx="1724533" cy="807211"/>
          </a:xfrm>
          <a:prstGeom prst="rect">
            <a:avLst/>
          </a:prstGeom>
          <a:solidFill>
            <a:srgbClr val="793FFF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600" b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Daytona" panose="020B0604030500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Consultoria</a:t>
            </a:r>
            <a:r>
              <a:rPr lang="pt-BR" sz="160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Daytona" panose="020B0604030500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pt-BR" sz="1600">
              <a:solidFill>
                <a:schemeClr val="bg1">
                  <a:lumMod val="95000"/>
                </a:schemeClr>
              </a:solidFill>
              <a:effectLst/>
              <a:latin typeface="Daytona" panose="020B0604030500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C58A74A-32C4-4BD4-8C25-A4D51D00947E}"/>
              </a:ext>
            </a:extLst>
          </p:cNvPr>
          <p:cNvSpPr/>
          <p:nvPr/>
        </p:nvSpPr>
        <p:spPr>
          <a:xfrm>
            <a:off x="5088118" y="2893638"/>
            <a:ext cx="2011370" cy="971402"/>
          </a:xfrm>
          <a:prstGeom prst="rect">
            <a:avLst/>
          </a:prstGeom>
          <a:solidFill>
            <a:srgbClr val="793FFF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600" b="1">
                <a:ln>
                  <a:noFill/>
                </a:ln>
                <a:solidFill>
                  <a:srgbClr val="FFFFFF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Daytona"/>
                <a:ea typeface="Calibri" panose="020F0502020204030204" pitchFamily="34" charset="0"/>
                <a:cs typeface="Times New Roman" panose="02020603050405020304" pitchFamily="18" charset="0"/>
              </a:rPr>
              <a:t>Melhora da qualidade de vida do colaborador</a:t>
            </a:r>
            <a:endParaRPr lang="pt-BR" sz="1600" b="1">
              <a:solidFill>
                <a:srgbClr val="FFFFFF"/>
              </a:solidFill>
              <a:effectLst/>
              <a:latin typeface="Daytona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9B919F62-64F4-4C4B-97F9-1A550E224A11}"/>
              </a:ext>
            </a:extLst>
          </p:cNvPr>
          <p:cNvSpPr/>
          <p:nvPr/>
        </p:nvSpPr>
        <p:spPr>
          <a:xfrm>
            <a:off x="2681787" y="1502514"/>
            <a:ext cx="1934392" cy="909163"/>
          </a:xfrm>
          <a:prstGeom prst="rect">
            <a:avLst/>
          </a:prstGeom>
          <a:solidFill>
            <a:srgbClr val="793FFF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600" b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Daytona" panose="020B0604030500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Monitoramento da máquina</a:t>
            </a:r>
            <a:endParaRPr lang="pt-BR" sz="1600" b="1">
              <a:solidFill>
                <a:schemeClr val="bg1">
                  <a:lumMod val="95000"/>
                </a:schemeClr>
              </a:solidFill>
              <a:effectLst/>
              <a:latin typeface="Daytona" panose="020B0604030500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8E08546C-BF1A-44E7-8B74-61EEFD81E396}"/>
              </a:ext>
            </a:extLst>
          </p:cNvPr>
          <p:cNvSpPr/>
          <p:nvPr/>
        </p:nvSpPr>
        <p:spPr>
          <a:xfrm>
            <a:off x="280816" y="1792868"/>
            <a:ext cx="1938290" cy="1005285"/>
          </a:xfrm>
          <a:prstGeom prst="rect">
            <a:avLst/>
          </a:prstGeom>
          <a:solidFill>
            <a:srgbClr val="793FFF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600" b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Daytona" panose="020B0604030500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Professores</a:t>
            </a:r>
            <a:endParaRPr lang="pt-BR" sz="1600" b="1">
              <a:solidFill>
                <a:schemeClr val="bg1">
                  <a:lumMod val="95000"/>
                </a:schemeClr>
              </a:solidFill>
              <a:effectLst/>
              <a:latin typeface="Daytona" panose="020B0604030500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01D65E92-7B57-4002-BD3A-D3FEF85B4077}"/>
              </a:ext>
            </a:extLst>
          </p:cNvPr>
          <p:cNvSpPr/>
          <p:nvPr/>
        </p:nvSpPr>
        <p:spPr>
          <a:xfrm>
            <a:off x="280814" y="2897353"/>
            <a:ext cx="1938291" cy="1005286"/>
          </a:xfrm>
          <a:prstGeom prst="rect">
            <a:avLst/>
          </a:prstGeom>
          <a:solidFill>
            <a:srgbClr val="793FFF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600" b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Daytona" panose="020B0604030500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Empresas adquirentes</a:t>
            </a:r>
            <a:endParaRPr lang="pt-BR" sz="1600" b="1">
              <a:solidFill>
                <a:schemeClr val="bg1">
                  <a:lumMod val="95000"/>
                </a:schemeClr>
              </a:solidFill>
              <a:effectLst/>
              <a:latin typeface="Daytona" panose="020B0604030500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EDC9C4CF-6A07-47DF-B2CC-8632626F8BFA}"/>
              </a:ext>
            </a:extLst>
          </p:cNvPr>
          <p:cNvSpPr/>
          <p:nvPr/>
        </p:nvSpPr>
        <p:spPr>
          <a:xfrm>
            <a:off x="2796282" y="4038971"/>
            <a:ext cx="1705401" cy="875382"/>
          </a:xfrm>
          <a:prstGeom prst="rect">
            <a:avLst/>
          </a:prstGeom>
          <a:solidFill>
            <a:srgbClr val="793FFF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600" b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Daytona" panose="020B0604030500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Suporte a plataforma</a:t>
            </a:r>
            <a:endParaRPr lang="pt-BR" sz="1600" b="1">
              <a:solidFill>
                <a:schemeClr val="bg1">
                  <a:lumMod val="95000"/>
                </a:schemeClr>
              </a:solidFill>
              <a:effectLst/>
              <a:latin typeface="Daytona" panose="020B0604030500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" name="Retângulo 43">
            <a:extLst>
              <a:ext uri="{FF2B5EF4-FFF2-40B4-BE49-F238E27FC236}">
                <a16:creationId xmlns:a16="http://schemas.microsoft.com/office/drawing/2014/main" id="{2B1F03C4-F180-4A28-967A-68F253E33A71}"/>
              </a:ext>
            </a:extLst>
          </p:cNvPr>
          <p:cNvSpPr/>
          <p:nvPr/>
        </p:nvSpPr>
        <p:spPr>
          <a:xfrm>
            <a:off x="7644113" y="4135869"/>
            <a:ext cx="1654046" cy="678204"/>
          </a:xfrm>
          <a:prstGeom prst="rect">
            <a:avLst/>
          </a:prstGeom>
          <a:solidFill>
            <a:srgbClr val="793FFF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600" b="1">
                <a:ln>
                  <a:noFill/>
                </a:ln>
                <a:solidFill>
                  <a:srgbClr val="FFFFFF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Daytona"/>
                <a:ea typeface="Calibri" panose="020F0502020204030204" pitchFamily="34" charset="0"/>
                <a:cs typeface="Times New Roman" panose="02020603050405020304" pitchFamily="18" charset="0"/>
              </a:rPr>
              <a:t>Redes sociais </a:t>
            </a:r>
            <a:endParaRPr lang="pt-BR" sz="1600" b="1">
              <a:solidFill>
                <a:srgbClr val="FFFFFF"/>
              </a:solidFill>
              <a:effectLst/>
              <a:latin typeface="Daytona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D7BBA6BF-1F30-49B2-9891-EA8A1FB9D2B3}"/>
              </a:ext>
            </a:extLst>
          </p:cNvPr>
          <p:cNvSpPr/>
          <p:nvPr/>
        </p:nvSpPr>
        <p:spPr>
          <a:xfrm>
            <a:off x="710351" y="5541136"/>
            <a:ext cx="1872279" cy="968476"/>
          </a:xfrm>
          <a:prstGeom prst="rect">
            <a:avLst/>
          </a:prstGeom>
          <a:solidFill>
            <a:srgbClr val="793FFF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600" b="1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Daytona"/>
                <a:ea typeface="Calibri" panose="020F0502020204030204" pitchFamily="34" charset="0"/>
                <a:cs typeface="Times New Roman"/>
              </a:rPr>
              <a:t>Hospedagem do website</a:t>
            </a:r>
            <a:endParaRPr lang="pt-BR" sz="1600" b="1">
              <a:solidFill>
                <a:schemeClr val="bg1">
                  <a:lumMod val="95000"/>
                </a:schemeClr>
              </a:solidFill>
              <a:effectLst/>
              <a:latin typeface="Daytona" panose="020B0604030500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326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theme</vt:lpstr>
      <vt:lpstr>Tema do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</cp:revision>
  <dcterms:created xsi:type="dcterms:W3CDTF">2021-04-14T20:28:33Z</dcterms:created>
  <dcterms:modified xsi:type="dcterms:W3CDTF">2021-04-14T20:29:24Z</dcterms:modified>
</cp:coreProperties>
</file>