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0" r:id="rId3"/>
    <p:sldId id="266" r:id="rId4"/>
    <p:sldId id="263" r:id="rId5"/>
    <p:sldId id="258" r:id="rId6"/>
    <p:sldId id="259" r:id="rId7"/>
    <p:sldId id="270" r:id="rId8"/>
    <p:sldId id="261" r:id="rId9"/>
    <p:sldId id="262" r:id="rId10"/>
    <p:sldId id="264"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57190"/>
  </p:normalViewPr>
  <p:slideViewPr>
    <p:cSldViewPr snapToGrid="0">
      <p:cViewPr varScale="1">
        <p:scale>
          <a:sx n="72" d="100"/>
          <a:sy n="72" d="100"/>
        </p:scale>
        <p:origin x="2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DF89B177-497F-4DFE-865D-9C5B3B426F02}"/>
    <pc:docChg chg="addSld modSld">
      <pc:chgData name="Michaeljon Miller" userId="c575fe5cddd8b8cf" providerId="LiveId" clId="{DF89B177-497F-4DFE-865D-9C5B3B426F02}" dt="2018-01-25T00:45:45.070" v="686"/>
      <pc:docMkLst>
        <pc:docMk/>
      </pc:docMkLst>
      <pc:sldChg chg="addSp delSp modSp">
        <pc:chgData name="Michaeljon Miller" userId="c575fe5cddd8b8cf" providerId="LiveId" clId="{DF89B177-497F-4DFE-865D-9C5B3B426F02}" dt="2018-01-24T23:11:15.157" v="379" actId="20577"/>
        <pc:sldMkLst>
          <pc:docMk/>
          <pc:sldMk cId="2202984844" sldId="258"/>
        </pc:sldMkLst>
        <pc:spChg chg="del">
          <ac:chgData name="Michaeljon Miller" userId="c575fe5cddd8b8cf" providerId="LiveId" clId="{DF89B177-497F-4DFE-865D-9C5B3B426F02}" dt="2018-01-24T23:09:34.563" v="0" actId="20577"/>
          <ac:spMkLst>
            <pc:docMk/>
            <pc:sldMk cId="2202984844" sldId="258"/>
            <ac:spMk id="2" creationId="{CC2D6F64-8626-447B-B4B2-36ACC03E1761}"/>
          </ac:spMkLst>
        </pc:spChg>
        <pc:spChg chg="del">
          <ac:chgData name="Michaeljon Miller" userId="c575fe5cddd8b8cf" providerId="LiveId" clId="{DF89B177-497F-4DFE-865D-9C5B3B426F02}" dt="2018-01-24T23:09:34.563" v="0" actId="20577"/>
          <ac:spMkLst>
            <pc:docMk/>
            <pc:sldMk cId="2202984844" sldId="258"/>
            <ac:spMk id="3" creationId="{827CA0AD-0164-4D70-968F-1BA4D9B9DAD1}"/>
          </ac:spMkLst>
        </pc:spChg>
        <pc:spChg chg="add mod">
          <ac:chgData name="Michaeljon Miller" userId="c575fe5cddd8b8cf" providerId="LiveId" clId="{DF89B177-497F-4DFE-865D-9C5B3B426F02}" dt="2018-01-24T23:09:45.749" v="38" actId="20577"/>
          <ac:spMkLst>
            <pc:docMk/>
            <pc:sldMk cId="2202984844" sldId="258"/>
            <ac:spMk id="4" creationId="{620F26C9-6E23-45F5-BA4D-017C4D7B2B0D}"/>
          </ac:spMkLst>
        </pc:spChg>
        <pc:spChg chg="add mod">
          <ac:chgData name="Michaeljon Miller" userId="c575fe5cddd8b8cf" providerId="LiveId" clId="{DF89B177-497F-4DFE-865D-9C5B3B426F02}" dt="2018-01-24T23:10:30.272" v="207" actId="20577"/>
          <ac:spMkLst>
            <pc:docMk/>
            <pc:sldMk cId="2202984844" sldId="258"/>
            <ac:spMk id="5" creationId="{5E6B27F1-BA0D-4F96-8732-A57EADF3A4C2}"/>
          </ac:spMkLst>
        </pc:spChg>
        <pc:spChg chg="add mod">
          <ac:chgData name="Michaeljon Miller" userId="c575fe5cddd8b8cf" providerId="LiveId" clId="{DF89B177-497F-4DFE-865D-9C5B3B426F02}" dt="2018-01-24T23:11:15.157" v="379" actId="20577"/>
          <ac:spMkLst>
            <pc:docMk/>
            <pc:sldMk cId="2202984844" sldId="258"/>
            <ac:spMk id="6" creationId="{56784ED1-1E0A-4C21-8BE8-8C808CA65A9D}"/>
          </ac:spMkLst>
        </pc:spChg>
      </pc:sldChg>
      <pc:sldChg chg="addSp delSp modSp add">
        <pc:chgData name="Michaeljon Miller" userId="c575fe5cddd8b8cf" providerId="LiveId" clId="{DF89B177-497F-4DFE-865D-9C5B3B426F02}" dt="2018-01-24T23:15:54.693" v="577" actId="20577"/>
        <pc:sldMkLst>
          <pc:docMk/>
          <pc:sldMk cId="3856563029" sldId="259"/>
        </pc:sldMkLst>
        <pc:spChg chg="del">
          <ac:chgData name="Michaeljon Miller" userId="c575fe5cddd8b8cf" providerId="LiveId" clId="{DF89B177-497F-4DFE-865D-9C5B3B426F02}" dt="2018-01-24T23:15:10.766" v="381" actId="20577"/>
          <ac:spMkLst>
            <pc:docMk/>
            <pc:sldMk cId="3856563029" sldId="259"/>
            <ac:spMk id="2" creationId="{3A491810-A344-443C-A85D-92E23A051B99}"/>
          </ac:spMkLst>
        </pc:spChg>
        <pc:spChg chg="del">
          <ac:chgData name="Michaeljon Miller" userId="c575fe5cddd8b8cf" providerId="LiveId" clId="{DF89B177-497F-4DFE-865D-9C5B3B426F02}" dt="2018-01-24T23:15:10.766" v="381" actId="20577"/>
          <ac:spMkLst>
            <pc:docMk/>
            <pc:sldMk cId="3856563029" sldId="259"/>
            <ac:spMk id="3" creationId="{12EEDE09-D4F3-4B51-95A8-BEF0F65C2ADD}"/>
          </ac:spMkLst>
        </pc:spChg>
        <pc:spChg chg="del">
          <ac:chgData name="Michaeljon Miller" userId="c575fe5cddd8b8cf" providerId="LiveId" clId="{DF89B177-497F-4DFE-865D-9C5B3B426F02}" dt="2018-01-24T23:15:10.766" v="381" actId="20577"/>
          <ac:spMkLst>
            <pc:docMk/>
            <pc:sldMk cId="3856563029" sldId="259"/>
            <ac:spMk id="4" creationId="{E3DA6B66-BC3D-42C6-896B-1B0563CE491D}"/>
          </ac:spMkLst>
        </pc:spChg>
        <pc:spChg chg="add mod">
          <ac:chgData name="Michaeljon Miller" userId="c575fe5cddd8b8cf" providerId="LiveId" clId="{DF89B177-497F-4DFE-865D-9C5B3B426F02}" dt="2018-01-24T23:15:16.803" v="415" actId="20577"/>
          <ac:spMkLst>
            <pc:docMk/>
            <pc:sldMk cId="3856563029" sldId="259"/>
            <ac:spMk id="5" creationId="{A3961219-E3CD-4984-B0E3-D1DB01D7966C}"/>
          </ac:spMkLst>
        </pc:spChg>
        <pc:spChg chg="add mod">
          <ac:chgData name="Michaeljon Miller" userId="c575fe5cddd8b8cf" providerId="LiveId" clId="{DF89B177-497F-4DFE-865D-9C5B3B426F02}" dt="2018-01-24T23:15:54.693" v="577" actId="20577"/>
          <ac:spMkLst>
            <pc:docMk/>
            <pc:sldMk cId="3856563029" sldId="259"/>
            <ac:spMk id="6" creationId="{717D5FDB-2545-4C68-8689-4C53740BF623}"/>
          </ac:spMkLst>
        </pc:spChg>
      </pc:sldChg>
      <pc:sldChg chg="modSp add">
        <pc:chgData name="Michaeljon Miller" userId="c575fe5cddd8b8cf" providerId="LiveId" clId="{DF89B177-497F-4DFE-865D-9C5B3B426F02}" dt="2018-01-24T23:20:59.420" v="650" actId="20577"/>
        <pc:sldMkLst>
          <pc:docMk/>
          <pc:sldMk cId="2161233585" sldId="260"/>
        </pc:sldMkLst>
        <pc:spChg chg="mod">
          <ac:chgData name="Michaeljon Miller" userId="c575fe5cddd8b8cf" providerId="LiveId" clId="{DF89B177-497F-4DFE-865D-9C5B3B426F02}" dt="2018-01-24T23:20:41.337" v="592" actId="20577"/>
          <ac:spMkLst>
            <pc:docMk/>
            <pc:sldMk cId="2161233585" sldId="260"/>
            <ac:spMk id="2" creationId="{8244AB9C-EE7E-4524-9438-C061AD6DBCC6}"/>
          </ac:spMkLst>
        </pc:spChg>
        <pc:spChg chg="mod">
          <ac:chgData name="Michaeljon Miller" userId="c575fe5cddd8b8cf" providerId="LiveId" clId="{DF89B177-497F-4DFE-865D-9C5B3B426F02}" dt="2018-01-24T23:20:59.420" v="650" actId="20577"/>
          <ac:spMkLst>
            <pc:docMk/>
            <pc:sldMk cId="2161233585" sldId="260"/>
            <ac:spMk id="3" creationId="{BC291EAB-D619-42E1-A8D8-D30270F2DE39}"/>
          </ac:spMkLst>
        </pc:spChg>
      </pc:sldChg>
      <pc:sldChg chg="addSp delSp modSp add">
        <pc:chgData name="Michaeljon Miller" userId="c575fe5cddd8b8cf" providerId="LiveId" clId="{DF89B177-497F-4DFE-865D-9C5B3B426F02}" dt="2018-01-25T00:45:37.575" v="684" actId="20577"/>
        <pc:sldMkLst>
          <pc:docMk/>
          <pc:sldMk cId="2056674516" sldId="261"/>
        </pc:sldMkLst>
        <pc:spChg chg="del">
          <ac:chgData name="Michaeljon Miller" userId="c575fe5cddd8b8cf" providerId="LiveId" clId="{DF89B177-497F-4DFE-865D-9C5B3B426F02}" dt="2018-01-25T00:45:19.971" v="652" actId="20577"/>
          <ac:spMkLst>
            <pc:docMk/>
            <pc:sldMk cId="2056674516" sldId="261"/>
            <ac:spMk id="2" creationId="{BBD592D3-8F98-4802-B971-19CA679EABD8}"/>
          </ac:spMkLst>
        </pc:spChg>
        <pc:spChg chg="del">
          <ac:chgData name="Michaeljon Miller" userId="c575fe5cddd8b8cf" providerId="LiveId" clId="{DF89B177-497F-4DFE-865D-9C5B3B426F02}" dt="2018-01-25T00:45:19.971" v="652" actId="20577"/>
          <ac:spMkLst>
            <pc:docMk/>
            <pc:sldMk cId="2056674516" sldId="261"/>
            <ac:spMk id="3" creationId="{2B466860-DC71-4EDB-A01B-5BF3F77E55FD}"/>
          </ac:spMkLst>
        </pc:spChg>
        <pc:spChg chg="add mod">
          <ac:chgData name="Michaeljon Miller" userId="c575fe5cddd8b8cf" providerId="LiveId" clId="{DF89B177-497F-4DFE-865D-9C5B3B426F02}" dt="2018-01-25T00:45:37.575" v="684" actId="20577"/>
          <ac:spMkLst>
            <pc:docMk/>
            <pc:sldMk cId="2056674516" sldId="261"/>
            <ac:spMk id="4" creationId="{28A37CCD-F7C4-4942-84D4-64019474ADF8}"/>
          </ac:spMkLst>
        </pc:spChg>
        <pc:spChg chg="add mod">
          <ac:chgData name="Michaeljon Miller" userId="c575fe5cddd8b8cf" providerId="LiveId" clId="{DF89B177-497F-4DFE-865D-9C5B3B426F02}" dt="2018-01-25T00:45:19.971" v="652" actId="20577"/>
          <ac:spMkLst>
            <pc:docMk/>
            <pc:sldMk cId="2056674516" sldId="261"/>
            <ac:spMk id="5" creationId="{24A5B1C2-78F6-4ABE-B309-65AD31A28CF1}"/>
          </ac:spMkLst>
        </pc:spChg>
      </pc:sldChg>
      <pc:sldChg chg="addSp delSp modSp add">
        <pc:chgData name="Michaeljon Miller" userId="c575fe5cddd8b8cf" providerId="LiveId" clId="{DF89B177-497F-4DFE-865D-9C5B3B426F02}" dt="2018-01-25T00:45:45.070" v="686"/>
        <pc:sldMkLst>
          <pc:docMk/>
          <pc:sldMk cId="653834715" sldId="262"/>
        </pc:sldMkLst>
        <pc:spChg chg="del">
          <ac:chgData name="Michaeljon Miller" userId="c575fe5cddd8b8cf" providerId="LiveId" clId="{DF89B177-497F-4DFE-865D-9C5B3B426F02}" dt="2018-01-25T00:45:45.070" v="686"/>
          <ac:spMkLst>
            <pc:docMk/>
            <pc:sldMk cId="653834715" sldId="262"/>
            <ac:spMk id="2" creationId="{0F09D08F-62F2-42F1-AC05-52750B1D281C}"/>
          </ac:spMkLst>
        </pc:spChg>
        <pc:spChg chg="del">
          <ac:chgData name="Michaeljon Miller" userId="c575fe5cddd8b8cf" providerId="LiveId" clId="{DF89B177-497F-4DFE-865D-9C5B3B426F02}" dt="2018-01-25T00:45:45.070" v="686"/>
          <ac:spMkLst>
            <pc:docMk/>
            <pc:sldMk cId="653834715" sldId="262"/>
            <ac:spMk id="3" creationId="{0F5C954A-4588-4F2C-B19D-09F253F27362}"/>
          </ac:spMkLst>
        </pc:spChg>
        <pc:spChg chg="add mod">
          <ac:chgData name="Michaeljon Miller" userId="c575fe5cddd8b8cf" providerId="LiveId" clId="{DF89B177-497F-4DFE-865D-9C5B3B426F02}" dt="2018-01-25T00:45:45.070" v="686"/>
          <ac:spMkLst>
            <pc:docMk/>
            <pc:sldMk cId="653834715" sldId="262"/>
            <ac:spMk id="4" creationId="{6E0DB61C-27A9-4EB4-BA25-391015C5574A}"/>
          </ac:spMkLst>
        </pc:spChg>
        <pc:spChg chg="add mod">
          <ac:chgData name="Michaeljon Miller" userId="c575fe5cddd8b8cf" providerId="LiveId" clId="{DF89B177-497F-4DFE-865D-9C5B3B426F02}" dt="2018-01-25T00:45:45.070" v="686"/>
          <ac:spMkLst>
            <pc:docMk/>
            <pc:sldMk cId="653834715" sldId="262"/>
            <ac:spMk id="5" creationId="{D4E93A5F-EEF9-42D9-A3FA-471AAD66BC3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A04FA-1D63-2741-AEFA-F1B3A857CC6F}" type="doc">
      <dgm:prSet loTypeId="urn:microsoft.com/office/officeart/2005/8/layout/chevron1" loCatId="" qsTypeId="urn:microsoft.com/office/officeart/2005/8/quickstyle/simple1" qsCatId="simple" csTypeId="urn:microsoft.com/office/officeart/2005/8/colors/accent0_3" csCatId="mainScheme" phldr="1"/>
      <dgm:spPr/>
    </dgm:pt>
    <dgm:pt modelId="{5C373342-3184-FF43-91ED-0213A68360BD}">
      <dgm:prSet phldrT="[Text]"/>
      <dgm:spPr/>
      <dgm:t>
        <a:bodyPr/>
        <a:lstStyle/>
        <a:p>
          <a:r>
            <a:rPr lang="en-US" dirty="0"/>
            <a:t>Continuous integration</a:t>
          </a:r>
        </a:p>
      </dgm:t>
    </dgm:pt>
    <dgm:pt modelId="{4E7DA649-F010-B749-B4EF-D84B4BC85DE1}" type="parTrans" cxnId="{30E3D37D-AF88-5642-B9FE-4ED99638BFFA}">
      <dgm:prSet/>
      <dgm:spPr/>
      <dgm:t>
        <a:bodyPr/>
        <a:lstStyle/>
        <a:p>
          <a:endParaRPr lang="en-US"/>
        </a:p>
      </dgm:t>
    </dgm:pt>
    <dgm:pt modelId="{84B0678A-DA75-3249-ACCC-6BE440899906}" type="sibTrans" cxnId="{30E3D37D-AF88-5642-B9FE-4ED99638BFFA}">
      <dgm:prSet/>
      <dgm:spPr/>
      <dgm:t>
        <a:bodyPr/>
        <a:lstStyle/>
        <a:p>
          <a:endParaRPr lang="en-US"/>
        </a:p>
      </dgm:t>
    </dgm:pt>
    <dgm:pt modelId="{B53F1EDB-49AB-5B45-96B3-B8AF0ADB5D09}">
      <dgm:prSet phldrT="[Text]"/>
      <dgm:spPr/>
      <dgm:t>
        <a:bodyPr/>
        <a:lstStyle/>
        <a:p>
          <a:r>
            <a:rPr lang="en-US" dirty="0"/>
            <a:t>Continuous delivery</a:t>
          </a:r>
        </a:p>
      </dgm:t>
    </dgm:pt>
    <dgm:pt modelId="{C994732C-9A2A-274D-BC43-874AFFA241CF}" type="parTrans" cxnId="{9788D2A9-BF86-1F40-BC21-D4DE9E84E6DB}">
      <dgm:prSet/>
      <dgm:spPr/>
      <dgm:t>
        <a:bodyPr/>
        <a:lstStyle/>
        <a:p>
          <a:endParaRPr lang="en-US"/>
        </a:p>
      </dgm:t>
    </dgm:pt>
    <dgm:pt modelId="{4A60A9C4-DC10-CA44-B782-CF01AE089267}" type="sibTrans" cxnId="{9788D2A9-BF86-1F40-BC21-D4DE9E84E6DB}">
      <dgm:prSet/>
      <dgm:spPr/>
      <dgm:t>
        <a:bodyPr/>
        <a:lstStyle/>
        <a:p>
          <a:endParaRPr lang="en-US"/>
        </a:p>
      </dgm:t>
    </dgm:pt>
    <dgm:pt modelId="{109D57B3-3990-C24D-B946-2F70290866BE}">
      <dgm:prSet phldrT="[Text]"/>
      <dgm:spPr/>
      <dgm:t>
        <a:bodyPr/>
        <a:lstStyle/>
        <a:p>
          <a:r>
            <a:rPr lang="en-US" dirty="0"/>
            <a:t>Continuous deployment</a:t>
          </a:r>
        </a:p>
      </dgm:t>
    </dgm:pt>
    <dgm:pt modelId="{FC4E39AE-C320-4C4C-8B95-1FEE89DF8D1C}" type="parTrans" cxnId="{CD181778-1C77-6B44-B894-FD04AC61369F}">
      <dgm:prSet/>
      <dgm:spPr/>
      <dgm:t>
        <a:bodyPr/>
        <a:lstStyle/>
        <a:p>
          <a:endParaRPr lang="en-US"/>
        </a:p>
      </dgm:t>
    </dgm:pt>
    <dgm:pt modelId="{D35B6DC4-DECC-FC4D-9E7B-17D24CAF281E}" type="sibTrans" cxnId="{CD181778-1C77-6B44-B894-FD04AC61369F}">
      <dgm:prSet/>
      <dgm:spPr/>
      <dgm:t>
        <a:bodyPr/>
        <a:lstStyle/>
        <a:p>
          <a:endParaRPr lang="en-US"/>
        </a:p>
      </dgm:t>
    </dgm:pt>
    <dgm:pt modelId="{637820DC-DFA5-3642-BAD1-A77A1543E61D}" type="pres">
      <dgm:prSet presAssocID="{81BA04FA-1D63-2741-AEFA-F1B3A857CC6F}" presName="Name0" presStyleCnt="0">
        <dgm:presLayoutVars>
          <dgm:dir/>
          <dgm:animLvl val="lvl"/>
          <dgm:resizeHandles val="exact"/>
        </dgm:presLayoutVars>
      </dgm:prSet>
      <dgm:spPr/>
    </dgm:pt>
    <dgm:pt modelId="{836181AB-7DDA-6740-B826-EBD00A733E99}" type="pres">
      <dgm:prSet presAssocID="{5C373342-3184-FF43-91ED-0213A68360BD}" presName="parTxOnly" presStyleLbl="node1" presStyleIdx="0" presStyleCnt="3">
        <dgm:presLayoutVars>
          <dgm:chMax val="0"/>
          <dgm:chPref val="0"/>
          <dgm:bulletEnabled val="1"/>
        </dgm:presLayoutVars>
      </dgm:prSet>
      <dgm:spPr/>
    </dgm:pt>
    <dgm:pt modelId="{1D7678B3-3AD0-B24C-BCFA-F66A190A8E51}" type="pres">
      <dgm:prSet presAssocID="{84B0678A-DA75-3249-ACCC-6BE440899906}" presName="parTxOnlySpace" presStyleCnt="0"/>
      <dgm:spPr/>
    </dgm:pt>
    <dgm:pt modelId="{38D3D713-57A6-FC45-A26A-F8E356AEC73D}" type="pres">
      <dgm:prSet presAssocID="{B53F1EDB-49AB-5B45-96B3-B8AF0ADB5D09}" presName="parTxOnly" presStyleLbl="node1" presStyleIdx="1" presStyleCnt="3">
        <dgm:presLayoutVars>
          <dgm:chMax val="0"/>
          <dgm:chPref val="0"/>
          <dgm:bulletEnabled val="1"/>
        </dgm:presLayoutVars>
      </dgm:prSet>
      <dgm:spPr/>
    </dgm:pt>
    <dgm:pt modelId="{3BCE4FF0-287F-2D43-B4EB-770671B34529}" type="pres">
      <dgm:prSet presAssocID="{4A60A9C4-DC10-CA44-B782-CF01AE089267}" presName="parTxOnlySpace" presStyleCnt="0"/>
      <dgm:spPr/>
    </dgm:pt>
    <dgm:pt modelId="{BA157D51-CFCD-084E-B2EA-971286329C4F}" type="pres">
      <dgm:prSet presAssocID="{109D57B3-3990-C24D-B946-2F70290866BE}" presName="parTxOnly" presStyleLbl="node1" presStyleIdx="2" presStyleCnt="3">
        <dgm:presLayoutVars>
          <dgm:chMax val="0"/>
          <dgm:chPref val="0"/>
          <dgm:bulletEnabled val="1"/>
        </dgm:presLayoutVars>
      </dgm:prSet>
      <dgm:spPr/>
    </dgm:pt>
  </dgm:ptLst>
  <dgm:cxnLst>
    <dgm:cxn modelId="{85CBF814-F73C-F248-8387-F2520AB6C15F}" type="presOf" srcId="{5C373342-3184-FF43-91ED-0213A68360BD}" destId="{836181AB-7DDA-6740-B826-EBD00A733E99}" srcOrd="0" destOrd="0" presId="urn:microsoft.com/office/officeart/2005/8/layout/chevron1"/>
    <dgm:cxn modelId="{BA54283A-A0E5-B74F-BC4E-5E2B382D2980}" type="presOf" srcId="{B53F1EDB-49AB-5B45-96B3-B8AF0ADB5D09}" destId="{38D3D713-57A6-FC45-A26A-F8E356AEC73D}" srcOrd="0" destOrd="0" presId="urn:microsoft.com/office/officeart/2005/8/layout/chevron1"/>
    <dgm:cxn modelId="{144E9448-DF4C-AE46-9A05-F11D46FBE365}" type="presOf" srcId="{109D57B3-3990-C24D-B946-2F70290866BE}" destId="{BA157D51-CFCD-084E-B2EA-971286329C4F}" srcOrd="0" destOrd="0" presId="urn:microsoft.com/office/officeart/2005/8/layout/chevron1"/>
    <dgm:cxn modelId="{CD181778-1C77-6B44-B894-FD04AC61369F}" srcId="{81BA04FA-1D63-2741-AEFA-F1B3A857CC6F}" destId="{109D57B3-3990-C24D-B946-2F70290866BE}" srcOrd="2" destOrd="0" parTransId="{FC4E39AE-C320-4C4C-8B95-1FEE89DF8D1C}" sibTransId="{D35B6DC4-DECC-FC4D-9E7B-17D24CAF281E}"/>
    <dgm:cxn modelId="{30E3D37D-AF88-5642-B9FE-4ED99638BFFA}" srcId="{81BA04FA-1D63-2741-AEFA-F1B3A857CC6F}" destId="{5C373342-3184-FF43-91ED-0213A68360BD}" srcOrd="0" destOrd="0" parTransId="{4E7DA649-F010-B749-B4EF-D84B4BC85DE1}" sibTransId="{84B0678A-DA75-3249-ACCC-6BE440899906}"/>
    <dgm:cxn modelId="{9788D2A9-BF86-1F40-BC21-D4DE9E84E6DB}" srcId="{81BA04FA-1D63-2741-AEFA-F1B3A857CC6F}" destId="{B53F1EDB-49AB-5B45-96B3-B8AF0ADB5D09}" srcOrd="1" destOrd="0" parTransId="{C994732C-9A2A-274D-BC43-874AFFA241CF}" sibTransId="{4A60A9C4-DC10-CA44-B782-CF01AE089267}"/>
    <dgm:cxn modelId="{210BD0BC-0185-4B45-9DA9-E888DFA8B72E}" type="presOf" srcId="{81BA04FA-1D63-2741-AEFA-F1B3A857CC6F}" destId="{637820DC-DFA5-3642-BAD1-A77A1543E61D}" srcOrd="0" destOrd="0" presId="urn:microsoft.com/office/officeart/2005/8/layout/chevron1"/>
    <dgm:cxn modelId="{87992C93-1046-D94E-916B-D24100284512}" type="presParOf" srcId="{637820DC-DFA5-3642-BAD1-A77A1543E61D}" destId="{836181AB-7DDA-6740-B826-EBD00A733E99}" srcOrd="0" destOrd="0" presId="urn:microsoft.com/office/officeart/2005/8/layout/chevron1"/>
    <dgm:cxn modelId="{8C8D0E03-98EB-2E45-BB4E-84E0CB571B25}" type="presParOf" srcId="{637820DC-DFA5-3642-BAD1-A77A1543E61D}" destId="{1D7678B3-3AD0-B24C-BCFA-F66A190A8E51}" srcOrd="1" destOrd="0" presId="urn:microsoft.com/office/officeart/2005/8/layout/chevron1"/>
    <dgm:cxn modelId="{2A402FE6-C2E4-974B-A857-34FCA69ACFFF}" type="presParOf" srcId="{637820DC-DFA5-3642-BAD1-A77A1543E61D}" destId="{38D3D713-57A6-FC45-A26A-F8E356AEC73D}" srcOrd="2" destOrd="0" presId="urn:microsoft.com/office/officeart/2005/8/layout/chevron1"/>
    <dgm:cxn modelId="{6E38BBB5-D0B6-3849-9FD8-87CBC7F56E40}" type="presParOf" srcId="{637820DC-DFA5-3642-BAD1-A77A1543E61D}" destId="{3BCE4FF0-287F-2D43-B4EB-770671B34529}" srcOrd="3" destOrd="0" presId="urn:microsoft.com/office/officeart/2005/8/layout/chevron1"/>
    <dgm:cxn modelId="{1E310F53-4783-D149-AA0E-0E27D88C41A1}" type="presParOf" srcId="{637820DC-DFA5-3642-BAD1-A77A1543E61D}" destId="{BA157D51-CFCD-084E-B2EA-971286329C4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181AB-7DDA-6740-B826-EBD00A733E99}">
      <dsp:nvSpPr>
        <dsp:cNvPr id="0" name=""/>
        <dsp:cNvSpPr/>
      </dsp:nvSpPr>
      <dsp:spPr>
        <a:xfrm>
          <a:off x="2381" y="2129102"/>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Continuous integration</a:t>
          </a:r>
        </a:p>
      </dsp:txBody>
      <dsp:txXfrm>
        <a:off x="582612" y="2129102"/>
        <a:ext cx="1740694" cy="1160462"/>
      </dsp:txXfrm>
    </dsp:sp>
    <dsp:sp modelId="{38D3D713-57A6-FC45-A26A-F8E356AEC73D}">
      <dsp:nvSpPr>
        <dsp:cNvPr id="0" name=""/>
        <dsp:cNvSpPr/>
      </dsp:nvSpPr>
      <dsp:spPr>
        <a:xfrm>
          <a:off x="2613421" y="2129102"/>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Continuous delivery</a:t>
          </a:r>
        </a:p>
      </dsp:txBody>
      <dsp:txXfrm>
        <a:off x="3193652" y="2129102"/>
        <a:ext cx="1740694" cy="1160462"/>
      </dsp:txXfrm>
    </dsp:sp>
    <dsp:sp modelId="{BA157D51-CFCD-084E-B2EA-971286329C4F}">
      <dsp:nvSpPr>
        <dsp:cNvPr id="0" name=""/>
        <dsp:cNvSpPr/>
      </dsp:nvSpPr>
      <dsp:spPr>
        <a:xfrm>
          <a:off x="5224462" y="2129102"/>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Continuous deployment</a:t>
          </a:r>
        </a:p>
      </dsp:txBody>
      <dsp:txXfrm>
        <a:off x="5804693" y="212910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28BCF-2AF0-364A-97EC-5AF6A685A235}" type="datetimeFigureOut">
              <a:rPr lang="en-US" smtClean="0"/>
              <a:t>1/25/18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06991-A0E5-314F-9D39-B4B8F0A46613}" type="slidenum">
              <a:rPr lang="en-US" smtClean="0"/>
              <a:t>‹#›</a:t>
            </a:fld>
            <a:endParaRPr lang="en-US"/>
          </a:p>
        </p:txBody>
      </p:sp>
    </p:spTree>
    <p:extLst>
      <p:ext uri="{BB962C8B-B14F-4D97-AF65-F5344CB8AC3E}">
        <p14:creationId xmlns:p14="http://schemas.microsoft.com/office/powerpoint/2010/main" val="46278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Assume virtual machines until performance measurements dictate otherwise</a:t>
            </a:r>
          </a:p>
          <a:p>
            <a:r>
              <a:rPr lang="en-US" dirty="0"/>
              <a:t>2 – Create a business plan that takes both cloud and </a:t>
            </a:r>
            <a:r>
              <a:rPr lang="en-US" dirty="0" err="1"/>
              <a:t>on-premise</a:t>
            </a:r>
            <a:r>
              <a:rPr lang="en-US" dirty="0"/>
              <a:t> into account; make it a business decision</a:t>
            </a:r>
          </a:p>
          <a:p>
            <a:r>
              <a:rPr lang="en-US" dirty="0"/>
              <a:t>3 – Let the experts at the provider handle the hard infrastructure details while your team focuses on the application</a:t>
            </a:r>
          </a:p>
          <a:p>
            <a:r>
              <a:rPr lang="en-US" dirty="0"/>
              <a:t>4 – Weigh in the opportunity costs to determine if it’s faster / better to bet on someone else’s cloud</a:t>
            </a:r>
          </a:p>
          <a:p>
            <a:r>
              <a:rPr lang="en-US" dirty="0"/>
              <a:t>5 – If you only need the hardware resources for a short time, there’s no reason to invest in something with a three-year depreciation schedule</a:t>
            </a:r>
          </a:p>
          <a:p>
            <a:r>
              <a:rPr lang="en-US" dirty="0"/>
              <a:t>6 – Build your application to run in-house and use the cloud to deal with </a:t>
            </a:r>
            <a:r>
              <a:rPr lang="en-US" dirty="0" err="1"/>
              <a:t>bursty</a:t>
            </a:r>
            <a:r>
              <a:rPr lang="en-US" dirty="0"/>
              <a:t> traffic or usage</a:t>
            </a:r>
          </a:p>
          <a:p>
            <a:r>
              <a:rPr lang="en-US" dirty="0"/>
              <a:t>7 – Sometimes there’s a competitive edge to build your own specialized infrastructure (GPU, specialized compute, specialized data)</a:t>
            </a:r>
          </a:p>
          <a:p>
            <a:r>
              <a:rPr lang="en-US" dirty="0"/>
              <a:t>8 – Create your own in-house “cloud provider” to leverage scale across an organization</a:t>
            </a:r>
          </a:p>
          <a:p>
            <a:r>
              <a:rPr lang="en-US" dirty="0"/>
              <a:t>9 – Sometimes you can find someone who will run operations, of your own hardware and infrastructure, for you</a:t>
            </a:r>
          </a:p>
          <a:p>
            <a:r>
              <a:rPr lang="en-US" dirty="0"/>
              <a:t>10 – Sometimes swapping on-the-metal vs. virtualized compute might provide a small gain, but at scale it expands to something very large</a:t>
            </a:r>
          </a:p>
          <a:p>
            <a:r>
              <a:rPr lang="en-US" dirty="0"/>
              <a:t>11 – You might consider building a highly-standardized compute platform and offer those resources as bare-metal as if they’re virtualized</a:t>
            </a:r>
          </a:p>
        </p:txBody>
      </p:sp>
      <p:sp>
        <p:nvSpPr>
          <p:cNvPr id="4" name="Slide Number Placeholder 3"/>
          <p:cNvSpPr>
            <a:spLocks noGrp="1"/>
          </p:cNvSpPr>
          <p:nvPr>
            <p:ph type="sldNum" sz="quarter" idx="10"/>
          </p:nvPr>
        </p:nvSpPr>
        <p:spPr/>
        <p:txBody>
          <a:bodyPr/>
          <a:lstStyle/>
          <a:p>
            <a:fld id="{FED06991-A0E5-314F-9D39-B4B8F0A46613}" type="slidenum">
              <a:rPr lang="en-US" smtClean="0"/>
              <a:t>3</a:t>
            </a:fld>
            <a:endParaRPr lang="en-US"/>
          </a:p>
        </p:txBody>
      </p:sp>
    </p:spTree>
    <p:extLst>
      <p:ext uri="{BB962C8B-B14F-4D97-AF65-F5344CB8AC3E}">
        <p14:creationId xmlns:p14="http://schemas.microsoft.com/office/powerpoint/2010/main" val="120823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Configuration</a:t>
            </a:r>
            <a:r>
              <a:rPr lang="en-US" dirty="0"/>
              <a:t> – think human-readable, editable, visible files; make them part of the source code; track them like source assets</a:t>
            </a:r>
          </a:p>
          <a:p>
            <a:pPr marL="0" indent="0">
              <a:buNone/>
            </a:pPr>
            <a:r>
              <a:rPr lang="en-US" b="1" dirty="0"/>
              <a:t>Startup and shutdown </a:t>
            </a:r>
            <a:r>
              <a:rPr lang="en-US" dirty="0"/>
              <a:t>– make sure the system cleanly starts up on machine boot and cleanly shuts down on machine restart / shutdown</a:t>
            </a:r>
          </a:p>
          <a:p>
            <a:pPr marL="0" indent="0">
              <a:buNone/>
            </a:pPr>
            <a:r>
              <a:rPr lang="en-US" b="1" dirty="0"/>
              <a:t>Queue draining </a:t>
            </a:r>
            <a:r>
              <a:rPr lang="en-US" dirty="0"/>
              <a:t>– this is an orderly shutdown process to help ensure that no </a:t>
            </a:r>
            <a:r>
              <a:rPr lang="en-US" i="1" dirty="0"/>
              <a:t>in-flight</a:t>
            </a:r>
            <a:r>
              <a:rPr lang="en-US" i="0" dirty="0"/>
              <a:t> requests are lost</a:t>
            </a:r>
            <a:endParaRPr lang="en-US" dirty="0"/>
          </a:p>
          <a:p>
            <a:pPr marL="0" indent="0">
              <a:buNone/>
            </a:pPr>
            <a:r>
              <a:rPr lang="en-US" b="1" dirty="0"/>
              <a:t>Software upgrades </a:t>
            </a:r>
            <a:r>
              <a:rPr lang="en-US" dirty="0"/>
              <a:t>– ideally the software can be deployed “in parallel” so that there is no associated downtime</a:t>
            </a:r>
          </a:p>
          <a:p>
            <a:pPr marL="0" indent="0">
              <a:buNone/>
            </a:pPr>
            <a:r>
              <a:rPr lang="en-US" b="1" dirty="0"/>
              <a:t>Backup and restore </a:t>
            </a:r>
            <a:r>
              <a:rPr lang="en-US" dirty="0"/>
              <a:t>– it must be possible to backup and restore any of the service’s data while the system is running (note: not “easy” or “simple”… ”possible”)</a:t>
            </a:r>
          </a:p>
          <a:p>
            <a:pPr marL="0" indent="0">
              <a:buNone/>
            </a:pPr>
            <a:r>
              <a:rPr lang="en-US" b="1" dirty="0"/>
              <a:t>Redundancy</a:t>
            </a:r>
            <a:r>
              <a:rPr lang="en-US" dirty="0"/>
              <a:t> – this is a scale / availability technique that typically must be built into the system, don’t bet on “luck” solving this for you</a:t>
            </a:r>
          </a:p>
          <a:p>
            <a:pPr marL="0" indent="0">
              <a:buNone/>
            </a:pPr>
            <a:r>
              <a:rPr lang="en-US" b="1" dirty="0"/>
              <a:t>Replicated databases </a:t>
            </a:r>
            <a:r>
              <a:rPr lang="en-US" dirty="0"/>
              <a:t>– the software should be able to distribute requests to replicas thereby lowering the runtime impact on master databases</a:t>
            </a:r>
          </a:p>
          <a:p>
            <a:pPr marL="0" indent="0">
              <a:buNone/>
            </a:pPr>
            <a:r>
              <a:rPr lang="en-US" b="1" dirty="0"/>
              <a:t>Hot swaps </a:t>
            </a:r>
            <a:r>
              <a:rPr lang="en-US" dirty="0"/>
              <a:t>– this is less about the software (see “software upgrades”) and more about the hardware</a:t>
            </a:r>
          </a:p>
          <a:p>
            <a:pPr marL="0" indent="0">
              <a:buNone/>
            </a:pPr>
            <a:r>
              <a:rPr lang="en-US" b="1" dirty="0"/>
              <a:t>Feature toggles </a:t>
            </a:r>
            <a:r>
              <a:rPr lang="en-US" dirty="0"/>
              <a:t>– feature toggles allow for slow release of new behavior independent of the binary; they can be the basic for many additional operational features</a:t>
            </a:r>
          </a:p>
          <a:p>
            <a:pPr marL="0" indent="0">
              <a:buNone/>
            </a:pPr>
            <a:r>
              <a:rPr lang="en-US" b="1" dirty="0"/>
              <a:t>Graceful degradation </a:t>
            </a:r>
            <a:r>
              <a:rPr lang="en-US" dirty="0"/>
              <a:t>– returning a 404 to user is a horrible experience so one might attempt to build software that can degrade (read-only when writes fail; serve from cache / stale data; less-featured product)</a:t>
            </a:r>
          </a:p>
          <a:p>
            <a:pPr marL="0" indent="0">
              <a:buNone/>
            </a:pPr>
            <a:r>
              <a:rPr lang="en-US" b="1" dirty="0"/>
              <a:t>Access controls and rate limits </a:t>
            </a:r>
            <a:r>
              <a:rPr lang="en-US" dirty="0"/>
              <a:t>– if you provide an API, for example, it might make sense to secure it or to limit how often it can be called</a:t>
            </a:r>
          </a:p>
          <a:p>
            <a:pPr marL="0" indent="0">
              <a:buNone/>
            </a:pPr>
            <a:r>
              <a:rPr lang="en-US" b="1" dirty="0"/>
              <a:t>Data import control </a:t>
            </a:r>
            <a:r>
              <a:rPr lang="en-US" dirty="0"/>
              <a:t>– this is more about data quality and business rules; for example a system that imports approx. 20% change rate on a weekly basis may fail and require manual intervention if that rate is exceeded</a:t>
            </a:r>
          </a:p>
          <a:p>
            <a:pPr marL="0" indent="0">
              <a:buNone/>
            </a:pPr>
            <a:r>
              <a:rPr lang="en-US" b="1" dirty="0"/>
              <a:t>Monitoring</a:t>
            </a:r>
            <a:r>
              <a:rPr lang="en-US" dirty="0"/>
              <a:t> – operations (both dev and ops) requires visibility into a running system, this is a hard requirement and should not be a negotiable feature</a:t>
            </a:r>
          </a:p>
          <a:p>
            <a:pPr marL="0" indent="0">
              <a:buNone/>
            </a:pPr>
            <a:r>
              <a:rPr lang="en-US" b="1" dirty="0"/>
              <a:t>Auditing</a:t>
            </a:r>
            <a:r>
              <a:rPr lang="en-US" dirty="0"/>
              <a:t> – your software likely requires features than enable compliance testing and management at current count there are more than 150 regulatory mandates globally</a:t>
            </a:r>
          </a:p>
          <a:p>
            <a:pPr marL="0" indent="0">
              <a:buNone/>
            </a:pPr>
            <a:r>
              <a:rPr lang="en-US" b="1" dirty="0"/>
              <a:t>Debug instrumentation </a:t>
            </a:r>
            <a:r>
              <a:rPr lang="en-US" dirty="0"/>
              <a:t>– debugging logs are (at least) one level deeper than audit logs and are used to perform deep analysis of the product operations (they should be immune to localization rules)</a:t>
            </a:r>
          </a:p>
          <a:p>
            <a:pPr marL="0" indent="0">
              <a:buNone/>
            </a:pPr>
            <a:r>
              <a:rPr lang="en-US" b="1" dirty="0"/>
              <a:t>Exception collection </a:t>
            </a:r>
            <a:r>
              <a:rPr lang="en-US" dirty="0"/>
              <a:t>– sometimes your software just crashes, you need to be able to perform forensics; crash logs might be sent to the same endpoint as debug logs (they’re usually related)</a:t>
            </a:r>
          </a:p>
          <a:p>
            <a:endParaRPr lang="en-US" dirty="0"/>
          </a:p>
        </p:txBody>
      </p:sp>
      <p:sp>
        <p:nvSpPr>
          <p:cNvPr id="4" name="Slide Number Placeholder 3"/>
          <p:cNvSpPr>
            <a:spLocks noGrp="1"/>
          </p:cNvSpPr>
          <p:nvPr>
            <p:ph type="sldNum" sz="quarter" idx="10"/>
          </p:nvPr>
        </p:nvSpPr>
        <p:spPr/>
        <p:txBody>
          <a:bodyPr/>
          <a:lstStyle/>
          <a:p>
            <a:fld id="{FED06991-A0E5-314F-9D39-B4B8F0A46613}" type="slidenum">
              <a:rPr lang="en-US" smtClean="0"/>
              <a:t>5</a:t>
            </a:fld>
            <a:endParaRPr lang="en-US"/>
          </a:p>
        </p:txBody>
      </p:sp>
    </p:spTree>
    <p:extLst>
      <p:ext uri="{BB962C8B-B14F-4D97-AF65-F5344CB8AC3E}">
        <p14:creationId xmlns:p14="http://schemas.microsoft.com/office/powerpoint/2010/main" val="68896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designed for operations need to be implemented by someone; they don’t magically appear in the software. For each project you’ll find that the software might have none, some, or all of the requirements. How do you get these built?</a:t>
            </a:r>
          </a:p>
          <a:p>
            <a:endParaRPr lang="en-US" dirty="0"/>
          </a:p>
          <a:p>
            <a:r>
              <a:rPr lang="en-US" b="1" dirty="0"/>
              <a:t>Build them in </a:t>
            </a:r>
            <a:r>
              <a:rPr lang="en-US" dirty="0"/>
              <a:t>– this requires early involvement by the development and operations teams; it requires a highly skilled operations team to be able to identity and build the features.</a:t>
            </a:r>
          </a:p>
          <a:p>
            <a:r>
              <a:rPr lang="en-US" b="1" dirty="0"/>
              <a:t>Build as you go </a:t>
            </a:r>
            <a:r>
              <a:rPr lang="en-US" dirty="0"/>
              <a:t>– this is, by far, the most common approach in a healthy environment; it’s the “agile” way. Most important here is determining the implementation priorities and schedules because building these features takes development time away from customer-facing features</a:t>
            </a:r>
          </a:p>
          <a:p>
            <a:r>
              <a:rPr lang="en-US" b="1" dirty="0"/>
              <a:t>Build them yourself </a:t>
            </a:r>
            <a:r>
              <a:rPr lang="en-US" dirty="0"/>
              <a:t>– ok, this is not a good approach because it points out that there’s some dysfunction in the organization; developers (or the business teams that drive them) are pushing back because something “more important” is in the way</a:t>
            </a:r>
          </a:p>
          <a:p>
            <a:r>
              <a:rPr lang="en-US" b="1" dirty="0"/>
              <a:t>Outsource</a:t>
            </a:r>
            <a:r>
              <a:rPr lang="en-US" dirty="0"/>
              <a:t> – sometimes you need to work with a team that’s not your developers, or you’re working directly with the software vendor to help build the additional operational features</a:t>
            </a:r>
          </a:p>
        </p:txBody>
      </p:sp>
      <p:sp>
        <p:nvSpPr>
          <p:cNvPr id="4" name="Slide Number Placeholder 3"/>
          <p:cNvSpPr>
            <a:spLocks noGrp="1"/>
          </p:cNvSpPr>
          <p:nvPr>
            <p:ph type="sldNum" sz="quarter" idx="10"/>
          </p:nvPr>
        </p:nvSpPr>
        <p:spPr/>
        <p:txBody>
          <a:bodyPr/>
          <a:lstStyle/>
          <a:p>
            <a:fld id="{FED06991-A0E5-314F-9D39-B4B8F0A46613}" type="slidenum">
              <a:rPr lang="en-US" smtClean="0"/>
              <a:t>6</a:t>
            </a:fld>
            <a:endParaRPr lang="en-US"/>
          </a:p>
        </p:txBody>
      </p:sp>
    </p:spTree>
    <p:extLst>
      <p:ext uri="{BB962C8B-B14F-4D97-AF65-F5344CB8AC3E}">
        <p14:creationId xmlns:p14="http://schemas.microsoft.com/office/powerpoint/2010/main" val="32166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Low risk releases</a:t>
            </a:r>
            <a:r>
              <a:rPr lang="en-US" dirty="0"/>
              <a:t>. The primary goal of continuous delivery is to make software deployments painless, low-risk events that can be performed at any time, on demand. By applying patterns such as blue-green deployments it is relatively straightforward to achieve zero-downtime deployments that are undetectable to users.</a:t>
            </a:r>
          </a:p>
          <a:p>
            <a:r>
              <a:rPr lang="en-US" b="1" dirty="0"/>
              <a:t>Faster time to market</a:t>
            </a:r>
            <a:r>
              <a:rPr lang="en-US" dirty="0"/>
              <a:t>. It’s not uncommon for the 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completely remove these phases. We also avoid the large amounts of re-work that plague the phased approach.</a:t>
            </a:r>
          </a:p>
          <a:p>
            <a:r>
              <a:rPr lang="en-US" b="1" dirty="0"/>
              <a:t>Higher quality</a:t>
            </a:r>
            <a:r>
              <a:rPr lang="en-US" dirty="0"/>
              <a:t>. When developers have automated tools that discover regressions within minutes, teams are freed to focus their effort on user research and higher level testing activities such as exploratory testing, usability testing, and performance and security testing. By building a deployment pipeline, these activities can be performed continuously throughout the delivery process, ensuring quality is built in to products and services from the beginning.</a:t>
            </a:r>
          </a:p>
          <a:p>
            <a:r>
              <a:rPr lang="en-US" b="1" dirty="0"/>
              <a:t>Lower costs</a:t>
            </a:r>
            <a:r>
              <a:rPr lang="en-US" dirty="0"/>
              <a:t>. Any successful software product or service will evolve significantly over the course of its lifetime. By investing in build, test, deployment and environment automation, we substantially reduce the cost of making and delivering incremental changes to software by eliminating many of the fixed costs associated with the release process.</a:t>
            </a:r>
          </a:p>
          <a:p>
            <a:r>
              <a:rPr lang="en-US" b="1" dirty="0"/>
              <a:t>Better products</a:t>
            </a:r>
            <a:r>
              <a:rPr lang="en-US" dirty="0"/>
              <a:t>. Continuous delivery makes it economic to work in small batches. This means we can get feedback from users throughout the delivery lifecycle based on working software. Techniques such as A/B testing enable us to take a hypothesis-driven approach to product development whereby we can test ideas with users before building out whole features. This means we can avoid the 2/3 of features we build that deliver zero or negative value to our businesses.</a:t>
            </a:r>
          </a:p>
          <a:p>
            <a:r>
              <a:rPr lang="en-US" b="1" dirty="0"/>
              <a:t>Happier teams</a:t>
            </a:r>
            <a:r>
              <a:rPr lang="en-US" dirty="0"/>
              <a:t>. Peer-reviewed research has shown continuous delivery makes releases less painful and reduces team burnout. Furthermore, when we release more frequently, software delivery teams can engage more actively with users, learn which ideas work and which don’t, and see first-hand the outcomes of the work they have done. By removing the low-value painful activities associated with software delivery, we can focus on what we care about most—continuously delighting our users.</a:t>
            </a:r>
          </a:p>
        </p:txBody>
      </p:sp>
      <p:sp>
        <p:nvSpPr>
          <p:cNvPr id="4" name="Slide Number Placeholder 3"/>
          <p:cNvSpPr>
            <a:spLocks noGrp="1"/>
          </p:cNvSpPr>
          <p:nvPr>
            <p:ph type="sldNum" sz="quarter" idx="10"/>
          </p:nvPr>
        </p:nvSpPr>
        <p:spPr/>
        <p:txBody>
          <a:bodyPr/>
          <a:lstStyle/>
          <a:p>
            <a:fld id="{FED06991-A0E5-314F-9D39-B4B8F0A46613}" type="slidenum">
              <a:rPr lang="en-US" smtClean="0"/>
              <a:t>9</a:t>
            </a:fld>
            <a:endParaRPr lang="en-US"/>
          </a:p>
        </p:txBody>
      </p:sp>
    </p:spTree>
    <p:extLst>
      <p:ext uri="{BB962C8B-B14F-4D97-AF65-F5344CB8AC3E}">
        <p14:creationId xmlns:p14="http://schemas.microsoft.com/office/powerpoint/2010/main" val="90805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https://</a:t>
            </a:r>
            <a:r>
              <a:rPr lang="en-US" b="1" dirty="0" err="1"/>
              <a:t>deming.org</a:t>
            </a:r>
            <a:r>
              <a:rPr lang="en-US" b="1" dirty="0"/>
              <a:t>/explore/fourteen-points</a:t>
            </a:r>
          </a:p>
          <a:p>
            <a:endParaRPr lang="en-US" dirty="0"/>
          </a:p>
          <a:p>
            <a:pPr marL="0" indent="0">
              <a:buNone/>
            </a:pPr>
            <a:r>
              <a:rPr lang="en-US" dirty="0"/>
              <a:t>1. Create constancy of purpose toward improvement of product and service, with the aim to become competitive and to stay in business, and to provide jobs.</a:t>
            </a:r>
          </a:p>
          <a:p>
            <a:pPr marL="0" indent="0">
              <a:buNone/>
            </a:pPr>
            <a:r>
              <a:rPr lang="en-US" dirty="0"/>
              <a:t>2. Adopt the new philosophy. We are in a new economic age. Western management must awaken to the challenge, must learn their responsibilities, and take on leadership for change.</a:t>
            </a:r>
          </a:p>
          <a:p>
            <a:pPr marL="0" indent="0">
              <a:buNone/>
            </a:pPr>
            <a:r>
              <a:rPr lang="en-US" dirty="0"/>
              <a:t>3. Cease dependence on inspection to achieve quality. Eliminate the need for inspection on a mass basis by building quality into the product in the first place.</a:t>
            </a:r>
          </a:p>
          <a:p>
            <a:pPr marL="0" indent="0">
              <a:buNone/>
            </a:pPr>
            <a:r>
              <a:rPr lang="en-US" dirty="0"/>
              <a:t>4. End the practice of awarding business on the basis of price tag. Instead, minimize total cost. Move toward a single supplier for any one item, on a long-term relationship of loyalty and trust.</a:t>
            </a:r>
          </a:p>
          <a:p>
            <a:pPr marL="0" indent="0">
              <a:buNone/>
            </a:pPr>
            <a:r>
              <a:rPr lang="en-US" dirty="0"/>
              <a:t>5. Improve constantly and forever the system of production and service, to improve quality and productivity, and thus constantly decrease costs.</a:t>
            </a:r>
          </a:p>
          <a:p>
            <a:pPr marL="0" indent="0">
              <a:buNone/>
            </a:pPr>
            <a:r>
              <a:rPr lang="en-US" dirty="0"/>
              <a:t>6. Institute training on the job.</a:t>
            </a:r>
          </a:p>
          <a:p>
            <a:pPr marL="0" indent="0">
              <a:buNone/>
            </a:pPr>
            <a:r>
              <a:rPr lang="en-US" dirty="0"/>
              <a:t>7. Institute leadership (see Point 12 and Ch. 8). The aim of supervision should be to help people and machines and gadgets to do a better job. Supervision of management is in need of overhaul, as well as supervision of production workers.8. Drive out fear, so that everyone may work effectively for the company (see Ch. 3).</a:t>
            </a:r>
          </a:p>
          <a:p>
            <a:pPr marL="0" indent="0">
              <a:buNone/>
            </a:pPr>
            <a:r>
              <a:rPr lang="en-US" dirty="0"/>
              <a:t>9. Break down barriers between departments. People in research, design, sales, and production must work as a team, to foresee problems of production and in use that may be encountered with the product or service.</a:t>
            </a:r>
          </a:p>
          <a:p>
            <a:pPr marL="0" indent="0">
              <a:buNone/>
            </a:pPr>
            <a:r>
              <a:rPr lang="en-US" dirty="0"/>
              <a:t>10. Eliminate slogans, exhortations, and targets for the work force asking for zero defects and new levels of productivity. Such exhortations only create adversarial relationships, as the bulk of the causes of low quality and low productivity belong to the system and thus lie beyond the power of the work force. </a:t>
            </a:r>
          </a:p>
          <a:p>
            <a:pPr marL="0" indent="0">
              <a:buNone/>
            </a:pPr>
            <a:r>
              <a:rPr lang="en-US" dirty="0"/>
              <a:t>	Eliminate work standards (quotas) on the factory floor. Substitute leadership. </a:t>
            </a:r>
          </a:p>
          <a:p>
            <a:pPr marL="0" indent="0">
              <a:buNone/>
            </a:pPr>
            <a:r>
              <a:rPr lang="en-US" dirty="0"/>
              <a:t>	Eliminate management by objective. Eliminate management by numbers, numerical goals. Substitute leadership.</a:t>
            </a:r>
          </a:p>
          <a:p>
            <a:pPr marL="0" indent="0">
              <a:buNone/>
            </a:pPr>
            <a:r>
              <a:rPr lang="en-US" dirty="0"/>
              <a:t>11. Remove barriers that rob the hourly worker of his right to pride of workmanship. The responsibility of supervisors must be changed from sheer numbers to quality.</a:t>
            </a:r>
          </a:p>
          <a:p>
            <a:pPr marL="0" indent="0">
              <a:buNone/>
            </a:pPr>
            <a:r>
              <a:rPr lang="en-US" dirty="0"/>
              <a:t>12. Remove barriers that rob people in management and in engineering of their right to pride of workmanship. This means, inter alia, abolishment of the annual or merit rating and of management by objective (see Ch. 3).</a:t>
            </a:r>
          </a:p>
          <a:p>
            <a:pPr marL="0" indent="0">
              <a:buNone/>
            </a:pPr>
            <a:r>
              <a:rPr lang="en-US" dirty="0"/>
              <a:t>13. Institute a vigorous program of education and self-improvement.</a:t>
            </a:r>
          </a:p>
          <a:p>
            <a:pPr marL="0" indent="0">
              <a:buNone/>
            </a:pPr>
            <a:r>
              <a:rPr lang="en-US" dirty="0"/>
              <a:t>14. Put everybody in the company to work to accomplish the transformation. The transformation is everybody's job.</a:t>
            </a:r>
          </a:p>
        </p:txBody>
      </p:sp>
      <p:sp>
        <p:nvSpPr>
          <p:cNvPr id="4" name="Slide Number Placeholder 3"/>
          <p:cNvSpPr>
            <a:spLocks noGrp="1"/>
          </p:cNvSpPr>
          <p:nvPr>
            <p:ph type="sldNum" sz="quarter" idx="10"/>
          </p:nvPr>
        </p:nvSpPr>
        <p:spPr/>
        <p:txBody>
          <a:bodyPr/>
          <a:lstStyle/>
          <a:p>
            <a:fld id="{FED06991-A0E5-314F-9D39-B4B8F0A46613}" type="slidenum">
              <a:rPr lang="en-US" smtClean="0"/>
              <a:t>11</a:t>
            </a:fld>
            <a:endParaRPr lang="en-US"/>
          </a:p>
        </p:txBody>
      </p:sp>
    </p:spTree>
    <p:extLst>
      <p:ext uri="{BB962C8B-B14F-4D97-AF65-F5344CB8AC3E}">
        <p14:creationId xmlns:p14="http://schemas.microsoft.com/office/powerpoint/2010/main" val="400484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Continuous integration</a:t>
            </a:r>
          </a:p>
          <a:p>
            <a:pPr fontAlgn="base"/>
            <a:r>
              <a:rPr lang="en-US" sz="1200" b="0" i="0" kern="1200" dirty="0">
                <a:solidFill>
                  <a:schemeClr val="tx1"/>
                </a:solidFill>
                <a:effectLst/>
                <a:latin typeface="+mn-lt"/>
                <a:ea typeface="+mn-ea"/>
                <a:cs typeface="+mn-cs"/>
              </a:rPr>
              <a:t>Developers practicing continuous integration merge their changes back to the main branch as often as possible. The developer's changes are validated by creating a build and running automated tests against the build. By doing so, you avoid the integration hell that usually happens when people wait for release day to merge their changes into the release branch.</a:t>
            </a:r>
          </a:p>
          <a:p>
            <a:pPr fontAlgn="base"/>
            <a:r>
              <a:rPr lang="en-US" sz="1200" b="0" i="0" kern="1200" dirty="0">
                <a:solidFill>
                  <a:schemeClr val="tx1"/>
                </a:solidFill>
                <a:effectLst/>
                <a:latin typeface="+mn-lt"/>
                <a:ea typeface="+mn-ea"/>
                <a:cs typeface="+mn-cs"/>
              </a:rPr>
              <a:t>Continuous integration puts a great emphasis on testing automation to check that the application is not broken whenever new commits are integrated into the main branch.</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Continuous delivery</a:t>
            </a:r>
          </a:p>
          <a:p>
            <a:pPr fontAlgn="base"/>
            <a:r>
              <a:rPr lang="en-US" sz="1200" b="0" i="0" kern="1200" dirty="0">
                <a:solidFill>
                  <a:schemeClr val="tx1"/>
                </a:solidFill>
                <a:effectLst/>
                <a:latin typeface="+mn-lt"/>
                <a:ea typeface="+mn-ea"/>
                <a:cs typeface="+mn-cs"/>
              </a:rPr>
              <a:t>Continuous delivery is an extension of continuous integration to make sure that you can release new changes to your customers quickly in a sustainable way. This means that on top of having automated your testing, you also have automated your release process and you can deploy your application at any point of time by clicking on a button.</a:t>
            </a:r>
          </a:p>
          <a:p>
            <a:pPr fontAlgn="base"/>
            <a:r>
              <a:rPr lang="en-US" sz="1200" b="0" i="0" kern="1200" dirty="0">
                <a:solidFill>
                  <a:schemeClr val="tx1"/>
                </a:solidFill>
                <a:effectLst/>
                <a:latin typeface="+mn-lt"/>
                <a:ea typeface="+mn-ea"/>
                <a:cs typeface="+mn-cs"/>
              </a:rPr>
              <a:t>In theory, with continuous delivery, you can decide to release daily, weekly, fortnightly, or whatever suits your business requirements. However, if you truly want to get the benefits of continuous delivery, you should deploy to production as early as possible to make sure that you release small batches, that are easy to troubleshoot in case of a </a:t>
            </a:r>
            <a:r>
              <a:rPr lang="en-US" sz="1200" b="0" i="0" kern="1200">
                <a:solidFill>
                  <a:schemeClr val="tx1"/>
                </a:solidFill>
                <a:effectLst/>
                <a:latin typeface="+mn-lt"/>
                <a:ea typeface="+mn-ea"/>
                <a:cs typeface="+mn-cs"/>
              </a:rPr>
              <a:t>problem.</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Continuous deployment</a:t>
            </a:r>
          </a:p>
          <a:p>
            <a:pPr fontAlgn="base"/>
            <a:r>
              <a:rPr lang="en-US" sz="1200" b="0" i="0" kern="1200" dirty="0">
                <a:solidFill>
                  <a:schemeClr val="tx1"/>
                </a:solidFill>
                <a:effectLst/>
                <a:latin typeface="+mn-lt"/>
                <a:ea typeface="+mn-ea"/>
                <a:cs typeface="+mn-cs"/>
              </a:rPr>
              <a:t>Continuous deployment goes one step further than continuous delivery. With this practice, every change that passes all stages of your production pipeline is released to your customers. There's no human intervention, and only a failed test will prevent a new change to be deployed to production.</a:t>
            </a:r>
          </a:p>
          <a:p>
            <a:pPr fontAlgn="base"/>
            <a:r>
              <a:rPr lang="en-US" sz="1200" b="0" i="0" kern="1200" dirty="0">
                <a:solidFill>
                  <a:schemeClr val="tx1"/>
                </a:solidFill>
                <a:effectLst/>
                <a:latin typeface="+mn-lt"/>
                <a:ea typeface="+mn-ea"/>
                <a:cs typeface="+mn-cs"/>
              </a:rPr>
              <a:t>Continuous deployment is an excellent way to accelerate the feedback loop with your customers and take pressure off the team as there isn't a </a:t>
            </a:r>
            <a:r>
              <a:rPr lang="en-US" sz="1200" b="0" i="1" kern="1200" dirty="0">
                <a:solidFill>
                  <a:schemeClr val="tx1"/>
                </a:solidFill>
                <a:effectLst/>
                <a:latin typeface="+mn-lt"/>
                <a:ea typeface="+mn-ea"/>
                <a:cs typeface="+mn-cs"/>
              </a:rPr>
              <a:t>Release Day</a:t>
            </a:r>
            <a:r>
              <a:rPr lang="en-US" sz="1200" b="0" i="0" kern="1200" dirty="0">
                <a:solidFill>
                  <a:schemeClr val="tx1"/>
                </a:solidFill>
                <a:effectLst/>
                <a:latin typeface="+mn-lt"/>
                <a:ea typeface="+mn-ea"/>
                <a:cs typeface="+mn-cs"/>
              </a:rPr>
              <a:t> anymore. Developers can focus on building software, and they see their work go live minutes after they've finished working on it.</a:t>
            </a:r>
          </a:p>
        </p:txBody>
      </p:sp>
      <p:sp>
        <p:nvSpPr>
          <p:cNvPr id="4" name="Slide Number Placeholder 3"/>
          <p:cNvSpPr>
            <a:spLocks noGrp="1"/>
          </p:cNvSpPr>
          <p:nvPr>
            <p:ph type="sldNum" sz="quarter" idx="10"/>
          </p:nvPr>
        </p:nvSpPr>
        <p:spPr/>
        <p:txBody>
          <a:bodyPr/>
          <a:lstStyle/>
          <a:p>
            <a:fld id="{FED06991-A0E5-314F-9D39-B4B8F0A46613}" type="slidenum">
              <a:rPr lang="en-US" smtClean="0"/>
              <a:t>12</a:t>
            </a:fld>
            <a:endParaRPr lang="en-US"/>
          </a:p>
        </p:txBody>
      </p:sp>
    </p:spTree>
    <p:extLst>
      <p:ext uri="{BB962C8B-B14F-4D97-AF65-F5344CB8AC3E}">
        <p14:creationId xmlns:p14="http://schemas.microsoft.com/office/powerpoint/2010/main" val="80077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list of factors that should be taken into consideration when deciding whether to pause the CD pipeline. Note, many of these seem like they require human intervention; a little imagination can be used to automate them.</a:t>
            </a:r>
          </a:p>
          <a:p>
            <a:endParaRPr lang="en-US" dirty="0"/>
          </a:p>
          <a:p>
            <a:pPr marL="171450" indent="-171450">
              <a:buFont typeface="Arial" panose="020B0604020202020204" pitchFamily="34" charset="0"/>
              <a:buChar char="•"/>
            </a:pPr>
            <a:r>
              <a:rPr lang="en-US" dirty="0"/>
              <a:t>Build health: if </a:t>
            </a:r>
            <a:r>
              <a:rPr lang="en-US" i="1" dirty="0"/>
              <a:t>n</a:t>
            </a:r>
            <a:r>
              <a:rPr lang="en-US" i="0" dirty="0"/>
              <a:t> out of the last </a:t>
            </a:r>
            <a:r>
              <a:rPr lang="en-US" i="1" dirty="0"/>
              <a:t>m</a:t>
            </a:r>
            <a:r>
              <a:rPr lang="en-US" i="0" dirty="0"/>
              <a:t> builds failed</a:t>
            </a:r>
            <a:endParaRPr lang="en-US" dirty="0"/>
          </a:p>
          <a:p>
            <a:pPr marL="171450" indent="-171450">
              <a:buFont typeface="Arial" panose="020B0604020202020204" pitchFamily="34" charset="0"/>
              <a:buChar char="•"/>
            </a:pPr>
            <a:r>
              <a:rPr lang="en-US" dirty="0"/>
              <a:t>Test comprehensiveness: if you have high / low code coverage</a:t>
            </a:r>
          </a:p>
          <a:p>
            <a:pPr marL="171450" indent="-171450">
              <a:buFont typeface="Arial" panose="020B0604020202020204" pitchFamily="34" charset="0"/>
              <a:buChar char="•"/>
            </a:pPr>
            <a:r>
              <a:rPr lang="en-US" dirty="0"/>
              <a:t>Test reproducibility: sometimes called “intermittent test failures”</a:t>
            </a:r>
          </a:p>
          <a:p>
            <a:pPr marL="171450" indent="-171450">
              <a:buFont typeface="Arial" panose="020B0604020202020204" pitchFamily="34" charset="0"/>
              <a:buChar char="•"/>
            </a:pPr>
            <a:r>
              <a:rPr lang="en-US" dirty="0"/>
              <a:t>Production health: the current system is healthy (unless pushing a hotfix)</a:t>
            </a:r>
          </a:p>
          <a:p>
            <a:pPr marL="171450" indent="-171450">
              <a:buFont typeface="Arial" panose="020B0604020202020204" pitchFamily="34" charset="0"/>
              <a:buChar char="•"/>
            </a:pPr>
            <a:r>
              <a:rPr lang="en-US" dirty="0"/>
              <a:t>Schedule permission: stop if there’s some external calendar reason to not ship</a:t>
            </a:r>
          </a:p>
          <a:p>
            <a:pPr marL="171450" indent="-171450">
              <a:buFont typeface="Arial" panose="020B0604020202020204" pitchFamily="34" charset="0"/>
              <a:buChar char="•"/>
            </a:pPr>
            <a:r>
              <a:rPr lang="en-US" dirty="0"/>
              <a:t>On-call schedule: don’t deploy when the on-call team is busy / sleeping</a:t>
            </a:r>
          </a:p>
          <a:p>
            <a:pPr marL="171450" indent="-171450">
              <a:buFont typeface="Arial" panose="020B0604020202020204" pitchFamily="34" charset="0"/>
              <a:buChar char="•"/>
            </a:pPr>
            <a:r>
              <a:rPr lang="en-US" dirty="0"/>
              <a:t>Manual stop: you probably have a list of people who can just </a:t>
            </a:r>
            <a:r>
              <a:rPr lang="en-US" i="1" dirty="0"/>
              <a:t>decide</a:t>
            </a:r>
            <a:r>
              <a:rPr lang="en-US" i="0" dirty="0"/>
              <a:t> to stop the process</a:t>
            </a:r>
          </a:p>
          <a:p>
            <a:pPr marL="171450" indent="-171450">
              <a:buFont typeface="Arial" panose="020B0604020202020204" pitchFamily="34" charset="0"/>
              <a:buChar char="•"/>
            </a:pPr>
            <a:r>
              <a:rPr lang="en-US" i="0" dirty="0"/>
              <a:t>Push conflicts: sometimes it makes sense to only release one service at a time</a:t>
            </a:r>
          </a:p>
          <a:p>
            <a:pPr marL="171450" indent="-171450">
              <a:buFont typeface="Arial" panose="020B0604020202020204" pitchFamily="34" charset="0"/>
              <a:buChar char="•"/>
            </a:pPr>
            <a:r>
              <a:rPr lang="en-US" i="0" dirty="0"/>
              <a:t>Intentional delays: sometimes you want to let the just-shipped code soak a while before you push the next one</a:t>
            </a:r>
          </a:p>
          <a:p>
            <a:pPr marL="171450" indent="-171450">
              <a:buFont typeface="Arial" panose="020B0604020202020204" pitchFamily="34" charset="0"/>
              <a:buChar char="•"/>
            </a:pPr>
            <a:r>
              <a:rPr lang="en-US" i="0" dirty="0"/>
              <a:t>Resource contention: if the current system seems unhealthy in a strange way, don’t push</a:t>
            </a:r>
            <a:endParaRPr lang="en-US" dirty="0"/>
          </a:p>
          <a:p>
            <a:endParaRPr lang="en-US" dirty="0"/>
          </a:p>
        </p:txBody>
      </p:sp>
      <p:sp>
        <p:nvSpPr>
          <p:cNvPr id="4" name="Slide Number Placeholder 3"/>
          <p:cNvSpPr>
            <a:spLocks noGrp="1"/>
          </p:cNvSpPr>
          <p:nvPr>
            <p:ph type="sldNum" sz="quarter" idx="10"/>
          </p:nvPr>
        </p:nvSpPr>
        <p:spPr/>
        <p:txBody>
          <a:bodyPr/>
          <a:lstStyle/>
          <a:p>
            <a:fld id="{FED06991-A0E5-314F-9D39-B4B8F0A46613}" type="slidenum">
              <a:rPr lang="en-US" smtClean="0"/>
              <a:t>13</a:t>
            </a:fld>
            <a:endParaRPr lang="en-US"/>
          </a:p>
        </p:txBody>
      </p:sp>
    </p:spTree>
    <p:extLst>
      <p:ext uri="{BB962C8B-B14F-4D97-AF65-F5344CB8AC3E}">
        <p14:creationId xmlns:p14="http://schemas.microsoft.com/office/powerpoint/2010/main" val="184004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084D-26D8-402F-9D55-E70DE75F9C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9A5F8-47A5-4BEE-A9D6-5A3C53361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E75711-F85E-4768-892E-098B1BB6F9E1}"/>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5" name="Footer Placeholder 4">
            <a:extLst>
              <a:ext uri="{FF2B5EF4-FFF2-40B4-BE49-F238E27FC236}">
                <a16:creationId xmlns:a16="http://schemas.microsoft.com/office/drawing/2014/main" id="{E3189CA6-82CD-43A3-BDF9-47E11F799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EF52-9110-4926-96F6-059394F06FE4}"/>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105725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2F0D-78E0-46DF-883D-EE352102D1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274-76ED-429D-9751-A44BF888A0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D3D4A-F55C-41AE-B8DB-93CD09FAA80C}"/>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5" name="Footer Placeholder 4">
            <a:extLst>
              <a:ext uri="{FF2B5EF4-FFF2-40B4-BE49-F238E27FC236}">
                <a16:creationId xmlns:a16="http://schemas.microsoft.com/office/drawing/2014/main" id="{11DD69AF-3FEA-4DDA-8C0E-1E864887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F34FF-0D98-495E-9CCD-9790547994B7}"/>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185105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844824-3441-4A96-8A45-9BB49FCCE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E98EE-AC1F-4137-A1D7-A5D8A6D033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12871-8F8D-40B4-A2EA-231F158048E0}"/>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5" name="Footer Placeholder 4">
            <a:extLst>
              <a:ext uri="{FF2B5EF4-FFF2-40B4-BE49-F238E27FC236}">
                <a16:creationId xmlns:a16="http://schemas.microsoft.com/office/drawing/2014/main" id="{9972C62A-0578-4B36-B93E-33B589D3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C3EE1-9862-4743-802E-09BCFD58A93C}"/>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78117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B07C-C1E3-4BDD-9E62-9B4A1DD92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854E8-95CF-4AAD-B626-BAE9668447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0F565-F43C-4D6B-9686-E925D376BD17}"/>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5" name="Footer Placeholder 4">
            <a:extLst>
              <a:ext uri="{FF2B5EF4-FFF2-40B4-BE49-F238E27FC236}">
                <a16:creationId xmlns:a16="http://schemas.microsoft.com/office/drawing/2014/main" id="{3F5A5C32-C279-4E6C-B790-20DFC5220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F88A6-9530-4272-920E-3B7D620A5D65}"/>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3969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DA3A-2331-4C62-A1FD-46B0892AF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581826-1E72-418B-A0E4-B0D265A1F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E54376-8A2A-4557-A900-34E53B02EB6A}"/>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5" name="Footer Placeholder 4">
            <a:extLst>
              <a:ext uri="{FF2B5EF4-FFF2-40B4-BE49-F238E27FC236}">
                <a16:creationId xmlns:a16="http://schemas.microsoft.com/office/drawing/2014/main" id="{69C495ED-D9A0-4DAE-BBAF-48C812EDB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FC1EF-B845-445E-9547-79DB7247F16D}"/>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276289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DB38-F0AA-40F1-85A9-7C989CB68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559A4-9DFA-4C7E-968D-0F041984AE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1835E-FB46-46DC-B5A9-1658F214F8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50ACD-C160-4C66-89F9-26D0A1129D07}"/>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6" name="Footer Placeholder 5">
            <a:extLst>
              <a:ext uri="{FF2B5EF4-FFF2-40B4-BE49-F238E27FC236}">
                <a16:creationId xmlns:a16="http://schemas.microsoft.com/office/drawing/2014/main" id="{5CF3B853-6B42-4BEB-8D53-C2FC922CC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A7902-A946-48B4-9E5D-438B0688D0F9}"/>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193003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36C4-4756-4D2F-9689-97526353C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1A1E6-2BC2-471B-BC78-A33F10B69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2D19EF-BE79-4D10-8918-00BAF0C7A9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336DC-0F66-4001-852A-15851A868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635457-D73D-4AE5-A3B0-2E07A352A7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E24B5-C389-4E42-9FAF-64824680E39D}"/>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8" name="Footer Placeholder 7">
            <a:extLst>
              <a:ext uri="{FF2B5EF4-FFF2-40B4-BE49-F238E27FC236}">
                <a16:creationId xmlns:a16="http://schemas.microsoft.com/office/drawing/2014/main" id="{A825E502-8901-4CD3-B884-3E507F7467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8DEA56-E2C5-4DBE-A8C0-CBF7708BDEA1}"/>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338761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A9A4-0E03-4AF1-8974-1D24DA3072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DEE849-C501-4B4C-85CB-3E7869E319D8}"/>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4" name="Footer Placeholder 3">
            <a:extLst>
              <a:ext uri="{FF2B5EF4-FFF2-40B4-BE49-F238E27FC236}">
                <a16:creationId xmlns:a16="http://schemas.microsoft.com/office/drawing/2014/main" id="{3BF7A9D2-C082-470A-8A66-5D73D4D81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D16171-1A20-4003-A1BB-33669DD37446}"/>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66338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5A4DE-791A-442D-8902-573768781782}"/>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3" name="Footer Placeholder 2">
            <a:extLst>
              <a:ext uri="{FF2B5EF4-FFF2-40B4-BE49-F238E27FC236}">
                <a16:creationId xmlns:a16="http://schemas.microsoft.com/office/drawing/2014/main" id="{8F6969EA-D445-4BBE-BAA6-934349193C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BA36E-AD30-421D-8F6E-760F8557DF06}"/>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22578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4D4-6361-495B-883F-30AD99FA7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471C4-C23A-47A6-B14A-29E662EAC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76B4D-ECF2-4D48-961B-5B9781FD2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2D1646-82C7-4349-B2B9-3EECD67E41BD}"/>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6" name="Footer Placeholder 5">
            <a:extLst>
              <a:ext uri="{FF2B5EF4-FFF2-40B4-BE49-F238E27FC236}">
                <a16:creationId xmlns:a16="http://schemas.microsoft.com/office/drawing/2014/main" id="{EB10C2C4-4888-41BF-9E4C-052D7CC67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6337A-5EA2-437F-9F80-58264D968DB5}"/>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415246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2FD3-47CB-4B17-AC30-8FCD2D08E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B3748E-E466-40CA-B71B-ABAF71C4A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C5537D-D62B-409E-B1E7-BE7ED6CA0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75890E-1615-4BE2-9A9D-14CA0FB21684}"/>
              </a:ext>
            </a:extLst>
          </p:cNvPr>
          <p:cNvSpPr>
            <a:spLocks noGrp="1"/>
          </p:cNvSpPr>
          <p:nvPr>
            <p:ph type="dt" sz="half" idx="10"/>
          </p:nvPr>
        </p:nvSpPr>
        <p:spPr/>
        <p:txBody>
          <a:bodyPr/>
          <a:lstStyle/>
          <a:p>
            <a:fld id="{F97FE52C-8C6D-4E1B-B092-EA48DC41797C}" type="datetimeFigureOut">
              <a:rPr lang="en-US" smtClean="0"/>
              <a:t>1/25/18</a:t>
            </a:fld>
            <a:endParaRPr lang="en-US"/>
          </a:p>
        </p:txBody>
      </p:sp>
      <p:sp>
        <p:nvSpPr>
          <p:cNvPr id="6" name="Footer Placeholder 5">
            <a:extLst>
              <a:ext uri="{FF2B5EF4-FFF2-40B4-BE49-F238E27FC236}">
                <a16:creationId xmlns:a16="http://schemas.microsoft.com/office/drawing/2014/main" id="{CE54919A-9B41-48FF-BC27-3F8EDBB95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497C0-76C8-43AF-B0B7-45685BB89EA0}"/>
              </a:ext>
            </a:extLst>
          </p:cNvPr>
          <p:cNvSpPr>
            <a:spLocks noGrp="1"/>
          </p:cNvSpPr>
          <p:nvPr>
            <p:ph type="sldNum" sz="quarter" idx="12"/>
          </p:nvPr>
        </p:nvSpPr>
        <p:spPr/>
        <p:txBody>
          <a:bodyPr/>
          <a:lstStyle/>
          <a:p>
            <a:fld id="{4B7BD02D-FD83-40B6-B8D2-760227468A54}" type="slidenum">
              <a:rPr lang="en-US" smtClean="0"/>
              <a:t>‹#›</a:t>
            </a:fld>
            <a:endParaRPr lang="en-US"/>
          </a:p>
        </p:txBody>
      </p:sp>
    </p:spTree>
    <p:extLst>
      <p:ext uri="{BB962C8B-B14F-4D97-AF65-F5344CB8AC3E}">
        <p14:creationId xmlns:p14="http://schemas.microsoft.com/office/powerpoint/2010/main" val="44512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84FE2-4E5E-4B87-99D6-6350AE5DA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258D1-C84F-41F6-A879-F0F7BBBA0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1269C-C607-44AB-B662-3FA36D994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FE52C-8C6D-4E1B-B092-EA48DC41797C}" type="datetimeFigureOut">
              <a:rPr lang="en-US" smtClean="0"/>
              <a:t>1/25/18</a:t>
            </a:fld>
            <a:endParaRPr lang="en-US"/>
          </a:p>
        </p:txBody>
      </p:sp>
      <p:sp>
        <p:nvSpPr>
          <p:cNvPr id="5" name="Footer Placeholder 4">
            <a:extLst>
              <a:ext uri="{FF2B5EF4-FFF2-40B4-BE49-F238E27FC236}">
                <a16:creationId xmlns:a16="http://schemas.microsoft.com/office/drawing/2014/main" id="{475A5ECE-BD58-4298-AF06-43E5E6233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9722F-D1D9-4632-95DD-B61483646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BD02D-FD83-40B6-B8D2-760227468A54}" type="slidenum">
              <a:rPr lang="en-US" smtClean="0"/>
              <a:t>‹#›</a:t>
            </a:fld>
            <a:endParaRPr lang="en-US"/>
          </a:p>
        </p:txBody>
      </p:sp>
    </p:spTree>
    <p:extLst>
      <p:ext uri="{BB962C8B-B14F-4D97-AF65-F5344CB8AC3E}">
        <p14:creationId xmlns:p14="http://schemas.microsoft.com/office/powerpoint/2010/main" val="192352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ing.org/explore/fourteen-point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cker.com/community-edition" TargetMode="External"/><Relationship Id="rId2" Type="http://schemas.openxmlformats.org/officeDocument/2006/relationships/hyperlink" Target="https://www.atlassian.com/continuous-delivery/ci-vs-ci-vs-c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5910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DevOps from the Architect’s Perspective</a:t>
            </a:r>
          </a:p>
        </p:txBody>
      </p:sp>
    </p:spTree>
    <p:extLst>
      <p:ext uri="{BB962C8B-B14F-4D97-AF65-F5344CB8AC3E}">
        <p14:creationId xmlns:p14="http://schemas.microsoft.com/office/powerpoint/2010/main" val="133156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3218-100B-B74C-B227-92B3D866291D}"/>
              </a:ext>
            </a:extLst>
          </p:cNvPr>
          <p:cNvSpPr>
            <a:spLocks noGrp="1"/>
          </p:cNvSpPr>
          <p:nvPr>
            <p:ph type="title"/>
          </p:nvPr>
        </p:nvSpPr>
        <p:spPr/>
        <p:txBody>
          <a:bodyPr/>
          <a:lstStyle/>
          <a:p>
            <a:r>
              <a:rPr lang="en-US" dirty="0"/>
              <a:t>Five principles of CD</a:t>
            </a:r>
          </a:p>
        </p:txBody>
      </p:sp>
      <p:sp>
        <p:nvSpPr>
          <p:cNvPr id="3" name="Content Placeholder 2">
            <a:extLst>
              <a:ext uri="{FF2B5EF4-FFF2-40B4-BE49-F238E27FC236}">
                <a16:creationId xmlns:a16="http://schemas.microsoft.com/office/drawing/2014/main" id="{AA445893-9BA6-F24C-9FBA-04218DF9CF4C}"/>
              </a:ext>
            </a:extLst>
          </p:cNvPr>
          <p:cNvSpPr>
            <a:spLocks noGrp="1"/>
          </p:cNvSpPr>
          <p:nvPr>
            <p:ph idx="1"/>
          </p:nvPr>
        </p:nvSpPr>
        <p:spPr/>
        <p:txBody>
          <a:bodyPr/>
          <a:lstStyle/>
          <a:p>
            <a:pPr marL="0" indent="0">
              <a:buNone/>
            </a:pPr>
            <a:r>
              <a:rPr lang="en-US" dirty="0"/>
              <a:t>Build quality in</a:t>
            </a:r>
          </a:p>
          <a:p>
            <a:pPr marL="0" indent="0">
              <a:buNone/>
            </a:pPr>
            <a:r>
              <a:rPr lang="en-US" dirty="0"/>
              <a:t>Work in small batches</a:t>
            </a:r>
          </a:p>
          <a:p>
            <a:pPr marL="0" indent="0">
              <a:buNone/>
            </a:pPr>
            <a:r>
              <a:rPr lang="en-US" dirty="0"/>
              <a:t>Computers perform repetitive tasks, people solve problems</a:t>
            </a:r>
          </a:p>
          <a:p>
            <a:pPr marL="0" indent="0">
              <a:buNone/>
            </a:pPr>
            <a:r>
              <a:rPr lang="en-US" dirty="0"/>
              <a:t>Relentlessly pursue continuous improvement</a:t>
            </a:r>
          </a:p>
          <a:p>
            <a:pPr marL="0" indent="0">
              <a:buNone/>
            </a:pPr>
            <a:r>
              <a:rPr lang="en-US" dirty="0"/>
              <a:t>Everyone is responsible</a:t>
            </a:r>
          </a:p>
        </p:txBody>
      </p:sp>
    </p:spTree>
    <p:extLst>
      <p:ext uri="{BB962C8B-B14F-4D97-AF65-F5344CB8AC3E}">
        <p14:creationId xmlns:p14="http://schemas.microsoft.com/office/powerpoint/2010/main" val="217112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F792-EBCA-7D48-BE4F-4D0A39AD3ADE}"/>
              </a:ext>
            </a:extLst>
          </p:cNvPr>
          <p:cNvSpPr>
            <a:spLocks noGrp="1"/>
          </p:cNvSpPr>
          <p:nvPr>
            <p:ph type="title"/>
          </p:nvPr>
        </p:nvSpPr>
        <p:spPr/>
        <p:txBody>
          <a:bodyPr/>
          <a:lstStyle/>
          <a:p>
            <a:r>
              <a:rPr lang="en-US" dirty="0"/>
              <a:t>Side track – W Edwards Deming</a:t>
            </a:r>
          </a:p>
        </p:txBody>
      </p:sp>
      <p:sp>
        <p:nvSpPr>
          <p:cNvPr id="3" name="Content Placeholder 2">
            <a:extLst>
              <a:ext uri="{FF2B5EF4-FFF2-40B4-BE49-F238E27FC236}">
                <a16:creationId xmlns:a16="http://schemas.microsoft.com/office/drawing/2014/main" id="{F80819B3-BD5F-0B45-906F-142B8D66D857}"/>
              </a:ext>
            </a:extLst>
          </p:cNvPr>
          <p:cNvSpPr>
            <a:spLocks noGrp="1"/>
          </p:cNvSpPr>
          <p:nvPr>
            <p:ph idx="1"/>
          </p:nvPr>
        </p:nvSpPr>
        <p:spPr>
          <a:xfrm>
            <a:off x="838200" y="1825625"/>
            <a:ext cx="10515600" cy="1117600"/>
          </a:xfrm>
        </p:spPr>
        <p:txBody>
          <a:bodyPr/>
          <a:lstStyle/>
          <a:p>
            <a:pPr marL="0" indent="0">
              <a:buNone/>
            </a:pPr>
            <a:r>
              <a:rPr lang="en-US" dirty="0"/>
              <a:t>The Deming Institute</a:t>
            </a:r>
          </a:p>
          <a:p>
            <a:pPr marL="457200" lvl="1" indent="0">
              <a:buNone/>
            </a:pPr>
            <a:r>
              <a:rPr lang="en-US" dirty="0">
                <a:hlinkClick r:id="rId3"/>
              </a:rPr>
              <a:t>https://deming.org/explore/fourteen-points</a:t>
            </a: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667AD27-91AD-7541-93D0-55A6435C0665}"/>
              </a:ext>
            </a:extLst>
          </p:cNvPr>
          <p:cNvSpPr txBox="1"/>
          <p:nvPr/>
        </p:nvSpPr>
        <p:spPr>
          <a:xfrm>
            <a:off x="838200" y="3157538"/>
            <a:ext cx="5133975" cy="2677656"/>
          </a:xfrm>
          <a:prstGeom prst="rect">
            <a:avLst/>
          </a:prstGeom>
          <a:noFill/>
        </p:spPr>
        <p:txBody>
          <a:bodyPr wrap="square" rtlCol="0">
            <a:spAutoFit/>
          </a:bodyPr>
          <a:lstStyle/>
          <a:p>
            <a:pPr marL="342900" indent="-342900">
              <a:buFont typeface="+mj-lt"/>
              <a:buAutoNum type="arabicPeriod"/>
            </a:pPr>
            <a:r>
              <a:rPr lang="en-US" sz="2400" dirty="0"/>
              <a:t>Create constancy of purpose</a:t>
            </a:r>
          </a:p>
          <a:p>
            <a:pPr marL="342900" indent="-342900">
              <a:buFont typeface="+mj-lt"/>
              <a:buAutoNum type="arabicPeriod"/>
            </a:pPr>
            <a:r>
              <a:rPr lang="en-US" sz="2400" dirty="0"/>
              <a:t>Adopt the new philosophy</a:t>
            </a:r>
          </a:p>
          <a:p>
            <a:pPr marL="342900" indent="-342900">
              <a:buFont typeface="+mj-lt"/>
              <a:buAutoNum type="arabicPeriod"/>
            </a:pPr>
            <a:r>
              <a:rPr lang="en-US" sz="2400" dirty="0"/>
              <a:t>Stop the dependence on inspection</a:t>
            </a:r>
          </a:p>
          <a:p>
            <a:pPr marL="342900" indent="-342900">
              <a:buFont typeface="+mj-lt"/>
              <a:buAutoNum type="arabicPeriod"/>
            </a:pPr>
            <a:r>
              <a:rPr lang="en-US" sz="2400" dirty="0"/>
              <a:t>Minimize total cost</a:t>
            </a:r>
          </a:p>
          <a:p>
            <a:pPr marL="342900" indent="-342900">
              <a:buFont typeface="+mj-lt"/>
              <a:buAutoNum type="arabicPeriod"/>
            </a:pPr>
            <a:r>
              <a:rPr lang="en-US" sz="2400" dirty="0"/>
              <a:t>Improve constantly</a:t>
            </a:r>
          </a:p>
          <a:p>
            <a:pPr marL="342900" indent="-342900">
              <a:buFont typeface="+mj-lt"/>
              <a:buAutoNum type="arabicPeriod"/>
            </a:pPr>
            <a:r>
              <a:rPr lang="en-US" sz="2400" dirty="0"/>
              <a:t>Train on the job</a:t>
            </a:r>
          </a:p>
          <a:p>
            <a:pPr marL="342900" indent="-342900">
              <a:buFont typeface="+mj-lt"/>
              <a:buAutoNum type="arabicPeriod"/>
            </a:pPr>
            <a:r>
              <a:rPr lang="en-US" sz="2400" dirty="0"/>
              <a:t>Institute leadership</a:t>
            </a:r>
          </a:p>
        </p:txBody>
      </p:sp>
      <p:sp>
        <p:nvSpPr>
          <p:cNvPr id="5" name="TextBox 4">
            <a:extLst>
              <a:ext uri="{FF2B5EF4-FFF2-40B4-BE49-F238E27FC236}">
                <a16:creationId xmlns:a16="http://schemas.microsoft.com/office/drawing/2014/main" id="{4E290FAA-3D67-C649-B689-1B95043F2048}"/>
              </a:ext>
            </a:extLst>
          </p:cNvPr>
          <p:cNvSpPr txBox="1"/>
          <p:nvPr/>
        </p:nvSpPr>
        <p:spPr>
          <a:xfrm>
            <a:off x="6219825" y="3157538"/>
            <a:ext cx="5133975" cy="2677656"/>
          </a:xfrm>
          <a:prstGeom prst="rect">
            <a:avLst/>
          </a:prstGeom>
          <a:noFill/>
        </p:spPr>
        <p:txBody>
          <a:bodyPr wrap="square" rtlCol="0">
            <a:spAutoFit/>
          </a:bodyPr>
          <a:lstStyle/>
          <a:p>
            <a:pPr marL="457200" indent="-457200">
              <a:buFont typeface="+mj-lt"/>
              <a:buAutoNum type="arabicPeriod" startAt="8"/>
            </a:pPr>
            <a:r>
              <a:rPr lang="en-US" sz="2400" dirty="0"/>
              <a:t>Drive out fear</a:t>
            </a:r>
          </a:p>
          <a:p>
            <a:pPr marL="457200" indent="-457200">
              <a:buFont typeface="+mj-lt"/>
              <a:buAutoNum type="arabicPeriod" startAt="8"/>
            </a:pPr>
            <a:r>
              <a:rPr lang="en-US" sz="2400" dirty="0"/>
              <a:t>Break down barriers</a:t>
            </a:r>
          </a:p>
          <a:p>
            <a:pPr marL="342900" indent="-342900">
              <a:buFont typeface="+mj-lt"/>
              <a:buAutoNum type="arabicPeriod" startAt="8"/>
            </a:pPr>
            <a:r>
              <a:rPr lang="en-US" sz="2400" dirty="0"/>
              <a:t> Eliminate slogans and targets</a:t>
            </a:r>
          </a:p>
          <a:p>
            <a:pPr marL="342900" indent="-342900">
              <a:buFont typeface="+mj-lt"/>
              <a:buAutoNum type="arabicPeriod" startAt="8"/>
            </a:pPr>
            <a:r>
              <a:rPr lang="en-US" sz="2400" dirty="0"/>
              <a:t> Retain pride of workmanship</a:t>
            </a:r>
          </a:p>
          <a:p>
            <a:pPr marL="342900" indent="-342900">
              <a:buFont typeface="+mj-lt"/>
              <a:buAutoNum type="arabicPeriod" startAt="8"/>
            </a:pPr>
            <a:r>
              <a:rPr lang="en-US" sz="2400" dirty="0"/>
              <a:t> Remove the merit rating</a:t>
            </a:r>
          </a:p>
          <a:p>
            <a:pPr marL="342900" indent="-342900">
              <a:buFont typeface="+mj-lt"/>
              <a:buAutoNum type="arabicPeriod" startAt="8"/>
            </a:pPr>
            <a:r>
              <a:rPr lang="en-US" sz="2400" dirty="0"/>
              <a:t> Institute self-improvement</a:t>
            </a:r>
          </a:p>
          <a:p>
            <a:pPr marL="342900" indent="-342900">
              <a:buFont typeface="+mj-lt"/>
              <a:buAutoNum type="arabicPeriod" startAt="8"/>
            </a:pPr>
            <a:r>
              <a:rPr lang="en-US" sz="2400" dirty="0"/>
              <a:t> Transformation is everyone’s job</a:t>
            </a:r>
          </a:p>
        </p:txBody>
      </p:sp>
    </p:spTree>
    <p:extLst>
      <p:ext uri="{BB962C8B-B14F-4D97-AF65-F5344CB8AC3E}">
        <p14:creationId xmlns:p14="http://schemas.microsoft.com/office/powerpoint/2010/main" val="318570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4149-9FDC-1D4D-8BBE-B4242F83DA73}"/>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9E085D66-13BB-A749-86CF-606278F13892}"/>
              </a:ext>
            </a:extLst>
          </p:cNvPr>
          <p:cNvSpPr>
            <a:spLocks noGrp="1"/>
          </p:cNvSpPr>
          <p:nvPr>
            <p:ph idx="1"/>
          </p:nvPr>
        </p:nvSpPr>
        <p:spPr>
          <a:xfrm>
            <a:off x="838200" y="1825625"/>
            <a:ext cx="10515600" cy="4351338"/>
          </a:xfrm>
        </p:spPr>
        <p:txBody>
          <a:bodyPr/>
          <a:lstStyle/>
          <a:p>
            <a:pPr marL="0" indent="0" algn="ctr">
              <a:buNone/>
            </a:pPr>
            <a:r>
              <a:rPr lang="en-US" i="1" dirty="0"/>
              <a:t>Continuous deployment means every release that passes tests is deployed to production automatically.</a:t>
            </a:r>
          </a:p>
        </p:txBody>
      </p:sp>
      <p:graphicFrame>
        <p:nvGraphicFramePr>
          <p:cNvPr id="4" name="Diagram 3">
            <a:extLst>
              <a:ext uri="{FF2B5EF4-FFF2-40B4-BE49-F238E27FC236}">
                <a16:creationId xmlns:a16="http://schemas.microsoft.com/office/drawing/2014/main" id="{82F81190-F1B1-EB42-B570-7BFA0C879D54}"/>
              </a:ext>
            </a:extLst>
          </p:cNvPr>
          <p:cNvGraphicFramePr/>
          <p:nvPr>
            <p:extLst>
              <p:ext uri="{D42A27DB-BD31-4B8C-83A1-F6EECF244321}">
                <p14:modId xmlns:p14="http://schemas.microsoft.com/office/powerpoint/2010/main" val="387097513"/>
              </p:ext>
            </p:extLst>
          </p:nvPr>
        </p:nvGraphicFramePr>
        <p:xfrm>
          <a:off x="2032000" y="16906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93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0768-5C1B-0F45-AF2C-14DB0F1DE841}"/>
              </a:ext>
            </a:extLst>
          </p:cNvPr>
          <p:cNvSpPr>
            <a:spLocks noGrp="1"/>
          </p:cNvSpPr>
          <p:nvPr>
            <p:ph type="title"/>
          </p:nvPr>
        </p:nvSpPr>
        <p:spPr/>
        <p:txBody>
          <a:bodyPr/>
          <a:lstStyle/>
          <a:p>
            <a:r>
              <a:rPr lang="en-US" dirty="0"/>
              <a:t>Reasons to shut down the pipeline</a:t>
            </a:r>
          </a:p>
        </p:txBody>
      </p:sp>
      <p:sp>
        <p:nvSpPr>
          <p:cNvPr id="3" name="Content Placeholder 2">
            <a:extLst>
              <a:ext uri="{FF2B5EF4-FFF2-40B4-BE49-F238E27FC236}">
                <a16:creationId xmlns:a16="http://schemas.microsoft.com/office/drawing/2014/main" id="{8D8617FE-BB0F-9C42-9617-BE05920D5B27}"/>
              </a:ext>
            </a:extLst>
          </p:cNvPr>
          <p:cNvSpPr>
            <a:spLocks noGrp="1"/>
          </p:cNvSpPr>
          <p:nvPr>
            <p:ph sz="half" idx="1"/>
          </p:nvPr>
        </p:nvSpPr>
        <p:spPr/>
        <p:txBody>
          <a:bodyPr/>
          <a:lstStyle/>
          <a:p>
            <a:pPr marL="0" indent="0">
              <a:buNone/>
            </a:pPr>
            <a:r>
              <a:rPr lang="en-US" dirty="0"/>
              <a:t>Build health</a:t>
            </a:r>
          </a:p>
          <a:p>
            <a:pPr marL="0" indent="0">
              <a:buNone/>
            </a:pPr>
            <a:r>
              <a:rPr lang="en-US" dirty="0"/>
              <a:t>Test comprehensiveness</a:t>
            </a:r>
          </a:p>
          <a:p>
            <a:pPr marL="0" indent="0">
              <a:buNone/>
            </a:pPr>
            <a:r>
              <a:rPr lang="en-US" dirty="0"/>
              <a:t>Test reproducibility</a:t>
            </a:r>
          </a:p>
          <a:p>
            <a:pPr marL="0" indent="0">
              <a:buNone/>
            </a:pPr>
            <a:r>
              <a:rPr lang="en-US" dirty="0"/>
              <a:t>Production health</a:t>
            </a:r>
          </a:p>
          <a:p>
            <a:pPr marL="0" indent="0">
              <a:buNone/>
            </a:pPr>
            <a:r>
              <a:rPr lang="en-US" dirty="0"/>
              <a:t>Schedule permission</a:t>
            </a:r>
          </a:p>
        </p:txBody>
      </p:sp>
      <p:sp>
        <p:nvSpPr>
          <p:cNvPr id="4" name="Content Placeholder 3">
            <a:extLst>
              <a:ext uri="{FF2B5EF4-FFF2-40B4-BE49-F238E27FC236}">
                <a16:creationId xmlns:a16="http://schemas.microsoft.com/office/drawing/2014/main" id="{34EB68D7-7A4E-214F-9336-3C12E29B0111}"/>
              </a:ext>
            </a:extLst>
          </p:cNvPr>
          <p:cNvSpPr>
            <a:spLocks noGrp="1"/>
          </p:cNvSpPr>
          <p:nvPr>
            <p:ph sz="half" idx="2"/>
          </p:nvPr>
        </p:nvSpPr>
        <p:spPr/>
        <p:txBody>
          <a:bodyPr/>
          <a:lstStyle/>
          <a:p>
            <a:pPr marL="0" indent="0">
              <a:buNone/>
            </a:pPr>
            <a:r>
              <a:rPr lang="en-US" dirty="0"/>
              <a:t>On-call schedule</a:t>
            </a:r>
          </a:p>
          <a:p>
            <a:pPr marL="0" indent="0">
              <a:buNone/>
            </a:pPr>
            <a:r>
              <a:rPr lang="en-US" dirty="0"/>
              <a:t>Manual stop</a:t>
            </a:r>
          </a:p>
          <a:p>
            <a:pPr marL="0" indent="0">
              <a:buNone/>
            </a:pPr>
            <a:r>
              <a:rPr lang="en-US" dirty="0"/>
              <a:t>Push conflicts</a:t>
            </a:r>
          </a:p>
          <a:p>
            <a:pPr marL="0" indent="0">
              <a:buNone/>
            </a:pPr>
            <a:r>
              <a:rPr lang="en-US" dirty="0"/>
              <a:t>Intentional delays</a:t>
            </a:r>
          </a:p>
          <a:p>
            <a:pPr marL="0" indent="0">
              <a:buNone/>
            </a:pPr>
            <a:r>
              <a:rPr lang="en-US" dirty="0"/>
              <a:t>Resource contention</a:t>
            </a:r>
          </a:p>
        </p:txBody>
      </p:sp>
    </p:spTree>
    <p:extLst>
      <p:ext uri="{BB962C8B-B14F-4D97-AF65-F5344CB8AC3E}">
        <p14:creationId xmlns:p14="http://schemas.microsoft.com/office/powerpoint/2010/main" val="341934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5C753-BB08-AE49-85F9-B4321FC858B7}"/>
              </a:ext>
            </a:extLst>
          </p:cNvPr>
          <p:cNvSpPr>
            <a:spLocks noGrp="1"/>
          </p:cNvSpPr>
          <p:nvPr>
            <p:ph type="title"/>
          </p:nvPr>
        </p:nvSpPr>
        <p:spPr/>
        <p:txBody>
          <a:bodyPr/>
          <a:lstStyle/>
          <a:p>
            <a:r>
              <a:rPr lang="en-US" dirty="0"/>
              <a:t>Next week</a:t>
            </a:r>
          </a:p>
        </p:txBody>
      </p:sp>
      <p:sp>
        <p:nvSpPr>
          <p:cNvPr id="6" name="Content Placeholder 5">
            <a:extLst>
              <a:ext uri="{FF2B5EF4-FFF2-40B4-BE49-F238E27FC236}">
                <a16:creationId xmlns:a16="http://schemas.microsoft.com/office/drawing/2014/main" id="{F7AA05FE-B31B-824E-90B2-A439DB52CA33}"/>
              </a:ext>
            </a:extLst>
          </p:cNvPr>
          <p:cNvSpPr>
            <a:spLocks noGrp="1"/>
          </p:cNvSpPr>
          <p:nvPr>
            <p:ph idx="1"/>
          </p:nvPr>
        </p:nvSpPr>
        <p:spPr/>
        <p:txBody>
          <a:bodyPr>
            <a:normAutofit lnSpcReduction="10000"/>
          </a:bodyPr>
          <a:lstStyle/>
          <a:p>
            <a:pPr marL="0" indent="0">
              <a:buNone/>
            </a:pPr>
            <a:r>
              <a:rPr lang="en-US" dirty="0"/>
              <a:t>BASS chapter 12</a:t>
            </a:r>
          </a:p>
          <a:p>
            <a:pPr marL="0" indent="0">
              <a:buNone/>
            </a:pPr>
            <a:r>
              <a:rPr lang="en-US" dirty="0"/>
              <a:t>GOOG chapter 5</a:t>
            </a:r>
          </a:p>
          <a:p>
            <a:pPr marL="0" indent="0">
              <a:buNone/>
            </a:pPr>
            <a:r>
              <a:rPr lang="en-US" sz="2400" dirty="0">
                <a:hlinkClick r:id="rId2"/>
              </a:rPr>
              <a:t>https://www.atlassian.com/continuous-delivery/ci-vs-ci-vs-cd</a:t>
            </a:r>
            <a:endParaRPr lang="en-US" sz="2400" dirty="0"/>
          </a:p>
          <a:p>
            <a:pPr marL="0" indent="0">
              <a:buNone/>
            </a:pPr>
            <a:endParaRPr lang="en-US" dirty="0"/>
          </a:p>
          <a:p>
            <a:pPr marL="0" indent="0">
              <a:buNone/>
            </a:pPr>
            <a:r>
              <a:rPr lang="en-US" dirty="0"/>
              <a:t>Download and install </a:t>
            </a:r>
            <a:r>
              <a:rPr lang="en-US" dirty="0" err="1"/>
              <a:t>docker</a:t>
            </a:r>
            <a:r>
              <a:rPr lang="en-US" dirty="0"/>
              <a:t> tooling for your environment</a:t>
            </a:r>
          </a:p>
          <a:p>
            <a:pPr marL="0" indent="0">
              <a:buNone/>
            </a:pPr>
            <a:r>
              <a:rPr lang="en-US" sz="2400" dirty="0">
                <a:hlinkClick r:id="rId3"/>
              </a:rPr>
              <a:t>https://www.docker.com/community-edition</a:t>
            </a:r>
            <a:endParaRPr lang="en-US" sz="2400" dirty="0"/>
          </a:p>
          <a:p>
            <a:pPr marL="0" indent="0">
              <a:buNone/>
            </a:pPr>
            <a:endParaRPr lang="en-US" dirty="0"/>
          </a:p>
          <a:p>
            <a:pPr marL="0" indent="0">
              <a:buNone/>
            </a:pPr>
            <a:r>
              <a:rPr lang="en-US" dirty="0"/>
              <a:t>Make sure you can run </a:t>
            </a:r>
            <a:r>
              <a:rPr lang="en-US" i="1" dirty="0"/>
              <a:t>hello-world</a:t>
            </a:r>
            <a:endParaRPr lang="en-US" dirty="0"/>
          </a:p>
          <a:p>
            <a:pPr marL="0" indent="0">
              <a:buNone/>
            </a:pPr>
            <a:r>
              <a:rPr lang="en-US" sz="2400" dirty="0"/>
              <a:t>	</a:t>
            </a:r>
            <a:r>
              <a:rPr lang="en-US" sz="2400" dirty="0" err="1">
                <a:latin typeface="Fira Code Retina" panose="020B0509050000020004" pitchFamily="49" charset="0"/>
                <a:ea typeface="Fira Code Retina" panose="020B0509050000020004" pitchFamily="49" charset="0"/>
              </a:rPr>
              <a:t>docker</a:t>
            </a:r>
            <a:r>
              <a:rPr lang="en-US" sz="2400" dirty="0">
                <a:latin typeface="Fira Code Retina" panose="020B0509050000020004" pitchFamily="49" charset="0"/>
                <a:ea typeface="Fira Code Retina" panose="020B0509050000020004" pitchFamily="49" charset="0"/>
              </a:rPr>
              <a:t> run hello-world</a:t>
            </a:r>
            <a:endParaRPr lang="en-US" sz="2400" dirty="0"/>
          </a:p>
        </p:txBody>
      </p:sp>
    </p:spTree>
    <p:extLst>
      <p:ext uri="{BB962C8B-B14F-4D97-AF65-F5344CB8AC3E}">
        <p14:creationId xmlns:p14="http://schemas.microsoft.com/office/powerpoint/2010/main" val="52878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AB9C-EE7E-4524-9438-C061AD6DBCC6}"/>
              </a:ext>
            </a:extLst>
          </p:cNvPr>
          <p:cNvSpPr>
            <a:spLocks noGrp="1"/>
          </p:cNvSpPr>
          <p:nvPr>
            <p:ph type="title"/>
          </p:nvPr>
        </p:nvSpPr>
        <p:spPr/>
        <p:txBody>
          <a:bodyPr/>
          <a:lstStyle/>
          <a:p>
            <a:r>
              <a:rPr lang="en-US" dirty="0"/>
              <a:t>From this week</a:t>
            </a:r>
          </a:p>
        </p:txBody>
      </p:sp>
      <p:sp>
        <p:nvSpPr>
          <p:cNvPr id="3" name="Content Placeholder 2">
            <a:extLst>
              <a:ext uri="{FF2B5EF4-FFF2-40B4-BE49-F238E27FC236}">
                <a16:creationId xmlns:a16="http://schemas.microsoft.com/office/drawing/2014/main" id="{BC291EAB-D619-42E1-A8D8-D30270F2DE39}"/>
              </a:ext>
            </a:extLst>
          </p:cNvPr>
          <p:cNvSpPr>
            <a:spLocks noGrp="1"/>
          </p:cNvSpPr>
          <p:nvPr>
            <p:ph idx="1"/>
          </p:nvPr>
        </p:nvSpPr>
        <p:spPr/>
        <p:txBody>
          <a:bodyPr/>
          <a:lstStyle/>
          <a:p>
            <a:pPr marL="0" indent="0">
              <a:buNone/>
            </a:pPr>
            <a:r>
              <a:rPr lang="en-US" dirty="0"/>
              <a:t>Do DevOps practices require architectural changes?</a:t>
            </a:r>
          </a:p>
        </p:txBody>
      </p:sp>
    </p:spTree>
    <p:extLst>
      <p:ext uri="{BB962C8B-B14F-4D97-AF65-F5344CB8AC3E}">
        <p14:creationId xmlns:p14="http://schemas.microsoft.com/office/powerpoint/2010/main" val="216123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1754-8C6A-CF45-9390-79C02959BE27}"/>
              </a:ext>
            </a:extLst>
          </p:cNvPr>
          <p:cNvSpPr>
            <a:spLocks noGrp="1"/>
          </p:cNvSpPr>
          <p:nvPr>
            <p:ph type="title"/>
          </p:nvPr>
        </p:nvSpPr>
        <p:spPr/>
        <p:txBody>
          <a:bodyPr/>
          <a:lstStyle/>
          <a:p>
            <a:r>
              <a:rPr lang="en-US" dirty="0" err="1"/>
              <a:t>Iaas</a:t>
            </a:r>
            <a:r>
              <a:rPr lang="en-US" dirty="0"/>
              <a:t>/</a:t>
            </a:r>
            <a:r>
              <a:rPr lang="en-US" dirty="0" err="1"/>
              <a:t>Paas</a:t>
            </a:r>
            <a:r>
              <a:rPr lang="en-US" dirty="0"/>
              <a:t>/</a:t>
            </a:r>
            <a:r>
              <a:rPr lang="en-US" dirty="0" err="1"/>
              <a:t>Saas</a:t>
            </a:r>
            <a:r>
              <a:rPr lang="en-US" dirty="0"/>
              <a:t> – how do I choose</a:t>
            </a:r>
          </a:p>
        </p:txBody>
      </p:sp>
      <p:sp>
        <p:nvSpPr>
          <p:cNvPr id="3" name="Content Placeholder 2">
            <a:extLst>
              <a:ext uri="{FF2B5EF4-FFF2-40B4-BE49-F238E27FC236}">
                <a16:creationId xmlns:a16="http://schemas.microsoft.com/office/drawing/2014/main" id="{A902A9DF-AFD7-444E-826B-EDA106B89CB3}"/>
              </a:ext>
            </a:extLst>
          </p:cNvPr>
          <p:cNvSpPr>
            <a:spLocks noGrp="1"/>
          </p:cNvSpPr>
          <p:nvPr>
            <p:ph sz="half" idx="1"/>
          </p:nvPr>
        </p:nvSpPr>
        <p:spPr/>
        <p:txBody>
          <a:bodyPr/>
          <a:lstStyle/>
          <a:p>
            <a:pPr marL="0" indent="0">
              <a:buNone/>
            </a:pPr>
            <a:r>
              <a:rPr lang="en-US" dirty="0"/>
              <a:t>Default to virtual</a:t>
            </a:r>
          </a:p>
          <a:p>
            <a:pPr marL="0" indent="0">
              <a:buNone/>
            </a:pPr>
            <a:r>
              <a:rPr lang="en-US" dirty="0"/>
              <a:t>Make a cost-based decision</a:t>
            </a:r>
          </a:p>
          <a:p>
            <a:pPr marL="0" indent="0">
              <a:buNone/>
            </a:pPr>
            <a:r>
              <a:rPr lang="en-US" dirty="0"/>
              <a:t>Leverage provider expertise</a:t>
            </a:r>
          </a:p>
          <a:p>
            <a:pPr marL="0" indent="0">
              <a:buNone/>
            </a:pPr>
            <a:r>
              <a:rPr lang="en-US" dirty="0"/>
              <a:t>Get started quickly</a:t>
            </a:r>
          </a:p>
          <a:p>
            <a:pPr marL="0" indent="0">
              <a:buNone/>
            </a:pPr>
            <a:r>
              <a:rPr lang="en-US" dirty="0"/>
              <a:t>Implement ephemeral computing</a:t>
            </a:r>
          </a:p>
          <a:p>
            <a:pPr marL="0" indent="0">
              <a:buNone/>
            </a:pPr>
            <a:r>
              <a:rPr lang="en-US" dirty="0"/>
              <a:t>Use the cloud for overflow</a:t>
            </a:r>
          </a:p>
        </p:txBody>
      </p:sp>
      <p:sp>
        <p:nvSpPr>
          <p:cNvPr id="4" name="Content Placeholder 3">
            <a:extLst>
              <a:ext uri="{FF2B5EF4-FFF2-40B4-BE49-F238E27FC236}">
                <a16:creationId xmlns:a16="http://schemas.microsoft.com/office/drawing/2014/main" id="{C9E0DA66-73C8-C64F-9D68-EBCBB428E897}"/>
              </a:ext>
            </a:extLst>
          </p:cNvPr>
          <p:cNvSpPr>
            <a:spLocks noGrp="1"/>
          </p:cNvSpPr>
          <p:nvPr>
            <p:ph sz="half" idx="2"/>
          </p:nvPr>
        </p:nvSpPr>
        <p:spPr/>
        <p:txBody>
          <a:bodyPr/>
          <a:lstStyle/>
          <a:p>
            <a:r>
              <a:rPr lang="en-US" dirty="0"/>
              <a:t>Better infrastructure</a:t>
            </a:r>
          </a:p>
          <a:p>
            <a:r>
              <a:rPr lang="en-US" dirty="0"/>
              <a:t>In-house service provider</a:t>
            </a:r>
          </a:p>
          <a:p>
            <a:r>
              <a:rPr lang="en-US" dirty="0"/>
              <a:t>Contract for </a:t>
            </a:r>
            <a:r>
              <a:rPr lang="en-US" dirty="0" err="1"/>
              <a:t>on-premise</a:t>
            </a:r>
            <a:r>
              <a:rPr lang="en-US" dirty="0"/>
              <a:t>, externally-run service</a:t>
            </a:r>
          </a:p>
          <a:p>
            <a:r>
              <a:rPr lang="en-US" dirty="0"/>
              <a:t>Maximize hardware output</a:t>
            </a:r>
          </a:p>
          <a:p>
            <a:r>
              <a:rPr lang="en-US" dirty="0"/>
              <a:t>Implement a bare-metal cloud</a:t>
            </a:r>
          </a:p>
        </p:txBody>
      </p:sp>
    </p:spTree>
    <p:extLst>
      <p:ext uri="{BB962C8B-B14F-4D97-AF65-F5344CB8AC3E}">
        <p14:creationId xmlns:p14="http://schemas.microsoft.com/office/powerpoint/2010/main" val="115418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AA87-5813-274B-AE25-51D4D76B2C59}"/>
              </a:ext>
            </a:extLst>
          </p:cNvPr>
          <p:cNvSpPr>
            <a:spLocks noGrp="1"/>
          </p:cNvSpPr>
          <p:nvPr>
            <p:ph type="title"/>
          </p:nvPr>
        </p:nvSpPr>
        <p:spPr/>
        <p:txBody>
          <a:bodyPr/>
          <a:lstStyle/>
          <a:p>
            <a:r>
              <a:rPr lang="en-US" dirty="0"/>
              <a:t>Designing for operations</a:t>
            </a:r>
          </a:p>
        </p:txBody>
      </p:sp>
      <p:sp>
        <p:nvSpPr>
          <p:cNvPr id="3" name="Text Placeholder 2">
            <a:extLst>
              <a:ext uri="{FF2B5EF4-FFF2-40B4-BE49-F238E27FC236}">
                <a16:creationId xmlns:a16="http://schemas.microsoft.com/office/drawing/2014/main" id="{255CB2E6-A186-014C-A7C8-5993E93414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9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F26C9-6E23-45F5-BA4D-017C4D7B2B0D}"/>
              </a:ext>
            </a:extLst>
          </p:cNvPr>
          <p:cNvSpPr>
            <a:spLocks noGrp="1"/>
          </p:cNvSpPr>
          <p:nvPr>
            <p:ph type="title"/>
          </p:nvPr>
        </p:nvSpPr>
        <p:spPr/>
        <p:txBody>
          <a:bodyPr/>
          <a:lstStyle/>
          <a:p>
            <a:r>
              <a:rPr lang="en-US" dirty="0"/>
              <a:t>Operational requirements</a:t>
            </a:r>
          </a:p>
        </p:txBody>
      </p:sp>
      <p:sp>
        <p:nvSpPr>
          <p:cNvPr id="5" name="Content Placeholder 4">
            <a:extLst>
              <a:ext uri="{FF2B5EF4-FFF2-40B4-BE49-F238E27FC236}">
                <a16:creationId xmlns:a16="http://schemas.microsoft.com/office/drawing/2014/main" id="{5E6B27F1-BA0D-4F96-8732-A57EADF3A4C2}"/>
              </a:ext>
            </a:extLst>
          </p:cNvPr>
          <p:cNvSpPr>
            <a:spLocks noGrp="1"/>
          </p:cNvSpPr>
          <p:nvPr>
            <p:ph sz="half" idx="1"/>
          </p:nvPr>
        </p:nvSpPr>
        <p:spPr/>
        <p:txBody>
          <a:bodyPr/>
          <a:lstStyle/>
          <a:p>
            <a:pPr marL="0" indent="0">
              <a:buNone/>
            </a:pPr>
            <a:r>
              <a:rPr lang="en-US" dirty="0"/>
              <a:t>Configuration</a:t>
            </a:r>
          </a:p>
          <a:p>
            <a:pPr marL="0" indent="0">
              <a:buNone/>
            </a:pPr>
            <a:r>
              <a:rPr lang="en-US" dirty="0"/>
              <a:t>Startup and shutdown</a:t>
            </a:r>
          </a:p>
          <a:p>
            <a:pPr marL="0" indent="0">
              <a:buNone/>
            </a:pPr>
            <a:r>
              <a:rPr lang="en-US" dirty="0"/>
              <a:t>Queue draining</a:t>
            </a:r>
          </a:p>
          <a:p>
            <a:pPr marL="0" indent="0">
              <a:buNone/>
            </a:pPr>
            <a:r>
              <a:rPr lang="en-US" dirty="0"/>
              <a:t>Software upgrades</a:t>
            </a:r>
          </a:p>
          <a:p>
            <a:pPr marL="0" indent="0">
              <a:buNone/>
            </a:pPr>
            <a:r>
              <a:rPr lang="en-US" dirty="0"/>
              <a:t>Backup and restore</a:t>
            </a:r>
          </a:p>
          <a:p>
            <a:pPr marL="0" indent="0">
              <a:buNone/>
            </a:pPr>
            <a:r>
              <a:rPr lang="en-US" dirty="0"/>
              <a:t>Redundancy</a:t>
            </a:r>
          </a:p>
          <a:p>
            <a:pPr marL="0" indent="0">
              <a:buNone/>
            </a:pPr>
            <a:r>
              <a:rPr lang="en-US" dirty="0"/>
              <a:t>Replicated databases</a:t>
            </a:r>
          </a:p>
          <a:p>
            <a:pPr marL="0" indent="0">
              <a:buNone/>
            </a:pPr>
            <a:r>
              <a:rPr lang="en-US" dirty="0"/>
              <a:t>Hot swaps</a:t>
            </a:r>
          </a:p>
        </p:txBody>
      </p:sp>
      <p:sp>
        <p:nvSpPr>
          <p:cNvPr id="6" name="Content Placeholder 5">
            <a:extLst>
              <a:ext uri="{FF2B5EF4-FFF2-40B4-BE49-F238E27FC236}">
                <a16:creationId xmlns:a16="http://schemas.microsoft.com/office/drawing/2014/main" id="{56784ED1-1E0A-4C21-8BE8-8C808CA65A9D}"/>
              </a:ext>
            </a:extLst>
          </p:cNvPr>
          <p:cNvSpPr>
            <a:spLocks noGrp="1"/>
          </p:cNvSpPr>
          <p:nvPr>
            <p:ph sz="half" idx="2"/>
          </p:nvPr>
        </p:nvSpPr>
        <p:spPr/>
        <p:txBody>
          <a:bodyPr/>
          <a:lstStyle/>
          <a:p>
            <a:pPr marL="0" indent="0">
              <a:buNone/>
            </a:pPr>
            <a:r>
              <a:rPr lang="en-US" dirty="0"/>
              <a:t>Feature toggles</a:t>
            </a:r>
          </a:p>
          <a:p>
            <a:pPr marL="0" indent="0">
              <a:buNone/>
            </a:pPr>
            <a:r>
              <a:rPr lang="en-US" dirty="0"/>
              <a:t>Graceful degradation</a:t>
            </a:r>
          </a:p>
          <a:p>
            <a:pPr marL="0" indent="0">
              <a:buNone/>
            </a:pPr>
            <a:r>
              <a:rPr lang="en-US" dirty="0"/>
              <a:t>Access controls and rate limits</a:t>
            </a:r>
          </a:p>
          <a:p>
            <a:pPr marL="0" indent="0">
              <a:buNone/>
            </a:pPr>
            <a:r>
              <a:rPr lang="en-US" dirty="0"/>
              <a:t>Data import control</a:t>
            </a:r>
          </a:p>
          <a:p>
            <a:pPr marL="0" indent="0">
              <a:buNone/>
            </a:pPr>
            <a:r>
              <a:rPr lang="en-US" dirty="0"/>
              <a:t>Monitoring</a:t>
            </a:r>
          </a:p>
          <a:p>
            <a:pPr marL="0" indent="0">
              <a:buNone/>
            </a:pPr>
            <a:r>
              <a:rPr lang="en-US" dirty="0"/>
              <a:t>Auditing</a:t>
            </a:r>
          </a:p>
          <a:p>
            <a:pPr marL="0" indent="0">
              <a:buNone/>
            </a:pPr>
            <a:r>
              <a:rPr lang="en-US" dirty="0"/>
              <a:t>Debug instrumentation</a:t>
            </a:r>
          </a:p>
          <a:p>
            <a:pPr marL="0" indent="0">
              <a:buNone/>
            </a:pPr>
            <a:r>
              <a:rPr lang="en-US" dirty="0"/>
              <a:t>Exception collection</a:t>
            </a:r>
          </a:p>
        </p:txBody>
      </p:sp>
    </p:spTree>
    <p:extLst>
      <p:ext uri="{BB962C8B-B14F-4D97-AF65-F5344CB8AC3E}">
        <p14:creationId xmlns:p14="http://schemas.microsoft.com/office/powerpoint/2010/main" val="220298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961219-E3CD-4984-B0E3-D1DB01D7966C}"/>
              </a:ext>
            </a:extLst>
          </p:cNvPr>
          <p:cNvSpPr>
            <a:spLocks noGrp="1"/>
          </p:cNvSpPr>
          <p:nvPr>
            <p:ph type="title"/>
          </p:nvPr>
        </p:nvSpPr>
        <p:spPr/>
        <p:txBody>
          <a:bodyPr/>
          <a:lstStyle/>
          <a:p>
            <a:r>
              <a:rPr lang="en-US" dirty="0"/>
              <a:t>Implementing design for operations</a:t>
            </a:r>
          </a:p>
        </p:txBody>
      </p:sp>
      <p:sp>
        <p:nvSpPr>
          <p:cNvPr id="6" name="Content Placeholder 5">
            <a:extLst>
              <a:ext uri="{FF2B5EF4-FFF2-40B4-BE49-F238E27FC236}">
                <a16:creationId xmlns:a16="http://schemas.microsoft.com/office/drawing/2014/main" id="{717D5FDB-2545-4C68-8689-4C53740BF623}"/>
              </a:ext>
            </a:extLst>
          </p:cNvPr>
          <p:cNvSpPr>
            <a:spLocks noGrp="1"/>
          </p:cNvSpPr>
          <p:nvPr>
            <p:ph idx="1"/>
          </p:nvPr>
        </p:nvSpPr>
        <p:spPr/>
        <p:txBody>
          <a:bodyPr/>
          <a:lstStyle/>
          <a:p>
            <a:pPr marL="0" indent="0">
              <a:buNone/>
            </a:pPr>
            <a:r>
              <a:rPr lang="en-US" dirty="0"/>
              <a:t>Build them in from the beginning</a:t>
            </a:r>
          </a:p>
          <a:p>
            <a:pPr marL="0" indent="0">
              <a:buNone/>
            </a:pPr>
            <a:r>
              <a:rPr lang="en-US" dirty="0"/>
              <a:t>Request features as they are identified</a:t>
            </a:r>
          </a:p>
          <a:p>
            <a:pPr marL="0" indent="0">
              <a:buNone/>
            </a:pPr>
            <a:r>
              <a:rPr lang="en-US" dirty="0"/>
              <a:t>Build them yourself</a:t>
            </a:r>
          </a:p>
          <a:p>
            <a:pPr marL="0" indent="0">
              <a:buNone/>
            </a:pPr>
            <a:r>
              <a:rPr lang="en-US" dirty="0"/>
              <a:t>Hire out the work to a third party</a:t>
            </a:r>
          </a:p>
        </p:txBody>
      </p:sp>
    </p:spTree>
    <p:extLst>
      <p:ext uri="{BB962C8B-B14F-4D97-AF65-F5344CB8AC3E}">
        <p14:creationId xmlns:p14="http://schemas.microsoft.com/office/powerpoint/2010/main" val="385656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3D71-13FA-F942-BEB1-5292CE73969F}"/>
              </a:ext>
            </a:extLst>
          </p:cNvPr>
          <p:cNvSpPr>
            <a:spLocks noGrp="1"/>
          </p:cNvSpPr>
          <p:nvPr>
            <p:ph type="title"/>
          </p:nvPr>
        </p:nvSpPr>
        <p:spPr/>
        <p:txBody>
          <a:bodyPr/>
          <a:lstStyle/>
          <a:p>
            <a:r>
              <a:rPr lang="en-US" dirty="0"/>
              <a:t>Some points to ponder</a:t>
            </a:r>
          </a:p>
        </p:txBody>
      </p:sp>
      <p:sp>
        <p:nvSpPr>
          <p:cNvPr id="3" name="Content Placeholder 2">
            <a:extLst>
              <a:ext uri="{FF2B5EF4-FFF2-40B4-BE49-F238E27FC236}">
                <a16:creationId xmlns:a16="http://schemas.microsoft.com/office/drawing/2014/main" id="{B2D245D8-282C-CE45-BEAB-B561320D6D75}"/>
              </a:ext>
            </a:extLst>
          </p:cNvPr>
          <p:cNvSpPr>
            <a:spLocks noGrp="1"/>
          </p:cNvSpPr>
          <p:nvPr>
            <p:ph idx="1"/>
          </p:nvPr>
        </p:nvSpPr>
        <p:spPr/>
        <p:txBody>
          <a:bodyPr/>
          <a:lstStyle/>
          <a:p>
            <a:pPr marL="0" indent="0">
              <a:buNone/>
            </a:pPr>
            <a:r>
              <a:rPr lang="en-US" dirty="0"/>
              <a:t>Why is design for operations so important?</a:t>
            </a:r>
          </a:p>
          <a:p>
            <a:pPr marL="0" indent="0">
              <a:buNone/>
            </a:pPr>
            <a:r>
              <a:rPr lang="en-US" dirty="0"/>
              <a:t>How is automated configuration typically supported?</a:t>
            </a:r>
          </a:p>
          <a:p>
            <a:pPr marL="0" indent="0">
              <a:buNone/>
            </a:pPr>
            <a:r>
              <a:rPr lang="en-US" dirty="0"/>
              <a:t>What are some factors for redundancy through replication?</a:t>
            </a:r>
          </a:p>
          <a:p>
            <a:pPr marL="0" indent="0">
              <a:buNone/>
            </a:pPr>
            <a:r>
              <a:rPr lang="en-US" dirty="0"/>
              <a:t>Why might you not want to solve a problem, by coding it yourself?</a:t>
            </a:r>
          </a:p>
          <a:p>
            <a:pPr marL="0" indent="0">
              <a:buNone/>
            </a:pPr>
            <a:r>
              <a:rPr lang="en-US" dirty="0"/>
              <a:t>What type of problems should appear first on </a:t>
            </a:r>
            <a:r>
              <a:rPr lang="en-US"/>
              <a:t>your priority list?</a:t>
            </a:r>
          </a:p>
          <a:p>
            <a:pPr marL="0" indent="0">
              <a:buNone/>
            </a:pPr>
            <a:endParaRPr lang="en-US" dirty="0"/>
          </a:p>
        </p:txBody>
      </p:sp>
    </p:spTree>
    <p:extLst>
      <p:ext uri="{BB962C8B-B14F-4D97-AF65-F5344CB8AC3E}">
        <p14:creationId xmlns:p14="http://schemas.microsoft.com/office/powerpoint/2010/main" val="341785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37CCD-F7C4-4942-84D4-64019474ADF8}"/>
              </a:ext>
            </a:extLst>
          </p:cNvPr>
          <p:cNvSpPr>
            <a:spLocks noGrp="1"/>
          </p:cNvSpPr>
          <p:nvPr>
            <p:ph type="title"/>
          </p:nvPr>
        </p:nvSpPr>
        <p:spPr/>
        <p:txBody>
          <a:bodyPr/>
          <a:lstStyle/>
          <a:p>
            <a:r>
              <a:rPr lang="en-US" dirty="0"/>
              <a:t>The pipeline</a:t>
            </a:r>
          </a:p>
        </p:txBody>
      </p:sp>
      <p:sp>
        <p:nvSpPr>
          <p:cNvPr id="5" name="Text Placeholder 4">
            <a:extLst>
              <a:ext uri="{FF2B5EF4-FFF2-40B4-BE49-F238E27FC236}">
                <a16:creationId xmlns:a16="http://schemas.microsoft.com/office/drawing/2014/main" id="{24A5B1C2-78F6-4ABE-B309-65AD31A28C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67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0DB61C-27A9-4EB4-BA25-391015C5574A}"/>
              </a:ext>
            </a:extLst>
          </p:cNvPr>
          <p:cNvSpPr>
            <a:spLocks noGrp="1"/>
          </p:cNvSpPr>
          <p:nvPr>
            <p:ph type="title"/>
          </p:nvPr>
        </p:nvSpPr>
        <p:spPr/>
        <p:txBody>
          <a:bodyPr/>
          <a:lstStyle/>
          <a:p>
            <a:r>
              <a:rPr lang="en-US" dirty="0"/>
              <a:t>Why continuous delivery</a:t>
            </a:r>
          </a:p>
        </p:txBody>
      </p:sp>
      <p:sp>
        <p:nvSpPr>
          <p:cNvPr id="5" name="Content Placeholder 4">
            <a:extLst>
              <a:ext uri="{FF2B5EF4-FFF2-40B4-BE49-F238E27FC236}">
                <a16:creationId xmlns:a16="http://schemas.microsoft.com/office/drawing/2014/main" id="{D4E93A5F-EEF9-42D9-A3FA-471AAD66BC30}"/>
              </a:ext>
            </a:extLst>
          </p:cNvPr>
          <p:cNvSpPr>
            <a:spLocks noGrp="1"/>
          </p:cNvSpPr>
          <p:nvPr>
            <p:ph idx="1"/>
          </p:nvPr>
        </p:nvSpPr>
        <p:spPr/>
        <p:txBody>
          <a:bodyPr/>
          <a:lstStyle/>
          <a:p>
            <a:pPr marL="0" indent="0">
              <a:buNone/>
            </a:pPr>
            <a:r>
              <a:rPr lang="en-US" dirty="0"/>
              <a:t>Low risk releases</a:t>
            </a:r>
          </a:p>
          <a:p>
            <a:pPr marL="0" indent="0">
              <a:buNone/>
            </a:pPr>
            <a:r>
              <a:rPr lang="en-US" dirty="0"/>
              <a:t>Faster time to market</a:t>
            </a:r>
          </a:p>
          <a:p>
            <a:pPr marL="0" indent="0">
              <a:buNone/>
            </a:pPr>
            <a:r>
              <a:rPr lang="en-US" dirty="0"/>
              <a:t>Higher quality</a:t>
            </a:r>
          </a:p>
          <a:p>
            <a:pPr marL="0" indent="0">
              <a:buNone/>
            </a:pPr>
            <a:r>
              <a:rPr lang="en-US" dirty="0"/>
              <a:t>Lower costs</a:t>
            </a:r>
          </a:p>
          <a:p>
            <a:pPr marL="0" indent="0">
              <a:buNone/>
            </a:pPr>
            <a:r>
              <a:rPr lang="en-US" dirty="0"/>
              <a:t>Better products</a:t>
            </a:r>
          </a:p>
          <a:p>
            <a:pPr marL="0" indent="0">
              <a:buNone/>
            </a:pPr>
            <a:r>
              <a:rPr lang="en-US" dirty="0"/>
              <a:t>Happier teams</a:t>
            </a:r>
          </a:p>
        </p:txBody>
      </p:sp>
    </p:spTree>
    <p:extLst>
      <p:ext uri="{BB962C8B-B14F-4D97-AF65-F5344CB8AC3E}">
        <p14:creationId xmlns:p14="http://schemas.microsoft.com/office/powerpoint/2010/main" val="653834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2245</Words>
  <Application>Microsoft Macintosh PowerPoint</Application>
  <PresentationFormat>Widescreen</PresentationFormat>
  <Paragraphs>188</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Fira Code Retina</vt:lpstr>
      <vt:lpstr>Office Theme</vt:lpstr>
      <vt:lpstr>SEGR 5910</vt:lpstr>
      <vt:lpstr>From this week</vt:lpstr>
      <vt:lpstr>Iaas/Paas/Saas – how do I choose</vt:lpstr>
      <vt:lpstr>Designing for operations</vt:lpstr>
      <vt:lpstr>Operational requirements</vt:lpstr>
      <vt:lpstr>Implementing design for operations</vt:lpstr>
      <vt:lpstr>Some points to ponder</vt:lpstr>
      <vt:lpstr>The pipeline</vt:lpstr>
      <vt:lpstr>Why continuous delivery</vt:lpstr>
      <vt:lpstr>Five principles of CD</vt:lpstr>
      <vt:lpstr>Side track – W Edwards Deming</vt:lpstr>
      <vt:lpstr>Continuous deployment</vt:lpstr>
      <vt:lpstr>Reasons to shut down the pipeline</vt:lpstr>
      <vt:lpstr>Next week</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5910</dc:title>
  <dc:creator>Michaeljon Miller</dc:creator>
  <cp:lastModifiedBy>Michaeljon Miller</cp:lastModifiedBy>
  <cp:revision>23</cp:revision>
  <dcterms:created xsi:type="dcterms:W3CDTF">2018-01-24T18:55:46Z</dcterms:created>
  <dcterms:modified xsi:type="dcterms:W3CDTF">2018-01-26T01:45:59Z</dcterms:modified>
</cp:coreProperties>
</file>