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92" r:id="rId1"/>
  </p:sldMasterIdLst>
  <p:notesMasterIdLst>
    <p:notesMasterId r:id="rId29"/>
  </p:notesMasterIdLst>
  <p:handoutMasterIdLst>
    <p:handoutMasterId r:id="rId30"/>
  </p:handoutMasterIdLst>
  <p:sldIdLst>
    <p:sldId id="360" r:id="rId2"/>
    <p:sldId id="308" r:id="rId3"/>
    <p:sldId id="309" r:id="rId4"/>
    <p:sldId id="257" r:id="rId5"/>
    <p:sldId id="310" r:id="rId6"/>
    <p:sldId id="311" r:id="rId7"/>
    <p:sldId id="317" r:id="rId8"/>
    <p:sldId id="346" r:id="rId9"/>
    <p:sldId id="347" r:id="rId10"/>
    <p:sldId id="350" r:id="rId11"/>
    <p:sldId id="351" r:id="rId12"/>
    <p:sldId id="352" r:id="rId13"/>
    <p:sldId id="361" r:id="rId14"/>
    <p:sldId id="319" r:id="rId15"/>
    <p:sldId id="333" r:id="rId16"/>
    <p:sldId id="357" r:id="rId17"/>
    <p:sldId id="353" r:id="rId18"/>
    <p:sldId id="354" r:id="rId19"/>
    <p:sldId id="355" r:id="rId20"/>
    <p:sldId id="362" r:id="rId21"/>
    <p:sldId id="334" r:id="rId22"/>
    <p:sldId id="335" r:id="rId23"/>
    <p:sldId id="336" r:id="rId24"/>
    <p:sldId id="343" r:id="rId25"/>
    <p:sldId id="344" r:id="rId26"/>
    <p:sldId id="345" r:id="rId27"/>
    <p:sldId id="363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5" autoAdjust="0"/>
    <p:restoredTop sz="78296" autoAdjust="0"/>
  </p:normalViewPr>
  <p:slideViewPr>
    <p:cSldViewPr>
      <p:cViewPr varScale="1">
        <p:scale>
          <a:sx n="101" d="100"/>
          <a:sy n="101" d="100"/>
        </p:scale>
        <p:origin x="14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4256" y="2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4024-261D-E94D-B3BB-BF6DE66A4A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4CBEC-4B66-C947-A5C3-0F30A4A99F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0FDCFC8A-021F-6341-9758-6B3677FDBAC5}" type="datetimeFigureOut">
              <a:rPr lang="en-US"/>
              <a:pPr>
                <a:defRPr/>
              </a:pPr>
              <a:t>1/31/18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59ABE-5D6B-6745-B073-1DF81B53E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667-80B8-A247-A53A-E363E8463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100161-38D9-A249-A6EA-E5D35BE57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321FA76-9615-2343-9FE9-9FB7A889A3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967D830-1BB0-BE48-8F78-97CF00B0CF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631C599-969E-554A-9B30-7866431942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D18CACC8-E8B5-D144-A491-B5E5899B6E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B6CDFEF8-6651-1B44-A3FD-1B9968D810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4709514F-2017-A448-B80F-0E9B0D1BF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819141F-4FA5-2F4A-B302-37BD83D02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http://</a:t>
            </a:r>
            <a:r>
              <a:rPr lang="en-US" sz="1200" dirty="0" err="1"/>
              <a:t>www.tomshardware.com</a:t>
            </a:r>
            <a:r>
              <a:rPr lang="en-US" sz="1200" dirty="0"/>
              <a:t>/reviews/gigabit-etherne-bandwidth,2321-3.html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19141F-4FA5-2F4A-B302-37BD83D02C6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EA6F-3574-9441-9BA2-63A45E62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B4D2F-9640-524E-9CD2-020016F8B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2ED6-4188-8F40-8606-C0B3D319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F15B-2B83-A843-8BD8-A18F6761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E32F-B297-D447-95BC-EE3D8FC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EF6-CE6F-4248-9B77-882377FE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4822B-D7C5-5F40-9CFF-7DD2C4AB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4966-4C65-5246-8457-056686FA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56CE-11E9-6A4B-83AE-4E32538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89B7-73F9-5241-A8E4-FA232E80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21866-BC77-074D-AB9F-FE937FBD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F0AE-200E-6849-91C8-788E302F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A21F-2AD9-AC4F-9D77-4A2C2E78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B0B6-AB1C-BD4F-A61C-4EB9E12E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32D6-1DC3-A244-827D-FB473E69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BC5F99-FF43-DA48-9E0E-0D666DBD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7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F73-21AE-3945-A973-22094C77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3DF1-CB82-6A47-8ED5-6C91940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0E78-D3AD-124D-A311-43A1F42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F329-6361-8740-8E69-709ACD45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DBE6-5800-CD44-A50C-6F12C62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6ECC-FB44-2741-B482-A8EAEF48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1EB4C-6A2C-B64F-9A87-FD07EBA3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042F-3A60-E447-B4C2-3341919A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E219-2DD7-3241-A247-AEE93EE2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6E51-E990-2440-BE78-69337181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F2BB-A934-9542-9915-2B3A311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CED7-92A0-7246-A93A-F51CD1872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E64A-DF15-0F43-A4A2-34225106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0749-7905-2A45-8A7F-0935E0AC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4A22-686A-334C-A1BC-D7051B3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05FE1-1767-7D47-9F76-C69C5C6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1505-7AC7-DA41-AA6F-5CF7F18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23AA-C55D-1C43-BB52-901DE098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A0D0-5739-E247-9D9A-73CA2419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33433-6A23-F44B-994C-8F08EDBB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51E77-4CF0-1C40-837D-FA898ADF0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EF056-6B4C-4B49-B606-7BC5B194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C4382-6675-3548-B3BD-6EBA9BD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BE7D9-3840-5743-A27F-FC386F63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4B7B-5A78-2942-B250-49351A2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B0082-3899-8F43-8595-FFDF177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2DBE6-A2B6-8D44-988F-4273E9C0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DE9A-430A-E044-AD45-86F6107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AF0A-E437-B34F-AC53-2C5D88D2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59F13-513D-A741-B6E3-F0CE836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186B-3559-3A4E-BD3C-210E1E86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7A-8AF2-1F4F-99C1-FC1ABA14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3D12-71C7-7247-8288-02CB062A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9385-B406-1D4A-8A36-05DC7D2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52A0-59CD-2D43-B696-4D3BC82E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AD7D5-7748-2E44-A69A-C161BF64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555F-3D3C-EB4C-A639-30A2F5D2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312E-8BD1-4349-B023-E7F0E60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2FDE-BA5D-7649-A2EF-FAEA39AD3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C20AD-0053-1D47-ACF3-D923E880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F626-9A8F-254A-9642-AA28EBAA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Len Bass 2015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69EB-D245-8347-964E-B0ED6D9F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901-96C8-D244-BC77-7AED7E6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BC66E-2105-814E-9766-0D539EE1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6D08-AA3D-1B4D-8F9E-DC7DBF62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3F48-E53D-CC4A-B2FC-76332F059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Len Bass 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DCAA-ACCE-ED40-AA17-A4100E02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B76D-8991-6143-B48E-E1DB6BD56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170A-F1BF-EC4F-AA26-FF893456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5910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from the Architect’s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88223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58BE1E-FA17-654B-B8BB-9980EB5E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Portability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F7BB5F7-9F26-0A4C-B7D1-4CC07096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Containers are portable across platforms as long as the container runtime is the same.</a:t>
            </a:r>
          </a:p>
          <a:p>
            <a:pPr marL="0" indent="0">
              <a:buNone/>
            </a:pPr>
            <a:r>
              <a:rPr lang="en-US" altLang="en-US" dirty="0"/>
              <a:t>This allows a container to be moved from one environment to another.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6CC0DEE-1FAC-7D4B-B5F7-1754F713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VMs and containers can be combined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3FDCF-92C1-4F4F-806C-F3BD0AA2C8F0}"/>
              </a:ext>
            </a:extLst>
          </p:cNvPr>
          <p:cNvSpPr/>
          <p:nvPr/>
        </p:nvSpPr>
        <p:spPr>
          <a:xfrm>
            <a:off x="3889445" y="5611663"/>
            <a:ext cx="4038598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09E99-35BE-C74B-AEAC-1D34EF73AFCA}"/>
              </a:ext>
            </a:extLst>
          </p:cNvPr>
          <p:cNvSpPr/>
          <p:nvPr/>
        </p:nvSpPr>
        <p:spPr>
          <a:xfrm>
            <a:off x="3889446" y="4972883"/>
            <a:ext cx="4038597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1EB01-34D4-AB48-89C4-B354325024AA}"/>
              </a:ext>
            </a:extLst>
          </p:cNvPr>
          <p:cNvSpPr/>
          <p:nvPr/>
        </p:nvSpPr>
        <p:spPr>
          <a:xfrm rot="16200000">
            <a:off x="6263469" y="3204624"/>
            <a:ext cx="1503596" cy="1825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C0FF3-E85C-6242-8A09-AA3E7035F669}"/>
              </a:ext>
            </a:extLst>
          </p:cNvPr>
          <p:cNvSpPr/>
          <p:nvPr/>
        </p:nvSpPr>
        <p:spPr>
          <a:xfrm rot="16200000">
            <a:off x="4182154" y="3070701"/>
            <a:ext cx="1503596" cy="2089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46427-95FD-4843-96B2-2773DD5640C4}"/>
              </a:ext>
            </a:extLst>
          </p:cNvPr>
          <p:cNvSpPr/>
          <p:nvPr/>
        </p:nvSpPr>
        <p:spPr>
          <a:xfrm>
            <a:off x="3905655" y="2073174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AC53A-A752-1A42-B715-A68DEB439E70}"/>
              </a:ext>
            </a:extLst>
          </p:cNvPr>
          <p:cNvSpPr/>
          <p:nvPr/>
        </p:nvSpPr>
        <p:spPr>
          <a:xfrm>
            <a:off x="3889443" y="1421718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E6757-22C8-1143-B437-14626B9EE175}"/>
              </a:ext>
            </a:extLst>
          </p:cNvPr>
          <p:cNvSpPr/>
          <p:nvPr/>
        </p:nvSpPr>
        <p:spPr>
          <a:xfrm>
            <a:off x="6102491" y="2073174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98C69-00DA-B54C-8D02-EFFDE57F072B}"/>
              </a:ext>
            </a:extLst>
          </p:cNvPr>
          <p:cNvSpPr/>
          <p:nvPr/>
        </p:nvSpPr>
        <p:spPr>
          <a:xfrm>
            <a:off x="6102491" y="1428494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16ADB7-F7CD-9B40-ABD1-51585B6FCF31}"/>
              </a:ext>
            </a:extLst>
          </p:cNvPr>
          <p:cNvSpPr/>
          <p:nvPr/>
        </p:nvSpPr>
        <p:spPr>
          <a:xfrm>
            <a:off x="6102491" y="2724630"/>
            <a:ext cx="1825552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686FD-C837-7C40-A8E5-6575D534F3B4}"/>
              </a:ext>
            </a:extLst>
          </p:cNvPr>
          <p:cNvSpPr/>
          <p:nvPr/>
        </p:nvSpPr>
        <p:spPr>
          <a:xfrm>
            <a:off x="4995967" y="2073174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7527B-2A22-5E4E-9F74-CA82B10FF8A0}"/>
              </a:ext>
            </a:extLst>
          </p:cNvPr>
          <p:cNvSpPr/>
          <p:nvPr/>
        </p:nvSpPr>
        <p:spPr>
          <a:xfrm>
            <a:off x="4995967" y="1421718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5FA9E-674A-E441-9638-D2469D63F780}"/>
              </a:ext>
            </a:extLst>
          </p:cNvPr>
          <p:cNvSpPr/>
          <p:nvPr/>
        </p:nvSpPr>
        <p:spPr>
          <a:xfrm>
            <a:off x="3905655" y="2724630"/>
            <a:ext cx="2072802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</a:p>
          <a:p>
            <a:pPr algn="ctr"/>
            <a:r>
              <a:rPr lang="en-US" dirty="0"/>
              <a:t>Runtime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A9FD8B-506F-994C-88E8-12188A4F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4162"/>
            <a:ext cx="10515600" cy="1325563"/>
          </a:xfrm>
        </p:spPr>
        <p:txBody>
          <a:bodyPr/>
          <a:lstStyle/>
          <a:p>
            <a:r>
              <a:rPr lang="en-US" altLang="en-US" dirty="0"/>
              <a:t>Container component interactions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E5D312-2C2F-2B46-99D3-A2387C4BFEA3}"/>
              </a:ext>
            </a:extLst>
          </p:cNvPr>
          <p:cNvSpPr/>
          <p:nvPr/>
        </p:nvSpPr>
        <p:spPr>
          <a:xfrm>
            <a:off x="8792190" y="787148"/>
            <a:ext cx="896566" cy="48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A590FC-8813-9047-928E-8F6108A8CA24}"/>
              </a:ext>
            </a:extLst>
          </p:cNvPr>
          <p:cNvSpPr/>
          <p:nvPr/>
        </p:nvSpPr>
        <p:spPr>
          <a:xfrm>
            <a:off x="10805816" y="787147"/>
            <a:ext cx="916021" cy="4781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D9CB5-340D-B149-B1AD-76DF5CD46AAD}"/>
              </a:ext>
            </a:extLst>
          </p:cNvPr>
          <p:cNvSpPr/>
          <p:nvPr/>
        </p:nvSpPr>
        <p:spPr>
          <a:xfrm>
            <a:off x="9794139" y="787147"/>
            <a:ext cx="906294" cy="4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9D58C6-F888-EC42-ABC8-CC6D971C5659}"/>
              </a:ext>
            </a:extLst>
          </p:cNvPr>
          <p:cNvSpPr/>
          <p:nvPr/>
        </p:nvSpPr>
        <p:spPr>
          <a:xfrm>
            <a:off x="8578175" y="346732"/>
            <a:ext cx="3386853" cy="11288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9C622-E6C8-2E4E-A0B2-03864BAD6F50}"/>
              </a:ext>
            </a:extLst>
          </p:cNvPr>
          <p:cNvSpPr/>
          <p:nvPr/>
        </p:nvSpPr>
        <p:spPr>
          <a:xfrm>
            <a:off x="8378767" y="5569967"/>
            <a:ext cx="3083666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72231-7DA5-8A44-8CD8-F6C9851A11B6}"/>
              </a:ext>
            </a:extLst>
          </p:cNvPr>
          <p:cNvSpPr/>
          <p:nvPr/>
        </p:nvSpPr>
        <p:spPr>
          <a:xfrm>
            <a:off x="8378767" y="4264351"/>
            <a:ext cx="3083665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92C8A-7F3B-F44D-9000-3B33E6D59ECC}"/>
              </a:ext>
            </a:extLst>
          </p:cNvPr>
          <p:cNvSpPr/>
          <p:nvPr/>
        </p:nvSpPr>
        <p:spPr>
          <a:xfrm>
            <a:off x="8378766" y="4931187"/>
            <a:ext cx="3083665" cy="560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C6851E-D923-6544-8449-0EB6F11F81E4}"/>
              </a:ext>
            </a:extLst>
          </p:cNvPr>
          <p:cNvSpPr/>
          <p:nvPr/>
        </p:nvSpPr>
        <p:spPr>
          <a:xfrm>
            <a:off x="8378763" y="3583027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7D70D-E674-594F-ACD0-DBA636E9718B}"/>
              </a:ext>
            </a:extLst>
          </p:cNvPr>
          <p:cNvSpPr/>
          <p:nvPr/>
        </p:nvSpPr>
        <p:spPr>
          <a:xfrm>
            <a:off x="9429353" y="3583027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EA5D3B-A0EB-1E4F-A698-5A76514C6856}"/>
              </a:ext>
            </a:extLst>
          </p:cNvPr>
          <p:cNvSpPr/>
          <p:nvPr/>
        </p:nvSpPr>
        <p:spPr>
          <a:xfrm>
            <a:off x="10479941" y="3583027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43E935-CE16-AF45-B554-DB442BB39285}"/>
              </a:ext>
            </a:extLst>
          </p:cNvPr>
          <p:cNvSpPr/>
          <p:nvPr/>
        </p:nvSpPr>
        <p:spPr>
          <a:xfrm>
            <a:off x="5069743" y="5569967"/>
            <a:ext cx="3083666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4B5029-6741-FD40-8A65-C1896CED5E58}"/>
              </a:ext>
            </a:extLst>
          </p:cNvPr>
          <p:cNvSpPr/>
          <p:nvPr/>
        </p:nvSpPr>
        <p:spPr>
          <a:xfrm>
            <a:off x="5069743" y="4264351"/>
            <a:ext cx="3083665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77B798-0D40-604D-BACD-FBCF81134239}"/>
              </a:ext>
            </a:extLst>
          </p:cNvPr>
          <p:cNvSpPr/>
          <p:nvPr/>
        </p:nvSpPr>
        <p:spPr>
          <a:xfrm>
            <a:off x="5069742" y="4931187"/>
            <a:ext cx="3083665" cy="560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7892B-91D6-FE4C-A6EC-58AA76463FA1}"/>
              </a:ext>
            </a:extLst>
          </p:cNvPr>
          <p:cNvSpPr/>
          <p:nvPr/>
        </p:nvSpPr>
        <p:spPr>
          <a:xfrm>
            <a:off x="5069739" y="3583027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F13F08-01E4-1B45-8832-BD85283B43D2}"/>
              </a:ext>
            </a:extLst>
          </p:cNvPr>
          <p:cNvSpPr/>
          <p:nvPr/>
        </p:nvSpPr>
        <p:spPr>
          <a:xfrm>
            <a:off x="7170917" y="3583027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71BC56-62D7-5040-86C3-B02D6E8916DA}"/>
              </a:ext>
            </a:extLst>
          </p:cNvPr>
          <p:cNvSpPr/>
          <p:nvPr/>
        </p:nvSpPr>
        <p:spPr>
          <a:xfrm>
            <a:off x="805784" y="5587148"/>
            <a:ext cx="4038598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11DB7-31DE-164A-95F1-26599DC0592A}"/>
              </a:ext>
            </a:extLst>
          </p:cNvPr>
          <p:cNvSpPr/>
          <p:nvPr/>
        </p:nvSpPr>
        <p:spPr>
          <a:xfrm>
            <a:off x="805785" y="4948368"/>
            <a:ext cx="4038597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C5A71C-9783-DD47-B13D-FE6203E45CE8}"/>
              </a:ext>
            </a:extLst>
          </p:cNvPr>
          <p:cNvSpPr/>
          <p:nvPr/>
        </p:nvSpPr>
        <p:spPr>
          <a:xfrm rot="16200000">
            <a:off x="3054566" y="3054866"/>
            <a:ext cx="1503596" cy="2076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E27483-6500-2843-ABC8-50694FFCB9B6}"/>
              </a:ext>
            </a:extLst>
          </p:cNvPr>
          <p:cNvSpPr/>
          <p:nvPr/>
        </p:nvSpPr>
        <p:spPr>
          <a:xfrm rot="16200000">
            <a:off x="983789" y="3160892"/>
            <a:ext cx="1503596" cy="1859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92145C-2C08-C840-8A2F-C4BC62D83FE5}"/>
              </a:ext>
            </a:extLst>
          </p:cNvPr>
          <p:cNvSpPr/>
          <p:nvPr/>
        </p:nvSpPr>
        <p:spPr>
          <a:xfrm>
            <a:off x="821994" y="2048659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E72DF0-5808-0040-B0F3-C32217A4A37C}"/>
              </a:ext>
            </a:extLst>
          </p:cNvPr>
          <p:cNvSpPr/>
          <p:nvPr/>
        </p:nvSpPr>
        <p:spPr>
          <a:xfrm>
            <a:off x="3861892" y="2048659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85CC2C-7187-8B49-9E2A-1791E6569148}"/>
              </a:ext>
            </a:extLst>
          </p:cNvPr>
          <p:cNvSpPr/>
          <p:nvPr/>
        </p:nvSpPr>
        <p:spPr>
          <a:xfrm>
            <a:off x="2768342" y="2700115"/>
            <a:ext cx="2076040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Runtime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7C1C1-D3E4-8C47-ACFE-E86500EFD8B6}"/>
              </a:ext>
            </a:extLst>
          </p:cNvPr>
          <p:cNvSpPr/>
          <p:nvPr/>
        </p:nvSpPr>
        <p:spPr>
          <a:xfrm>
            <a:off x="2768342" y="2048659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AF5DB6-F75F-224E-AF78-5BB1E27591B9}"/>
              </a:ext>
            </a:extLst>
          </p:cNvPr>
          <p:cNvSpPr/>
          <p:nvPr/>
        </p:nvSpPr>
        <p:spPr>
          <a:xfrm>
            <a:off x="821994" y="2700115"/>
            <a:ext cx="1843392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</a:p>
          <a:p>
            <a:pPr algn="ctr"/>
            <a:r>
              <a:rPr lang="en-US" dirty="0"/>
              <a:t>Runtime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BF54F-A636-7446-8792-334A70EB245A}"/>
              </a:ext>
            </a:extLst>
          </p:cNvPr>
          <p:cNvSpPr/>
          <p:nvPr/>
        </p:nvSpPr>
        <p:spPr>
          <a:xfrm>
            <a:off x="6120327" y="3583027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5D0CF4-8753-804E-956B-BA8ED4A0762E}"/>
              </a:ext>
            </a:extLst>
          </p:cNvPr>
          <p:cNvSpPr/>
          <p:nvPr/>
        </p:nvSpPr>
        <p:spPr>
          <a:xfrm>
            <a:off x="685800" y="1916007"/>
            <a:ext cx="10938760" cy="4688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Orchestrator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4E489DB-B16B-784D-BC7A-BBBA167D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Outline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DFFC9A9-D08E-0747-999F-AA7EF188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Introduction to containers</a:t>
            </a:r>
          </a:p>
          <a:p>
            <a:pPr marL="0" indent="0">
              <a:buNone/>
            </a:pPr>
            <a:r>
              <a:rPr lang="en-US" altLang="en-US" b="1" dirty="0"/>
              <a:t>Hands on Docker</a:t>
            </a:r>
          </a:p>
          <a:p>
            <a:pPr marL="0" indent="0">
              <a:buNone/>
            </a:pPr>
            <a:r>
              <a:rPr lang="en-US" altLang="en-US" dirty="0"/>
              <a:t>What’s left?</a:t>
            </a:r>
          </a:p>
        </p:txBody>
      </p:sp>
    </p:spTree>
    <p:extLst>
      <p:ext uri="{BB962C8B-B14F-4D97-AF65-F5344CB8AC3E}">
        <p14:creationId xmlns:p14="http://schemas.microsoft.com/office/powerpoint/2010/main" val="67037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905958D-7A4E-5844-A614-865CD2EF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Demo time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4406A-3D7D-DA4A-B9E0-982C49AD2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along at home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F4B613-C748-B742-98A5-02F18273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have we seen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3CC3DF0-C52A-384D-8A3A-9D757F85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Distinction between </a:t>
            </a:r>
            <a:r>
              <a:rPr lang="en-US" altLang="en-US" dirty="0" err="1"/>
              <a:t>docker</a:t>
            </a:r>
            <a:r>
              <a:rPr lang="en-US" altLang="en-US" dirty="0"/>
              <a:t> images and containers</a:t>
            </a:r>
          </a:p>
          <a:p>
            <a:pPr marL="0" indent="0">
              <a:buNone/>
            </a:pPr>
            <a:r>
              <a:rPr lang="en-US" altLang="en-US" dirty="0"/>
              <a:t>Creating a </a:t>
            </a:r>
            <a:r>
              <a:rPr lang="en-US" altLang="en-US" dirty="0" err="1"/>
              <a:t>docker</a:t>
            </a:r>
            <a:r>
              <a:rPr lang="en-US" altLang="en-US" dirty="0"/>
              <a:t> image in layers</a:t>
            </a:r>
          </a:p>
          <a:p>
            <a:pPr marL="0" indent="0">
              <a:buNone/>
            </a:pPr>
            <a:r>
              <a:rPr lang="en-US" altLang="en-US" dirty="0"/>
              <a:t>Provisioning the </a:t>
            </a:r>
            <a:r>
              <a:rPr lang="en-US" altLang="en-US" dirty="0" err="1"/>
              <a:t>docker</a:t>
            </a:r>
            <a:r>
              <a:rPr lang="en-US" altLang="en-US" dirty="0"/>
              <a:t> image from the internet</a:t>
            </a:r>
          </a:p>
          <a:p>
            <a:pPr marL="0" indent="0">
              <a:buNone/>
            </a:pPr>
            <a:r>
              <a:rPr lang="en-US" altLang="en-US" dirty="0"/>
              <a:t>Executing pre-built app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9997A0A-FF91-AD4C-A74E-D5BA868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End of hands on – back to theory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1EABD49-5332-684B-B8CD-B7165BDE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Docker Higher Education Guide</a:t>
            </a:r>
          </a:p>
          <a:p>
            <a:pPr marL="0" indent="0">
              <a:buNone/>
            </a:pPr>
            <a:r>
              <a:rPr lang="en-US" altLang="en-US" dirty="0"/>
              <a:t>https://</a:t>
            </a:r>
            <a:r>
              <a:rPr lang="en-US" altLang="en-US" dirty="0" err="1"/>
              <a:t>docs.google.com</a:t>
            </a:r>
            <a:r>
              <a:rPr lang="en-US" altLang="en-US" dirty="0"/>
              <a:t>/document/d/1meLrrov1vWE7dzyy0RxbKxDLmmqzx0IA4NG3wSFsg7Q/edit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688C902-07D0-4345-83C6-68DCAC85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Layers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291F944-2631-F143-A22A-DCEFACA0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Docker container image is structured in terms of “layers”.</a:t>
            </a:r>
          </a:p>
          <a:p>
            <a:pPr marL="0" indent="0">
              <a:buNone/>
            </a:pPr>
            <a:r>
              <a:rPr lang="en-US" altLang="en-US" dirty="0"/>
              <a:t>Process for building image</a:t>
            </a:r>
          </a:p>
          <a:p>
            <a:pPr marL="457200" lvl="1" indent="0">
              <a:buNone/>
            </a:pPr>
            <a:r>
              <a:rPr lang="en-US" altLang="en-US" dirty="0"/>
              <a:t>Start with base image</a:t>
            </a:r>
          </a:p>
          <a:p>
            <a:pPr marL="457200" lvl="1" indent="0">
              <a:buNone/>
            </a:pPr>
            <a:r>
              <a:rPr lang="en-US" altLang="en-US" dirty="0"/>
              <a:t>Load software desired</a:t>
            </a:r>
          </a:p>
          <a:p>
            <a:pPr marL="457200" lvl="1" indent="0">
              <a:buNone/>
            </a:pPr>
            <a:r>
              <a:rPr lang="en-US" altLang="en-US" dirty="0"/>
              <a:t>Commit base image + software to form new image</a:t>
            </a:r>
          </a:p>
          <a:p>
            <a:pPr marL="457200" lvl="1" indent="0">
              <a:buNone/>
            </a:pPr>
            <a:r>
              <a:rPr lang="en-US" altLang="en-US" dirty="0"/>
              <a:t>New image can then be base for more software</a:t>
            </a:r>
          </a:p>
          <a:p>
            <a:pPr marL="0" indent="0">
              <a:buNone/>
            </a:pPr>
            <a:r>
              <a:rPr lang="en-US" altLang="en-US" dirty="0"/>
              <a:t>Image is what is transferred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1203554-7805-4440-BF2F-ED0EE69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Loading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08DA-F037-B644-95D0-C8E4428D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OS is ~ 1GB(</a:t>
            </a:r>
            <a:r>
              <a:rPr lang="en-US" dirty="0" err="1"/>
              <a:t>yte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r>
              <a:rPr lang="en-US" dirty="0"/>
              <a:t>Fast network is ~ 1Gb(it) rated </a:t>
            </a:r>
          </a:p>
          <a:p>
            <a:pPr marL="0" indent="0">
              <a:buNone/>
              <a:defRPr/>
            </a:pPr>
            <a:r>
              <a:rPr lang="en-US" dirty="0"/>
              <a:t>Since there are 8 bits per byte, transferring an OS should take 8 seconds.</a:t>
            </a:r>
          </a:p>
          <a:p>
            <a:pPr marL="0" indent="0">
              <a:buNone/>
              <a:defRPr/>
            </a:pPr>
            <a:r>
              <a:rPr lang="en-US" dirty="0"/>
              <a:t>But a 1Gb rated network is ~35Mb in practice</a:t>
            </a:r>
          </a:p>
          <a:p>
            <a:pPr marL="0" indent="0">
              <a:buNone/>
              <a:defRPr/>
            </a:pPr>
            <a:r>
              <a:rPr lang="en-US" dirty="0"/>
              <a:t>This means loading an OS is &gt;30 seconds</a:t>
            </a:r>
          </a:p>
          <a:p>
            <a:pPr marL="0" indent="0">
              <a:buNone/>
              <a:defRPr/>
            </a:pPr>
            <a:r>
              <a:rPr lang="en-US" dirty="0"/>
              <a:t>Consequently, sharing an OS saves &gt;30 seconds per instance. Sharing other software saves more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AF7D678-B66E-344C-9F58-3EC0CEA3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Exploiting layers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AB976EC-5A36-E845-BED0-AD3DCE98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When an image is updated, only update new layers</a:t>
            </a:r>
          </a:p>
          <a:p>
            <a:pPr marL="0" indent="0">
              <a:buNone/>
            </a:pPr>
            <a:r>
              <a:rPr lang="en-US" altLang="en-US" dirty="0"/>
              <a:t>Unchanged layers do not need to be updated</a:t>
            </a:r>
          </a:p>
          <a:p>
            <a:pPr marL="0" indent="0">
              <a:buNone/>
            </a:pPr>
            <a:r>
              <a:rPr lang="en-US" altLang="en-US" dirty="0"/>
              <a:t>Consequently, less software is transferred and an update is faster.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1E3BF25-E322-4F4D-A918-EE90572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Logistics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CEF4BBA-B6AF-FC49-A229-33DF54EE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Everybody needs </a:t>
            </a:r>
            <a:r>
              <a:rPr lang="en-US" altLang="en-US" dirty="0" err="1"/>
              <a:t>docker</a:t>
            </a:r>
            <a:r>
              <a:rPr lang="en-US" altLang="en-US" dirty="0"/>
              <a:t> installed locally</a:t>
            </a:r>
          </a:p>
          <a:p>
            <a:pPr marL="0" indent="0">
              <a:buNone/>
            </a:pPr>
            <a:r>
              <a:rPr lang="en-US" altLang="en-US" dirty="0"/>
              <a:t>Make sure you have run </a:t>
            </a:r>
            <a:r>
              <a:rPr lang="en-US" alt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hello-world</a:t>
            </a:r>
            <a:endParaRPr lang="en-US" alt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4E489DB-B16B-784D-BC7A-BBBA167D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Outline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DFFC9A9-D08E-0747-999F-AA7EF188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Introduction to containers</a:t>
            </a:r>
          </a:p>
          <a:p>
            <a:pPr marL="0" indent="0">
              <a:buNone/>
            </a:pPr>
            <a:r>
              <a:rPr lang="en-US" altLang="en-US" dirty="0"/>
              <a:t>Hands on Docker</a:t>
            </a:r>
          </a:p>
          <a:p>
            <a:pPr marL="0" indent="0">
              <a:buNone/>
            </a:pPr>
            <a:r>
              <a:rPr lang="en-US" altLang="en-US" b="1" dirty="0"/>
              <a:t>What’s left?</a:t>
            </a:r>
          </a:p>
        </p:txBody>
      </p:sp>
    </p:spTree>
    <p:extLst>
      <p:ext uri="{BB962C8B-B14F-4D97-AF65-F5344CB8AC3E}">
        <p14:creationId xmlns:p14="http://schemas.microsoft.com/office/powerpoint/2010/main" val="374699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D1E5C85-FB22-4E4E-88E7-76FCD26D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What is left?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B2BFD67-A359-1A48-9AA8-E0F0BEA0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Scripting</a:t>
            </a:r>
          </a:p>
          <a:p>
            <a:pPr marL="0" indent="0">
              <a:buNone/>
            </a:pPr>
            <a:r>
              <a:rPr lang="en-US" altLang="en-US" dirty="0"/>
              <a:t>Sharing of images</a:t>
            </a:r>
          </a:p>
          <a:p>
            <a:pPr marL="0" indent="0">
              <a:buNone/>
            </a:pPr>
            <a:r>
              <a:rPr lang="en-US" altLang="en-US" dirty="0"/>
              <a:t>Scaling of images</a:t>
            </a:r>
          </a:p>
          <a:p>
            <a:pPr marL="457200" lvl="1" indent="0">
              <a:buNone/>
            </a:pPr>
            <a:r>
              <a:rPr lang="en-US" altLang="en-US" dirty="0"/>
              <a:t>AWS container service</a:t>
            </a:r>
          </a:p>
          <a:p>
            <a:pPr marL="457200" lvl="1" indent="0">
              <a:buNone/>
            </a:pPr>
            <a:r>
              <a:rPr lang="en-US" altLang="en-US" dirty="0"/>
              <a:t>Lambda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44F4144-86BB-1B44-BD8E-C54BEAF3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Scripting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767AD1A-5135-EC42-836B-26574102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Creating an image by hand is tedious and error prone</a:t>
            </a:r>
          </a:p>
          <a:p>
            <a:pPr marL="0" indent="0">
              <a:buNone/>
            </a:pPr>
            <a:r>
              <a:rPr lang="en-US" altLang="en-US" dirty="0"/>
              <a:t>You can create a script to do this (</a:t>
            </a:r>
            <a:r>
              <a:rPr lang="en-US" altLang="en-US" dirty="0" err="1"/>
              <a:t>Dockerfile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8177E20-C420-E543-ABF0-AC4D97FB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Sharing image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C625133-6C53-1048-A37A-ABD99EF6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Multiple team members may wish to share images</a:t>
            </a:r>
          </a:p>
          <a:p>
            <a:pPr marL="0" indent="0">
              <a:buNone/>
            </a:pPr>
            <a:r>
              <a:rPr lang="en-US" altLang="en-US" dirty="0"/>
              <a:t>Images can be in production, under development or under test</a:t>
            </a:r>
          </a:p>
          <a:p>
            <a:pPr marL="0" indent="0">
              <a:buNone/>
            </a:pPr>
            <a:r>
              <a:rPr lang="en-US" altLang="en-US" dirty="0"/>
              <a:t>Docker Hub is a repository where images can be stored and shared.</a:t>
            </a:r>
          </a:p>
          <a:p>
            <a:pPr marL="457200" lvl="1" indent="0">
              <a:buNone/>
            </a:pPr>
            <a:r>
              <a:rPr lang="en-US" altLang="en-US" dirty="0"/>
              <a:t>Each image is tagged to allow versioning</a:t>
            </a:r>
          </a:p>
          <a:p>
            <a:pPr marL="457200" lvl="1" indent="0">
              <a:buNone/>
            </a:pPr>
            <a:r>
              <a:rPr lang="en-US" altLang="en-US" dirty="0"/>
              <a:t>Any image can be “pulled” to any host (with appropriate credentials)</a:t>
            </a:r>
          </a:p>
          <a:p>
            <a:pPr marL="457200" lvl="1" indent="0">
              <a:buNone/>
            </a:pPr>
            <a:r>
              <a:rPr lang="en-US" altLang="en-US" dirty="0"/>
              <a:t>Tagging as “latest” allows updates to be propagated. Pull &lt;image name&gt;:latest gets the last image checked into repository with that name.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53C4E43-7AE7-5147-B1C1-9D41F325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AWS EC2 container management</a:t>
            </a:r>
          </a:p>
        </p:txBody>
      </p:sp>
      <p:pic>
        <p:nvPicPr>
          <p:cNvPr id="45059" name="Content Placeholder 6">
            <a:extLst>
              <a:ext uri="{FF2B5EF4-FFF2-40B4-BE49-F238E27FC236}">
                <a16:creationId xmlns:a16="http://schemas.microsoft.com/office/drawing/2014/main" id="{C784F136-5250-DF42-B6D6-FDAC2987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90688"/>
            <a:ext cx="8686800" cy="488632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E6F2156-6A93-094F-9CAA-D7DEE750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n>
                  <a:noFill/>
                </a:ln>
              </a:rPr>
              <a:t>AWS Lambda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3E8EFA9-1F04-7545-86D1-B770726D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altLang="en-US" dirty="0"/>
              <a:t>AWS also has a facility called “Lambda” that consists of preloaded OS + execution engines. Exists for</a:t>
            </a:r>
          </a:p>
          <a:p>
            <a:pPr marL="457200" lvl="1" indent="0">
              <a:buNone/>
            </a:pPr>
            <a:r>
              <a:rPr lang="en-AU" altLang="en-US" dirty="0"/>
              <a:t>Java</a:t>
            </a:r>
          </a:p>
          <a:p>
            <a:pPr marL="457200" lvl="1" indent="0">
              <a:buNone/>
            </a:pPr>
            <a:r>
              <a:rPr lang="en-AU" altLang="en-US" dirty="0" err="1"/>
              <a:t>Node.js</a:t>
            </a:r>
            <a:endParaRPr lang="en-AU" altLang="en-US" dirty="0"/>
          </a:p>
          <a:p>
            <a:pPr marL="457200" lvl="1" indent="0">
              <a:buNone/>
            </a:pPr>
            <a:r>
              <a:rPr lang="en-AU" altLang="en-US" dirty="0"/>
              <a:t>Python</a:t>
            </a:r>
          </a:p>
          <a:p>
            <a:pPr marL="457200" lvl="1" indent="0">
              <a:buNone/>
            </a:pPr>
            <a:r>
              <a:rPr lang="en-AU" altLang="en-US" dirty="0"/>
              <a:t>C#</a:t>
            </a:r>
          </a:p>
          <a:p>
            <a:pPr marL="0" indent="0">
              <a:buNone/>
            </a:pPr>
            <a:r>
              <a:rPr lang="en-AU" altLang="en-US" dirty="0"/>
              <a:t>AWS maintains pool of partially loaded containers that only require app specific layer. </a:t>
            </a:r>
          </a:p>
          <a:p>
            <a:pPr marL="457200" lvl="1" indent="0">
              <a:buNone/>
            </a:pPr>
            <a:r>
              <a:rPr lang="en-AU" altLang="en-US" dirty="0"/>
              <a:t>Load in micro secs.</a:t>
            </a:r>
          </a:p>
          <a:p>
            <a:pPr marL="457200" lvl="1" indent="0">
              <a:buNone/>
            </a:pPr>
            <a:r>
              <a:rPr lang="en-AU" altLang="en-US" dirty="0"/>
              <a:t>Only one request per Lambda instance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D8F2A9E-5A31-FE43-9E5B-0C7979C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Summary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345F907-0F52-7049-8364-B6746F85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container is a lightweight virtual machine that provides address space, network, file isolation</a:t>
            </a:r>
          </a:p>
          <a:p>
            <a:pPr marL="0" indent="0">
              <a:buNone/>
            </a:pPr>
            <a:r>
              <a:rPr lang="en-US" altLang="en-US" dirty="0"/>
              <a:t>Docker allows building images in layers and deployment of a new version just requires deploying layers that have changed.</a:t>
            </a:r>
          </a:p>
          <a:p>
            <a:pPr marL="0" indent="0">
              <a:buNone/>
            </a:pPr>
            <a:r>
              <a:rPr lang="en-US" altLang="en-US" dirty="0"/>
              <a:t>Containers can be managed either on VMs through </a:t>
            </a:r>
            <a:r>
              <a:rPr lang="en-US" altLang="en-US" dirty="0" err="1"/>
              <a:t>autoscaling</a:t>
            </a:r>
            <a:r>
              <a:rPr lang="en-US" altLang="en-US" dirty="0"/>
              <a:t> or on </a:t>
            </a:r>
            <a:r>
              <a:rPr lang="en-US" altLang="en-US" dirty="0" err="1"/>
              <a:t>preallocated</a:t>
            </a:r>
            <a:r>
              <a:rPr lang="en-US" altLang="en-US" dirty="0"/>
              <a:t> pool for short duration, quick loading</a:t>
            </a:r>
          </a:p>
          <a:p>
            <a:pPr marL="0" indent="0">
              <a:buNone/>
            </a:pPr>
            <a:r>
              <a:rPr lang="en-US" altLang="en-US" dirty="0"/>
              <a:t>Development workflow is supported through an image repository.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5C753-BB08-AE49-85F9-B4321FC8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05FE-B31B-824E-90B2-A439DB52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9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4E489DB-B16B-784D-BC7A-BBBA167D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Outline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DFFC9A9-D08E-0747-999F-AA7EF188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Introduction to containers</a:t>
            </a:r>
          </a:p>
          <a:p>
            <a:pPr marL="0" indent="0">
              <a:buNone/>
            </a:pPr>
            <a:r>
              <a:rPr lang="en-US" altLang="en-US" dirty="0"/>
              <a:t>Hands on Docker</a:t>
            </a:r>
          </a:p>
          <a:p>
            <a:pPr marL="0" indent="0">
              <a:buNone/>
            </a:pPr>
            <a:r>
              <a:rPr lang="en-US" altLang="en-US" dirty="0"/>
              <a:t>What’s left?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21B6633-8FBE-C94B-995C-240CAC5B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Goal of containers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B5341F0-CBDF-A24B-9772-A484F14A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Want to package executable such that it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Is isolated from other executables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Is lightweight in terms of loading and transferring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Is repeatable across deployments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B0768CB-A757-574B-9DD0-7FC4A7F0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Isolation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A6245-6B49-E544-822C-BC3A8D4954F4}"/>
              </a:ext>
            </a:extLst>
          </p:cNvPr>
          <p:cNvCxnSpPr/>
          <p:nvPr/>
        </p:nvCxnSpPr>
        <p:spPr>
          <a:xfrm>
            <a:off x="3568700" y="3451226"/>
            <a:ext cx="12700" cy="892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58F1AA-E879-FA49-B190-6A950911D078}"/>
              </a:ext>
            </a:extLst>
          </p:cNvPr>
          <p:cNvCxnSpPr/>
          <p:nvPr/>
        </p:nvCxnSpPr>
        <p:spPr>
          <a:xfrm>
            <a:off x="8293100" y="3429001"/>
            <a:ext cx="12700" cy="892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904B47-04CD-6347-8AF6-179A9BBEF1FC}"/>
              </a:ext>
            </a:extLst>
          </p:cNvPr>
          <p:cNvSpPr txBox="1"/>
          <p:nvPr/>
        </p:nvSpPr>
        <p:spPr>
          <a:xfrm>
            <a:off x="2667000" y="4495800"/>
            <a:ext cx="2590800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Process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address space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No isolation for files or networks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Lightweight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87946-DF70-AD43-8056-A36653F1D23E}"/>
              </a:ext>
            </a:extLst>
          </p:cNvPr>
          <p:cNvSpPr txBox="1"/>
          <p:nvPr/>
        </p:nvSpPr>
        <p:spPr>
          <a:xfrm>
            <a:off x="7620000" y="4495800"/>
            <a:ext cx="25908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Virtual Machine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address space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files and networks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Heavyweight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A483788-B28F-5147-A5C2-7DC3E6AC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Containers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E34ED5-EE1E-974E-8EC9-5AC1947D4433}"/>
              </a:ext>
            </a:extLst>
          </p:cNvPr>
          <p:cNvCxnSpPr/>
          <p:nvPr/>
        </p:nvCxnSpPr>
        <p:spPr>
          <a:xfrm>
            <a:off x="3568700" y="3451226"/>
            <a:ext cx="12700" cy="892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4B35CA-E66E-6F47-BD10-FE9699898D11}"/>
              </a:ext>
            </a:extLst>
          </p:cNvPr>
          <p:cNvCxnSpPr/>
          <p:nvPr/>
        </p:nvCxnSpPr>
        <p:spPr>
          <a:xfrm>
            <a:off x="8293100" y="3429001"/>
            <a:ext cx="12700" cy="892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57BCA1-7448-B243-9E4E-0E3C21FD21FC}"/>
              </a:ext>
            </a:extLst>
          </p:cNvPr>
          <p:cNvSpPr txBox="1"/>
          <p:nvPr/>
        </p:nvSpPr>
        <p:spPr>
          <a:xfrm>
            <a:off x="2667000" y="4495800"/>
            <a:ext cx="2590800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Process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address space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No isolation for files or networks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Lightweight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CCAA9-9B94-CD43-80F7-46269EDB73AA}"/>
              </a:ext>
            </a:extLst>
          </p:cNvPr>
          <p:cNvSpPr txBox="1"/>
          <p:nvPr/>
        </p:nvSpPr>
        <p:spPr>
          <a:xfrm>
            <a:off x="7620000" y="4495800"/>
            <a:ext cx="25908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Virtual Machine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address space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files and networks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Heavyweight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26A69D-6634-F146-ADF4-03CABFF28BB4}"/>
              </a:ext>
            </a:extLst>
          </p:cNvPr>
          <p:cNvCxnSpPr/>
          <p:nvPr/>
        </p:nvCxnSpPr>
        <p:spPr>
          <a:xfrm>
            <a:off x="6083300" y="3429001"/>
            <a:ext cx="12700" cy="892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BC25C6-61A5-BC45-9282-B30AD1A828A4}"/>
              </a:ext>
            </a:extLst>
          </p:cNvPr>
          <p:cNvSpPr txBox="1"/>
          <p:nvPr/>
        </p:nvSpPr>
        <p:spPr>
          <a:xfrm>
            <a:off x="5257800" y="4473576"/>
            <a:ext cx="25908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Container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address space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isolate files and networks</a:t>
            </a:r>
          </a:p>
          <a:p>
            <a:pPr lvl="1">
              <a:defRPr/>
            </a:pPr>
            <a:r>
              <a:rPr lang="en-US" sz="1400" dirty="0">
                <a:latin typeface="+mj-lt"/>
              </a:rPr>
              <a:t>Lightweight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18ACFB6-BC9B-2E4D-B3AB-241A3F2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Trade offs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8798280-7900-5A4C-A2AD-38A730DF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Virtual machine gives you all the freedom you have with bare metal</a:t>
            </a:r>
          </a:p>
          <a:p>
            <a:pPr marL="457200" lvl="1" indent="0">
              <a:buNone/>
            </a:pPr>
            <a:r>
              <a:rPr lang="en-US" altLang="en-US" dirty="0"/>
              <a:t>Choice of operating system</a:t>
            </a:r>
          </a:p>
          <a:p>
            <a:pPr marL="457200" lvl="1" indent="0">
              <a:buNone/>
            </a:pPr>
            <a:r>
              <a:rPr lang="en-US" altLang="en-US" dirty="0"/>
              <a:t>Total control over networking arrangement and file structures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Container is constrained in terms of operating systems available</a:t>
            </a:r>
          </a:p>
          <a:p>
            <a:pPr marL="457200" lvl="1" indent="0">
              <a:buNone/>
            </a:pPr>
            <a:r>
              <a:rPr lang="en-US" altLang="en-US" dirty="0"/>
              <a:t>Provides limited networking options</a:t>
            </a:r>
          </a:p>
          <a:p>
            <a:pPr marL="457200" lvl="1" indent="0">
              <a:buNone/>
            </a:pPr>
            <a:r>
              <a:rPr lang="en-US" altLang="en-US" dirty="0"/>
              <a:t>Provides limited file structuring options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3C8464C-AF8D-1745-A77A-E7F80A8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VMs and Containers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2EF1D-C5BE-504E-8488-792955FB3255}"/>
              </a:ext>
            </a:extLst>
          </p:cNvPr>
          <p:cNvSpPr/>
          <p:nvPr/>
        </p:nvSpPr>
        <p:spPr>
          <a:xfrm>
            <a:off x="2958830" y="5255858"/>
            <a:ext cx="3083666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5D56BA-EB4F-BC42-84D8-D5F603932C2F}"/>
              </a:ext>
            </a:extLst>
          </p:cNvPr>
          <p:cNvSpPr/>
          <p:nvPr/>
        </p:nvSpPr>
        <p:spPr>
          <a:xfrm>
            <a:off x="2958830" y="4617078"/>
            <a:ext cx="3083665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Manager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107376-9A08-E64B-AA6C-AF88045079B2}"/>
              </a:ext>
            </a:extLst>
          </p:cNvPr>
          <p:cNvSpPr/>
          <p:nvPr/>
        </p:nvSpPr>
        <p:spPr>
          <a:xfrm>
            <a:off x="6477000" y="5255858"/>
            <a:ext cx="3083666" cy="80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5B3B3-5997-5C4A-B935-206CD8B1E963}"/>
              </a:ext>
            </a:extLst>
          </p:cNvPr>
          <p:cNvSpPr/>
          <p:nvPr/>
        </p:nvSpPr>
        <p:spPr>
          <a:xfrm>
            <a:off x="6477000" y="3950242"/>
            <a:ext cx="3083665" cy="560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CAE05-2E7B-A841-A24A-A3CE59C066B9}"/>
              </a:ext>
            </a:extLst>
          </p:cNvPr>
          <p:cNvSpPr/>
          <p:nvPr/>
        </p:nvSpPr>
        <p:spPr>
          <a:xfrm rot="16200000">
            <a:off x="4799454" y="3268161"/>
            <a:ext cx="1503596" cy="982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DCBF1-8B41-F54D-B5CE-6EC006EFE933}"/>
              </a:ext>
            </a:extLst>
          </p:cNvPr>
          <p:cNvSpPr/>
          <p:nvPr/>
        </p:nvSpPr>
        <p:spPr>
          <a:xfrm rot="16200000">
            <a:off x="3748864" y="3268160"/>
            <a:ext cx="1503596" cy="982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112ADB-6AB4-F04B-A92B-E9395BAF5FD7}"/>
              </a:ext>
            </a:extLst>
          </p:cNvPr>
          <p:cNvSpPr/>
          <p:nvPr/>
        </p:nvSpPr>
        <p:spPr>
          <a:xfrm rot="16200000">
            <a:off x="2698274" y="3268159"/>
            <a:ext cx="1503596" cy="982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F4FD4B-1350-DA4C-8AE3-FDF6DE85414D}"/>
              </a:ext>
            </a:extLst>
          </p:cNvPr>
          <p:cNvSpPr/>
          <p:nvPr/>
        </p:nvSpPr>
        <p:spPr>
          <a:xfrm>
            <a:off x="2958827" y="2356150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5DCEA-6317-AE4A-9AEC-2A817DB5BD97}"/>
              </a:ext>
            </a:extLst>
          </p:cNvPr>
          <p:cNvSpPr/>
          <p:nvPr/>
        </p:nvSpPr>
        <p:spPr>
          <a:xfrm>
            <a:off x="2958827" y="1711470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C6CB16-7524-5A43-B34F-862349901052}"/>
              </a:ext>
            </a:extLst>
          </p:cNvPr>
          <p:cNvSpPr/>
          <p:nvPr/>
        </p:nvSpPr>
        <p:spPr>
          <a:xfrm>
            <a:off x="4009417" y="2356150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83BA79-0C9F-8B43-890F-B90E607DF4E9}"/>
              </a:ext>
            </a:extLst>
          </p:cNvPr>
          <p:cNvSpPr/>
          <p:nvPr/>
        </p:nvSpPr>
        <p:spPr>
          <a:xfrm>
            <a:off x="4009417" y="1711470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4E917-FFF2-8242-B86D-BE2AE79C3DEA}"/>
              </a:ext>
            </a:extLst>
          </p:cNvPr>
          <p:cNvSpPr/>
          <p:nvPr/>
        </p:nvSpPr>
        <p:spPr>
          <a:xfrm>
            <a:off x="5060005" y="2356150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E9F25D-9408-0D46-864D-6643C0B275AC}"/>
              </a:ext>
            </a:extLst>
          </p:cNvPr>
          <p:cNvSpPr/>
          <p:nvPr/>
        </p:nvSpPr>
        <p:spPr>
          <a:xfrm>
            <a:off x="5060005" y="1711470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7F58AA-3584-0C47-BA26-F35D1AC9BFBC}"/>
              </a:ext>
            </a:extLst>
          </p:cNvPr>
          <p:cNvSpPr/>
          <p:nvPr/>
        </p:nvSpPr>
        <p:spPr>
          <a:xfrm>
            <a:off x="6476999" y="4617078"/>
            <a:ext cx="3083665" cy="560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A7160B-70D7-7543-B18B-900B9811CDA6}"/>
              </a:ext>
            </a:extLst>
          </p:cNvPr>
          <p:cNvSpPr/>
          <p:nvPr/>
        </p:nvSpPr>
        <p:spPr>
          <a:xfrm>
            <a:off x="6476996" y="3268918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A12D5D-3F09-1943-9ECC-7E907AE45A8E}"/>
              </a:ext>
            </a:extLst>
          </p:cNvPr>
          <p:cNvSpPr/>
          <p:nvPr/>
        </p:nvSpPr>
        <p:spPr>
          <a:xfrm>
            <a:off x="6476996" y="2624238"/>
            <a:ext cx="982490" cy="573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320889-2A9D-DD48-89F8-920BB1272A7B}"/>
              </a:ext>
            </a:extLst>
          </p:cNvPr>
          <p:cNvSpPr/>
          <p:nvPr/>
        </p:nvSpPr>
        <p:spPr>
          <a:xfrm>
            <a:off x="7527586" y="3268918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9E8A18-8393-0544-828E-E7501F4A6E00}"/>
              </a:ext>
            </a:extLst>
          </p:cNvPr>
          <p:cNvSpPr/>
          <p:nvPr/>
        </p:nvSpPr>
        <p:spPr>
          <a:xfrm>
            <a:off x="7527586" y="2624238"/>
            <a:ext cx="982490" cy="573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1FFB79-C47A-A64D-88A6-FA71E96CD502}"/>
              </a:ext>
            </a:extLst>
          </p:cNvPr>
          <p:cNvSpPr/>
          <p:nvPr/>
        </p:nvSpPr>
        <p:spPr>
          <a:xfrm>
            <a:off x="8578174" y="3268918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Binaries / Libraries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8DBB0B-2DF1-DC4B-A185-AD3AA28840DD}"/>
              </a:ext>
            </a:extLst>
          </p:cNvPr>
          <p:cNvSpPr/>
          <p:nvPr/>
        </p:nvSpPr>
        <p:spPr>
          <a:xfrm>
            <a:off x="8578174" y="2624238"/>
            <a:ext cx="982490" cy="57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ECC927F-D478-FD42-B969-53574E5D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VMS vs containers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45CBFC1-7505-7549-AE12-FD7815DF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VMs are virtualized hardware. </a:t>
            </a:r>
          </a:p>
          <a:p>
            <a:pPr marL="457200" lvl="1" indent="0">
              <a:buNone/>
            </a:pPr>
            <a:r>
              <a:rPr lang="en-US" altLang="en-US" dirty="0"/>
              <a:t>Each VM can run its own OS.</a:t>
            </a:r>
          </a:p>
          <a:p>
            <a:pPr marL="457200" lvl="1" indent="0">
              <a:buNone/>
            </a:pPr>
            <a:r>
              <a:rPr lang="en-US" altLang="en-US" dirty="0"/>
              <a:t>All OSs and apps use same instruction set</a:t>
            </a:r>
          </a:p>
          <a:p>
            <a:pPr marL="457200" lvl="1" indent="0">
              <a:buNone/>
            </a:pPr>
            <a:r>
              <a:rPr lang="en-US" altLang="en-US" dirty="0"/>
              <a:t>VM manager is hypervisor</a:t>
            </a:r>
          </a:p>
          <a:p>
            <a:pPr marL="457200" lvl="1" indent="0">
              <a:buNone/>
            </a:pPr>
            <a:r>
              <a:rPr lang="en-US" altLang="en-US" dirty="0"/>
              <a:t>Each VM has its own IP address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Containers are virtualized operating system.</a:t>
            </a:r>
          </a:p>
          <a:p>
            <a:pPr marL="457200" lvl="1" indent="0">
              <a:buNone/>
            </a:pPr>
            <a:r>
              <a:rPr lang="en-US" altLang="en-US" dirty="0"/>
              <a:t>Each container can use its own binaries and libraries</a:t>
            </a:r>
          </a:p>
          <a:p>
            <a:pPr marL="457200" lvl="1" indent="0">
              <a:buNone/>
            </a:pPr>
            <a:r>
              <a:rPr lang="en-US" altLang="en-US" dirty="0"/>
              <a:t>All apps use same OS</a:t>
            </a:r>
          </a:p>
          <a:p>
            <a:pPr marL="457200" lvl="1" indent="0">
              <a:buNone/>
            </a:pPr>
            <a:r>
              <a:rPr lang="en-US" altLang="en-US" dirty="0"/>
              <a:t>Container manager is, for example, “Docker Engine”</a:t>
            </a:r>
          </a:p>
          <a:p>
            <a:pPr marL="457200" lvl="1" indent="0">
              <a:buNone/>
            </a:pPr>
            <a:r>
              <a:rPr lang="en-US" altLang="en-US" dirty="0"/>
              <a:t>Each container has its own IP 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Macintosh PowerPoint</Application>
  <PresentationFormat>Widescreen</PresentationFormat>
  <Paragraphs>194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Consolas</vt:lpstr>
      <vt:lpstr>Office Theme</vt:lpstr>
      <vt:lpstr>SEGR 5910</vt:lpstr>
      <vt:lpstr>Logistics</vt:lpstr>
      <vt:lpstr>Outline</vt:lpstr>
      <vt:lpstr>Goal of containers</vt:lpstr>
      <vt:lpstr>Isolation</vt:lpstr>
      <vt:lpstr>Containers</vt:lpstr>
      <vt:lpstr>Trade offs</vt:lpstr>
      <vt:lpstr>VMs and Containers</vt:lpstr>
      <vt:lpstr>VMS vs containers</vt:lpstr>
      <vt:lpstr>Portability</vt:lpstr>
      <vt:lpstr>VMs and containers can be combined</vt:lpstr>
      <vt:lpstr>Container component interactions</vt:lpstr>
      <vt:lpstr>Outline</vt:lpstr>
      <vt:lpstr>Demo time</vt:lpstr>
      <vt:lpstr>What have we seen</vt:lpstr>
      <vt:lpstr>End of hands on – back to theory</vt:lpstr>
      <vt:lpstr>Layers</vt:lpstr>
      <vt:lpstr>Loading of software</vt:lpstr>
      <vt:lpstr>Exploiting layers</vt:lpstr>
      <vt:lpstr>Outline</vt:lpstr>
      <vt:lpstr>What is left?</vt:lpstr>
      <vt:lpstr>Scripting</vt:lpstr>
      <vt:lpstr>Sharing image</vt:lpstr>
      <vt:lpstr>AWS EC2 container management</vt:lpstr>
      <vt:lpstr>AWS Lambda</vt:lpstr>
      <vt:lpstr>Summary</vt:lpstr>
      <vt:lpstr>Next week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2018-02-01T02:46:38Z</dcterms:created>
  <dcterms:modified xsi:type="dcterms:W3CDTF">2018-02-01T05:52:37Z</dcterms:modified>
  <cp:category/>
</cp:coreProperties>
</file>