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7" r:id="rId4"/>
    <p:sldId id="261" r:id="rId5"/>
    <p:sldId id="259" r:id="rId6"/>
    <p:sldId id="262" r:id="rId7"/>
    <p:sldId id="263" r:id="rId8"/>
    <p:sldId id="268" r:id="rId9"/>
    <p:sldId id="265" r:id="rId10"/>
    <p:sldId id="266"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71638"/>
  </p:normalViewPr>
  <p:slideViewPr>
    <p:cSldViewPr snapToGrid="0" snapToObjects="1">
      <p:cViewPr varScale="1">
        <p:scale>
          <a:sx n="92" d="100"/>
          <a:sy n="92" d="100"/>
        </p:scale>
        <p:origin x="2016" y="176"/>
      </p:cViewPr>
      <p:guideLst/>
    </p:cSldViewPr>
  </p:slideViewPr>
  <p:notesTextViewPr>
    <p:cViewPr>
      <p:scale>
        <a:sx n="1" d="1"/>
        <a:sy n="1" d="1"/>
      </p:scale>
      <p:origin x="0" y="0"/>
    </p:cViewPr>
  </p:notesTextViewPr>
  <p:notesViewPr>
    <p:cSldViewPr snapToGrid="0" snapToObjects="1">
      <p:cViewPr>
        <p:scale>
          <a:sx n="310" d="100"/>
          <a:sy n="310" d="100"/>
        </p:scale>
        <p:origin x="-208" y="-47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2E865-0DC0-DE49-860C-C75203EA56D5}"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7C467-F55E-D249-B5C5-441FE817E04E}" type="slidenum">
              <a:rPr lang="en-US" smtClean="0"/>
              <a:t>‹#›</a:t>
            </a:fld>
            <a:endParaRPr lang="en-US"/>
          </a:p>
        </p:txBody>
      </p:sp>
    </p:spTree>
    <p:extLst>
      <p:ext uri="{BB962C8B-B14F-4D97-AF65-F5344CB8AC3E}">
        <p14:creationId xmlns:p14="http://schemas.microsoft.com/office/powerpoint/2010/main" val="1848712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links are not part of this deck, but we will cover them later in the quarter</a:t>
            </a:r>
          </a:p>
          <a:p>
            <a:r>
              <a:rPr lang="en-US" dirty="0"/>
              <a:t>https://</a:t>
            </a:r>
            <a:r>
              <a:rPr lang="en-US" dirty="0" err="1"/>
              <a:t>csrc.nist.gov</a:t>
            </a:r>
            <a:r>
              <a:rPr lang="en-US" dirty="0"/>
              <a:t>/publications/detail/</a:t>
            </a:r>
            <a:r>
              <a:rPr lang="en-US" dirty="0" err="1"/>
              <a:t>sp</a:t>
            </a:r>
            <a:r>
              <a:rPr lang="en-US" dirty="0"/>
              <a:t>/800-190/final</a:t>
            </a:r>
          </a:p>
          <a:p>
            <a:r>
              <a:rPr lang="en-US" dirty="0"/>
              <a:t>https://</a:t>
            </a:r>
            <a:r>
              <a:rPr lang="en-US" dirty="0" err="1"/>
              <a:t>csrc.nist.gov</a:t>
            </a:r>
            <a:r>
              <a:rPr lang="en-US" dirty="0"/>
              <a:t>/publications/detail/</a:t>
            </a:r>
            <a:r>
              <a:rPr lang="en-US" dirty="0" err="1"/>
              <a:t>nistir</a:t>
            </a:r>
            <a:r>
              <a:rPr lang="en-US" dirty="0"/>
              <a:t>/8176/final</a:t>
            </a:r>
          </a:p>
        </p:txBody>
      </p:sp>
      <p:sp>
        <p:nvSpPr>
          <p:cNvPr id="4" name="Slide Number Placeholder 3"/>
          <p:cNvSpPr>
            <a:spLocks noGrp="1"/>
          </p:cNvSpPr>
          <p:nvPr>
            <p:ph type="sldNum" sz="quarter" idx="10"/>
          </p:nvPr>
        </p:nvSpPr>
        <p:spPr/>
        <p:txBody>
          <a:bodyPr/>
          <a:lstStyle/>
          <a:p>
            <a:fld id="{DB97C467-F55E-D249-B5C5-441FE817E04E}" type="slidenum">
              <a:rPr lang="en-US" smtClean="0"/>
              <a:t>4</a:t>
            </a:fld>
            <a:endParaRPr lang="en-US"/>
          </a:p>
        </p:txBody>
      </p:sp>
    </p:spTree>
    <p:extLst>
      <p:ext uri="{BB962C8B-B14F-4D97-AF65-F5344CB8AC3E}">
        <p14:creationId xmlns:p14="http://schemas.microsoft.com/office/powerpoint/2010/main" val="3889645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onsolas" panose="020B0609020204030204" pitchFamily="49" charset="0"/>
                <a:cs typeface="Consolas" panose="020B0609020204030204" pitchFamily="49" charset="0"/>
              </a:rPr>
              <a:t>These stats assume a requirement of </a:t>
            </a:r>
            <a:r>
              <a:rPr lang="en-US" i="1" dirty="0">
                <a:latin typeface="Consolas" panose="020B0609020204030204" pitchFamily="49" charset="0"/>
                <a:cs typeface="Consolas" panose="020B0609020204030204" pitchFamily="49" charset="0"/>
              </a:rPr>
              <a:t>continuous</a:t>
            </a:r>
            <a:r>
              <a:rPr lang="en-US" dirty="0">
                <a:latin typeface="Consolas" panose="020B0609020204030204" pitchFamily="49" charset="0"/>
                <a:cs typeface="Consolas" panose="020B0609020204030204" pitchFamily="49" charset="0"/>
              </a:rPr>
              <a:t> uptime (i.e. 24x7 all year long).</a:t>
            </a:r>
          </a:p>
          <a:p>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0"/>
          </p:nvPr>
        </p:nvSpPr>
        <p:spPr/>
        <p:txBody>
          <a:bodyPr/>
          <a:lstStyle/>
          <a:p>
            <a:fld id="{DB97C467-F55E-D249-B5C5-441FE817E04E}" type="slidenum">
              <a:rPr lang="en-US" smtClean="0"/>
              <a:t>14</a:t>
            </a:fld>
            <a:endParaRPr lang="en-US"/>
          </a:p>
        </p:txBody>
      </p:sp>
      <p:sp>
        <p:nvSpPr>
          <p:cNvPr id="6" name="TextBox 5">
            <a:extLst>
              <a:ext uri="{FF2B5EF4-FFF2-40B4-BE49-F238E27FC236}">
                <a16:creationId xmlns:a16="http://schemas.microsoft.com/office/drawing/2014/main" id="{73B47C94-7F67-484B-AF2E-4E4C41255931}"/>
              </a:ext>
            </a:extLst>
          </p:cNvPr>
          <p:cNvSpPr txBox="1"/>
          <p:nvPr/>
        </p:nvSpPr>
        <p:spPr>
          <a:xfrm>
            <a:off x="685800" y="4913313"/>
            <a:ext cx="5486400" cy="4076141"/>
          </a:xfrm>
          <a:prstGeom prst="rect">
            <a:avLst/>
          </a:prstGeom>
          <a:noFill/>
        </p:spPr>
        <p:txBody>
          <a:bodyPr wrap="square" rtlCol="0">
            <a:normAutofit fontScale="77500" lnSpcReduction="20000"/>
          </a:bodyPr>
          <a:lstStyle/>
          <a:p>
            <a:r>
              <a:rPr lang="en-US" sz="800" dirty="0">
                <a:solidFill>
                  <a:srgbClr val="D4D4D4"/>
                </a:solidFill>
                <a:latin typeface="Fira Code" panose="020B0509050000020004" pitchFamily="49" charset="0"/>
              </a:rPr>
              <a:t>(define (get-</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let</a:t>
            </a:r>
            <a:endParaRPr lang="en-US" sz="800" dirty="0">
              <a:solidFill>
                <a:srgbClr val="D4D4D4"/>
              </a:solidFill>
              <a:latin typeface="Fira Code" panose="020B0509050000020004" pitchFamily="49" charset="0"/>
            </a:endParaRPr>
          </a:p>
          <a:p>
            <a:r>
              <a:rPr lang="en-US" sz="800" dirty="0">
                <a:solidFill>
                  <a:srgbClr val="D4D4D4"/>
                </a:solidFill>
                <a:latin typeface="Fira Code" panose="020B0509050000020004" pitchFamily="49" charset="0"/>
              </a:rPr>
              <a:t>    (</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or </a:t>
            </a:r>
            <a:r>
              <a:rPr lang="en-US" sz="800" dirty="0">
                <a:solidFill>
                  <a:srgbClr val="D4D4D4"/>
                </a:solidFill>
                <a:latin typeface="Fira Code" panose="020B0509050000020004" pitchFamily="49" charset="0"/>
              </a:rPr>
              <a:t>(get-form-</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 (get-path-</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99.9</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err="1">
                <a:solidFill>
                  <a:srgbClr val="C586C0"/>
                </a:solidFill>
                <a:latin typeface="Fira Code" panose="020B0509050000020004" pitchFamily="49" charset="0"/>
              </a:rPr>
              <a:t>cond</a:t>
            </a:r>
            <a:endParaRPr lang="en-US" sz="800" dirty="0">
              <a:solidFill>
                <a:srgbClr val="D4D4D4"/>
              </a:solidFill>
              <a:latin typeface="Fira Code" panose="020B0509050000020004" pitchFamily="49" charset="0"/>
            </a:endParaRP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&lt; </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0.0</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0.0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&gt; </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100.0</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100.0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(true </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a:t>
            </a:r>
          </a:p>
          <a:p>
            <a:br>
              <a:rPr lang="en-US" sz="800" dirty="0">
                <a:solidFill>
                  <a:srgbClr val="D4D4D4"/>
                </a:solidFill>
                <a:latin typeface="Fira Code" panose="020B0509050000020004" pitchFamily="49" charset="0"/>
              </a:rPr>
            </a:br>
            <a:r>
              <a:rPr lang="en-US" sz="800" dirty="0">
                <a:solidFill>
                  <a:srgbClr val="D4D4D4"/>
                </a:solidFill>
                <a:latin typeface="Fira Code" panose="020B0509050000020004" pitchFamily="49" charset="0"/>
              </a:rPr>
              <a:t>(define (format-</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 </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(trim (trim (</a:t>
            </a:r>
            <a:r>
              <a:rPr lang="en-US" sz="800" dirty="0">
                <a:solidFill>
                  <a:srgbClr val="C586C0"/>
                </a:solidFill>
                <a:latin typeface="Fira Code" panose="020B0509050000020004" pitchFamily="49" charset="0"/>
              </a:rPr>
              <a:t>format </a:t>
            </a:r>
            <a:r>
              <a:rPr lang="en-US" sz="800" dirty="0">
                <a:solidFill>
                  <a:srgbClr val="CE9178"/>
                </a:solidFill>
                <a:latin typeface="Fira Code" panose="020B0509050000020004" pitchFamily="49" charset="0"/>
              </a:rPr>
              <a:t>"%f” </a:t>
            </a:r>
            <a:r>
              <a:rPr lang="en-US" sz="800" dirty="0" err="1">
                <a:solidFill>
                  <a:srgbClr val="D4D4D4"/>
                </a:solidFill>
                <a:latin typeface="Fira Code" panose="020B0509050000020004" pitchFamily="49" charset="0"/>
              </a:rPr>
              <a:t>sla</a:t>
            </a:r>
            <a:r>
              <a:rPr lang="en-US" sz="800" dirty="0">
                <a:solidFill>
                  <a:srgbClr val="D4D4D4"/>
                </a:solidFill>
                <a:latin typeface="Fira Code" panose="020B0509050000020004" pitchFamily="49" charset="0"/>
              </a:rPr>
              <a:t>) </a:t>
            </a:r>
            <a:r>
              <a:rPr lang="en-US" sz="800" dirty="0">
                <a:solidFill>
                  <a:srgbClr val="CE9178"/>
                </a:solidFill>
                <a:latin typeface="Fira Code" panose="020B0509050000020004" pitchFamily="49" charset="0"/>
              </a:rPr>
              <a:t>"0"</a:t>
            </a:r>
            <a:r>
              <a:rPr lang="en-US" sz="800" dirty="0">
                <a:solidFill>
                  <a:srgbClr val="D4D4D4"/>
                </a:solidFill>
                <a:latin typeface="Fira Code" panose="020B0509050000020004" pitchFamily="49" charset="0"/>
              </a:rPr>
              <a:t>) </a:t>
            </a:r>
            <a:r>
              <a:rPr lang="en-US" sz="800" dirty="0">
                <a:solidFill>
                  <a:srgbClr val="CE9178"/>
                </a:solidFill>
                <a:latin typeface="Fira Code" panose="020B0509050000020004" pitchFamily="49" charset="0"/>
              </a:rPr>
              <a:t>"."</a:t>
            </a:r>
            <a:r>
              <a:rPr lang="en-US" sz="800" dirty="0">
                <a:solidFill>
                  <a:srgbClr val="D4D4D4"/>
                </a:solidFill>
                <a:latin typeface="Fira Code" panose="020B0509050000020004" pitchFamily="49" charset="0"/>
              </a:rPr>
              <a:t>))</a:t>
            </a:r>
          </a:p>
          <a:p>
            <a:br>
              <a:rPr lang="en-US" sz="800" dirty="0">
                <a:solidFill>
                  <a:srgbClr val="D4D4D4"/>
                </a:solidFill>
                <a:latin typeface="Fira Code" panose="020B0509050000020004" pitchFamily="49" charset="0"/>
              </a:rPr>
            </a:br>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seconds-day (</a:t>
            </a:r>
            <a:r>
              <a:rPr lang="en-US" sz="800" dirty="0" err="1">
                <a:solidFill>
                  <a:srgbClr val="D4D4D4"/>
                </a:solidFill>
                <a:latin typeface="Fira Code" panose="020B0509050000020004" pitchFamily="49" charset="0"/>
              </a:rPr>
              <a:t>mul</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360024</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hours-day </a:t>
            </a:r>
            <a:r>
              <a:rPr lang="en-US" sz="800" dirty="0">
                <a:solidFill>
                  <a:srgbClr val="B5CEA8"/>
                </a:solidFill>
                <a:latin typeface="Fira Code" panose="020B0509050000020004" pitchFamily="49" charset="0"/>
              </a:rPr>
              <a:t>24</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days-week </a:t>
            </a:r>
            <a:r>
              <a:rPr lang="en-US" sz="800" dirty="0">
                <a:solidFill>
                  <a:srgbClr val="B5CEA8"/>
                </a:solidFill>
                <a:latin typeface="Fira Code" panose="020B0509050000020004" pitchFamily="49" charset="0"/>
              </a:rPr>
              <a:t>7</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days-year </a:t>
            </a:r>
            <a:r>
              <a:rPr lang="en-US" sz="800" dirty="0">
                <a:solidFill>
                  <a:srgbClr val="B5CEA8"/>
                </a:solidFill>
                <a:latin typeface="Fira Code" panose="020B0509050000020004" pitchFamily="49" charset="0"/>
              </a:rPr>
              <a:t>365.2425</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months-year </a:t>
            </a:r>
            <a:r>
              <a:rPr lang="en-US" sz="800" dirty="0">
                <a:solidFill>
                  <a:srgbClr val="B5CEA8"/>
                </a:solidFill>
                <a:latin typeface="Fira Code" panose="020B0509050000020004" pitchFamily="49" charset="0"/>
              </a:rPr>
              <a:t>12</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weeks-year (div days-year days-week))</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hours-year (</a:t>
            </a:r>
            <a:r>
              <a:rPr lang="en-US" sz="800" dirty="0" err="1">
                <a:solidFill>
                  <a:srgbClr val="D4D4D4"/>
                </a:solidFill>
                <a:latin typeface="Fira Code" panose="020B0509050000020004" pitchFamily="49" charset="0"/>
              </a:rPr>
              <a:t>mul</a:t>
            </a:r>
            <a:r>
              <a:rPr lang="en-US" sz="800" dirty="0">
                <a:solidFill>
                  <a:srgbClr val="D4D4D4"/>
                </a:solidFill>
                <a:latin typeface="Fira Code" panose="020B0509050000020004" pitchFamily="49" charset="0"/>
              </a:rPr>
              <a:t> hours-day days-year))</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days-month (div days-year months-year))</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seconds-year (</a:t>
            </a:r>
            <a:r>
              <a:rPr lang="en-US" sz="800" dirty="0" err="1">
                <a:solidFill>
                  <a:srgbClr val="D4D4D4"/>
                </a:solidFill>
                <a:latin typeface="Fira Code" panose="020B0509050000020004" pitchFamily="49" charset="0"/>
              </a:rPr>
              <a:t>mul</a:t>
            </a:r>
            <a:r>
              <a:rPr lang="en-US" sz="800" dirty="0">
                <a:solidFill>
                  <a:srgbClr val="D4D4D4"/>
                </a:solidFill>
                <a:latin typeface="Fira Code" panose="020B0509050000020004" pitchFamily="49" charset="0"/>
              </a:rPr>
              <a:t> seconds-day days-year))</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weeks-month (div days-month days-week))</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hours-month (</a:t>
            </a:r>
            <a:r>
              <a:rPr lang="en-US" sz="800" dirty="0" err="1">
                <a:solidFill>
                  <a:srgbClr val="D4D4D4"/>
                </a:solidFill>
                <a:latin typeface="Fira Code" panose="020B0509050000020004" pitchFamily="49" charset="0"/>
              </a:rPr>
              <a:t>mul</a:t>
            </a:r>
            <a:r>
              <a:rPr lang="en-US" sz="800" dirty="0">
                <a:solidFill>
                  <a:srgbClr val="D4D4D4"/>
                </a:solidFill>
                <a:latin typeface="Fira Code" panose="020B0509050000020004" pitchFamily="49" charset="0"/>
              </a:rPr>
              <a:t> hours-day days-month))</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seconds-month (</a:t>
            </a:r>
            <a:r>
              <a:rPr lang="en-US" sz="800" dirty="0" err="1">
                <a:solidFill>
                  <a:srgbClr val="D4D4D4"/>
                </a:solidFill>
                <a:latin typeface="Fira Code" panose="020B0509050000020004" pitchFamily="49" charset="0"/>
              </a:rPr>
              <a:t>mul</a:t>
            </a:r>
            <a:r>
              <a:rPr lang="en-US" sz="800" dirty="0">
                <a:solidFill>
                  <a:srgbClr val="D4D4D4"/>
                </a:solidFill>
                <a:latin typeface="Fira Code" panose="020B0509050000020004" pitchFamily="49" charset="0"/>
              </a:rPr>
              <a:t> seconds-day days-month))</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hours-week (</a:t>
            </a:r>
            <a:r>
              <a:rPr lang="en-US" sz="800" dirty="0" err="1">
                <a:solidFill>
                  <a:srgbClr val="D4D4D4"/>
                </a:solidFill>
                <a:latin typeface="Fira Code" panose="020B0509050000020004" pitchFamily="49" charset="0"/>
              </a:rPr>
              <a:t>mul</a:t>
            </a:r>
            <a:r>
              <a:rPr lang="en-US" sz="800" dirty="0">
                <a:solidFill>
                  <a:srgbClr val="D4D4D4"/>
                </a:solidFill>
                <a:latin typeface="Fira Code" panose="020B0509050000020004" pitchFamily="49" charset="0"/>
              </a:rPr>
              <a:t> hours-day days-week))</a:t>
            </a:r>
          </a:p>
          <a:p>
            <a:r>
              <a:rPr lang="en-US" sz="800" dirty="0">
                <a:solidFill>
                  <a:srgbClr val="D4D4D4"/>
                </a:solidFill>
                <a:latin typeface="Fira Code" panose="020B0509050000020004" pitchFamily="49" charset="0"/>
              </a:rPr>
              <a:t>(</a:t>
            </a:r>
            <a:r>
              <a:rPr lang="en-US" sz="800" dirty="0" err="1">
                <a:solidFill>
                  <a:srgbClr val="D4D4D4"/>
                </a:solidFill>
                <a:latin typeface="Fira Code" panose="020B0509050000020004" pitchFamily="49" charset="0"/>
              </a:rPr>
              <a:t>setq</a:t>
            </a:r>
            <a:r>
              <a:rPr lang="en-US" sz="800" dirty="0">
                <a:solidFill>
                  <a:srgbClr val="D4D4D4"/>
                </a:solidFill>
                <a:latin typeface="Fira Code" panose="020B0509050000020004" pitchFamily="49" charset="0"/>
              </a:rPr>
              <a:t> seconds-week (</a:t>
            </a:r>
            <a:r>
              <a:rPr lang="en-US" sz="800" dirty="0" err="1">
                <a:solidFill>
                  <a:srgbClr val="D4D4D4"/>
                </a:solidFill>
                <a:latin typeface="Fira Code" panose="020B0509050000020004" pitchFamily="49" charset="0"/>
              </a:rPr>
              <a:t>mul</a:t>
            </a:r>
            <a:r>
              <a:rPr lang="en-US" sz="800" dirty="0">
                <a:solidFill>
                  <a:srgbClr val="D4D4D4"/>
                </a:solidFill>
                <a:latin typeface="Fira Code" panose="020B0509050000020004" pitchFamily="49" charset="0"/>
              </a:rPr>
              <a:t> seconds-day days-week))</a:t>
            </a:r>
          </a:p>
          <a:p>
            <a:br>
              <a:rPr lang="en-US" sz="800" dirty="0">
                <a:solidFill>
                  <a:srgbClr val="D4D4D4"/>
                </a:solidFill>
                <a:latin typeface="Fira Code" panose="020B0509050000020004" pitchFamily="49" charset="0"/>
              </a:rPr>
            </a:br>
            <a:r>
              <a:rPr lang="en-US" sz="800" dirty="0">
                <a:solidFill>
                  <a:srgbClr val="D4D4D4"/>
                </a:solidFill>
                <a:latin typeface="Fira Code" panose="020B0509050000020004" pitchFamily="49" charset="0"/>
              </a:rPr>
              <a:t>(define (</a:t>
            </a:r>
            <a:r>
              <a:rPr lang="en-US" sz="800" dirty="0" err="1">
                <a:solidFill>
                  <a:srgbClr val="D4D4D4"/>
                </a:solidFill>
                <a:latin typeface="Fira Code" panose="020B0509050000020004" pitchFamily="49" charset="0"/>
              </a:rPr>
              <a:t>fmt</a:t>
            </a:r>
            <a:r>
              <a:rPr lang="en-US" sz="800" dirty="0">
                <a:solidFill>
                  <a:srgbClr val="D4D4D4"/>
                </a:solidFill>
                <a:latin typeface="Fira Code" panose="020B0509050000020004" pitchFamily="49" charset="0"/>
              </a:rPr>
              <a:t>-secs sec </a:t>
            </a:r>
            <a:r>
              <a:rPr lang="en-US" sz="800" dirty="0" err="1">
                <a:solidFill>
                  <a:srgbClr val="D4D4D4"/>
                </a:solidFill>
                <a:latin typeface="Fira Code" panose="020B0509050000020004" pitchFamily="49" charset="0"/>
              </a:rPr>
              <a:t>lang</a:t>
            </a:r>
            <a:r>
              <a:rPr lang="en-US" sz="800" dirty="0">
                <a:solidFill>
                  <a:srgbClr val="D4D4D4"/>
                </a:solidFill>
                <a:latin typeface="Fira Code" panose="020B0509050000020004" pitchFamily="49" charset="0"/>
              </a:rPr>
              <a:t> skip-days)</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let</a:t>
            </a:r>
          </a:p>
          <a:p>
            <a:r>
              <a:rPr lang="en-US" sz="800" dirty="0">
                <a:solidFill>
                  <a:srgbClr val="D4D4D4"/>
                </a:solidFill>
                <a:latin typeface="Fira Code" panose="020B0509050000020004" pitchFamily="49" charset="0"/>
              </a:rPr>
              <a:t>    (</a:t>
            </a:r>
            <a:r>
              <a:rPr lang="en-US" sz="800" dirty="0" err="1">
                <a:solidFill>
                  <a:srgbClr val="D4D4D4"/>
                </a:solidFill>
                <a:latin typeface="Fira Code" panose="020B0509050000020004" pitchFamily="49" charset="0"/>
              </a:rPr>
              <a:t>htag</a:t>
            </a:r>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if</a:t>
            </a:r>
            <a:r>
              <a:rPr lang="en-US" sz="800" dirty="0">
                <a:solidFill>
                  <a:srgbClr val="D4D4D4"/>
                </a:solidFill>
                <a:latin typeface="Fira Code" panose="020B0509050000020004" pitchFamily="49" charset="0"/>
              </a:rPr>
              <a:t>(</a:t>
            </a:r>
            <a:r>
              <a:rPr lang="en-US" sz="800" dirty="0">
                <a:solidFill>
                  <a:srgbClr val="C586C0"/>
                </a:solidFill>
                <a:latin typeface="Fira Code" panose="020B0509050000020004" pitchFamily="49" charset="0"/>
              </a:rPr>
              <a:t>= </a:t>
            </a:r>
            <a:r>
              <a:rPr lang="en-US" sz="800" dirty="0" err="1">
                <a:solidFill>
                  <a:srgbClr val="D4D4D4"/>
                </a:solidFill>
                <a:latin typeface="Fira Code" panose="020B0509050000020004" pitchFamily="49" charset="0"/>
              </a:rPr>
              <a:t>lang</a:t>
            </a:r>
            <a:r>
              <a:rPr lang="en-US" sz="800" dirty="0">
                <a:solidFill>
                  <a:srgbClr val="D4D4D4"/>
                </a:solidFill>
                <a:latin typeface="Fira Code" panose="020B0509050000020004" pitchFamily="49" charset="0"/>
              </a:rPr>
              <a:t> </a:t>
            </a:r>
            <a:r>
              <a:rPr lang="en-US" sz="800" dirty="0">
                <a:solidFill>
                  <a:srgbClr val="CE9178"/>
                </a:solidFill>
                <a:latin typeface="Fira Code" panose="020B0509050000020004" pitchFamily="49" charset="0"/>
              </a:rPr>
              <a:t>"no"</a:t>
            </a:r>
            <a:r>
              <a:rPr lang="en-US" sz="800" dirty="0">
                <a:solidFill>
                  <a:srgbClr val="D4D4D4"/>
                </a:solidFill>
                <a:latin typeface="Fira Code" panose="020B0509050000020004" pitchFamily="49" charset="0"/>
              </a:rPr>
              <a:t>) </a:t>
            </a:r>
            <a:r>
              <a:rPr lang="en-US" sz="800" dirty="0">
                <a:solidFill>
                  <a:srgbClr val="CE9178"/>
                </a:solidFill>
                <a:latin typeface="Fira Code" panose="020B0509050000020004" pitchFamily="49" charset="0"/>
              </a:rPr>
              <a:t>"t” "h"</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err="1">
                <a:solidFill>
                  <a:srgbClr val="C586C0"/>
                </a:solidFill>
                <a:latin typeface="Fira Code" panose="020B0509050000020004" pitchFamily="49" charset="0"/>
              </a:rPr>
              <a:t>cond</a:t>
            </a:r>
            <a:endParaRPr lang="en-US" sz="800" dirty="0">
              <a:solidFill>
                <a:srgbClr val="D4D4D4"/>
              </a:solidFill>
              <a:latin typeface="Fira Code" panose="020B0509050000020004" pitchFamily="49" charset="0"/>
            </a:endParaRP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&lt; </a:t>
            </a:r>
            <a:r>
              <a:rPr lang="en-US" sz="800" dirty="0">
                <a:solidFill>
                  <a:srgbClr val="D4D4D4"/>
                </a:solidFill>
                <a:latin typeface="Fira Code" panose="020B0509050000020004" pitchFamily="49" charset="0"/>
              </a:rPr>
              <a:t>sec </a:t>
            </a:r>
            <a:r>
              <a:rPr lang="en-US" sz="800" dirty="0">
                <a:solidFill>
                  <a:srgbClr val="B5CEA8"/>
                </a:solidFill>
                <a:latin typeface="Fira Code" panose="020B0509050000020004" pitchFamily="49" charset="0"/>
              </a:rPr>
              <a:t>60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format </a:t>
            </a:r>
            <a:r>
              <a:rPr lang="en-US" sz="800" dirty="0">
                <a:solidFill>
                  <a:srgbClr val="CE9178"/>
                </a:solidFill>
                <a:latin typeface="Fira Code" panose="020B0509050000020004" pitchFamily="49" charset="0"/>
              </a:rPr>
              <a:t>"%.1fs” </a:t>
            </a:r>
            <a:r>
              <a:rPr lang="en-US" sz="800" dirty="0">
                <a:solidFill>
                  <a:srgbClr val="D4D4D4"/>
                </a:solidFill>
                <a:latin typeface="Fira Code" panose="020B0509050000020004" pitchFamily="49" charset="0"/>
              </a:rPr>
              <a:t>(</a:t>
            </a:r>
            <a:r>
              <a:rPr lang="en-US" sz="800" dirty="0">
                <a:solidFill>
                  <a:srgbClr val="C586C0"/>
                </a:solidFill>
                <a:latin typeface="Fira Code" panose="020B0509050000020004" pitchFamily="49" charset="0"/>
              </a:rPr>
              <a:t>float </a:t>
            </a:r>
            <a:r>
              <a:rPr lang="en-US" sz="800" dirty="0">
                <a:solidFill>
                  <a:srgbClr val="D4D4D4"/>
                </a:solidFill>
                <a:latin typeface="Fira Code" panose="020B0509050000020004" pitchFamily="49" charset="0"/>
              </a:rPr>
              <a:t>sec)))</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&lt; </a:t>
            </a:r>
            <a:r>
              <a:rPr lang="en-US" sz="800" dirty="0">
                <a:solidFill>
                  <a:srgbClr val="D4D4D4"/>
                </a:solidFill>
                <a:latin typeface="Fira Code" panose="020B0509050000020004" pitchFamily="49" charset="0"/>
              </a:rPr>
              <a:t>sec </a:t>
            </a:r>
            <a:r>
              <a:rPr lang="en-US" sz="800" dirty="0">
                <a:solidFill>
                  <a:srgbClr val="B5CEA8"/>
                </a:solidFill>
                <a:latin typeface="Fira Code" panose="020B0509050000020004" pitchFamily="49" charset="0"/>
              </a:rPr>
              <a:t>3600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err="1">
                <a:solidFill>
                  <a:srgbClr val="D4D4D4"/>
                </a:solidFill>
                <a:latin typeface="Fira Code" panose="020B0509050000020004" pitchFamily="49" charset="0"/>
              </a:rPr>
              <a:t>letn</a:t>
            </a:r>
            <a:endParaRPr lang="en-US" sz="800" dirty="0">
              <a:solidFill>
                <a:srgbClr val="D4D4D4"/>
              </a:solidFill>
              <a:latin typeface="Fira Code" panose="020B0509050000020004" pitchFamily="49" charset="0"/>
            </a:endParaRPr>
          </a:p>
          <a:p>
            <a:r>
              <a:rPr lang="en-US" sz="800" dirty="0">
                <a:solidFill>
                  <a:srgbClr val="D4D4D4"/>
                </a:solidFill>
                <a:latin typeface="Fira Code" panose="020B0509050000020004" pitchFamily="49" charset="0"/>
              </a:rPr>
              <a:t>          (mins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sec </a:t>
            </a:r>
            <a:r>
              <a:rPr lang="en-US" sz="800" dirty="0">
                <a:solidFill>
                  <a:srgbClr val="B5CEA8"/>
                </a:solidFill>
                <a:latin typeface="Fira Code" panose="020B0509050000020004" pitchFamily="49" charset="0"/>
              </a:rPr>
              <a:t>60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secs (sub sec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mins </a:t>
            </a:r>
            <a:r>
              <a:rPr lang="en-US" sz="800" dirty="0">
                <a:solidFill>
                  <a:srgbClr val="B5CEA8"/>
                </a:solidFill>
                <a:latin typeface="Fira Code" panose="020B0509050000020004" pitchFamily="49" charset="0"/>
              </a:rPr>
              <a:t>60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format </a:t>
            </a:r>
            <a:r>
              <a:rPr lang="en-US" sz="800" dirty="0">
                <a:solidFill>
                  <a:srgbClr val="CE9178"/>
                </a:solidFill>
                <a:latin typeface="Fira Code" panose="020B0509050000020004" pitchFamily="49" charset="0"/>
              </a:rPr>
              <a:t>"%</a:t>
            </a:r>
            <a:r>
              <a:rPr lang="en-US" sz="800" dirty="0" err="1">
                <a:solidFill>
                  <a:srgbClr val="CE9178"/>
                </a:solidFill>
                <a:latin typeface="Fira Code" panose="020B0509050000020004" pitchFamily="49" charset="0"/>
              </a:rPr>
              <a:t>dm</a:t>
            </a:r>
            <a:r>
              <a:rPr lang="en-US" sz="800" dirty="0">
                <a:solidFill>
                  <a:srgbClr val="CE9178"/>
                </a:solidFill>
                <a:latin typeface="Fira Code" panose="020B0509050000020004" pitchFamily="49" charset="0"/>
              </a:rPr>
              <a:t> %.1fs” </a:t>
            </a:r>
            <a:r>
              <a:rPr lang="en-US" sz="800" dirty="0">
                <a:solidFill>
                  <a:srgbClr val="D4D4D4"/>
                </a:solidFill>
                <a:latin typeface="Fira Code" panose="020B0509050000020004" pitchFamily="49" charset="0"/>
              </a:rPr>
              <a:t>mins (</a:t>
            </a:r>
            <a:r>
              <a:rPr lang="en-US" sz="800" dirty="0">
                <a:solidFill>
                  <a:srgbClr val="C586C0"/>
                </a:solidFill>
                <a:latin typeface="Fira Code" panose="020B0509050000020004" pitchFamily="49" charset="0"/>
              </a:rPr>
              <a:t>float </a:t>
            </a:r>
            <a:r>
              <a:rPr lang="en-US" sz="800" dirty="0">
                <a:solidFill>
                  <a:srgbClr val="D4D4D4"/>
                </a:solidFill>
                <a:latin typeface="Fira Code" panose="020B0509050000020004" pitchFamily="49" charset="0"/>
              </a:rPr>
              <a:t>secs))))</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or </a:t>
            </a:r>
            <a:r>
              <a:rPr lang="en-US" sz="800" dirty="0">
                <a:solidFill>
                  <a:srgbClr val="D4D4D4"/>
                </a:solidFill>
                <a:latin typeface="Fira Code" panose="020B0509050000020004" pitchFamily="49" charset="0"/>
              </a:rPr>
              <a:t>(</a:t>
            </a:r>
            <a:r>
              <a:rPr lang="en-US" sz="800" dirty="0">
                <a:solidFill>
                  <a:srgbClr val="C586C0"/>
                </a:solidFill>
                <a:latin typeface="Fira Code" panose="020B0509050000020004" pitchFamily="49" charset="0"/>
              </a:rPr>
              <a:t>&lt; </a:t>
            </a:r>
            <a:r>
              <a:rPr lang="en-US" sz="800" dirty="0">
                <a:solidFill>
                  <a:srgbClr val="D4D4D4"/>
                </a:solidFill>
                <a:latin typeface="Fira Code" panose="020B0509050000020004" pitchFamily="49" charset="0"/>
              </a:rPr>
              <a:t>sec </a:t>
            </a:r>
            <a:r>
              <a:rPr lang="en-US" sz="800" dirty="0">
                <a:solidFill>
                  <a:srgbClr val="B5CEA8"/>
                </a:solidFill>
                <a:latin typeface="Fira Code" panose="020B0509050000020004" pitchFamily="49" charset="0"/>
              </a:rPr>
              <a:t>86400</a:t>
            </a:r>
            <a:r>
              <a:rPr lang="en-US" sz="800" dirty="0">
                <a:solidFill>
                  <a:srgbClr val="D4D4D4"/>
                </a:solidFill>
                <a:latin typeface="Fira Code" panose="020B0509050000020004" pitchFamily="49" charset="0"/>
              </a:rPr>
              <a:t>) skip-days)</a:t>
            </a:r>
          </a:p>
          <a:p>
            <a:r>
              <a:rPr lang="en-US" sz="800" dirty="0">
                <a:solidFill>
                  <a:srgbClr val="D4D4D4"/>
                </a:solidFill>
                <a:latin typeface="Fira Code" panose="020B0509050000020004" pitchFamily="49" charset="0"/>
              </a:rPr>
              <a:t>        (</a:t>
            </a:r>
            <a:r>
              <a:rPr lang="en-US" sz="800" dirty="0" err="1">
                <a:solidFill>
                  <a:srgbClr val="D4D4D4"/>
                </a:solidFill>
                <a:latin typeface="Fira Code" panose="020B0509050000020004" pitchFamily="49" charset="0"/>
              </a:rPr>
              <a:t>letn</a:t>
            </a:r>
            <a:endParaRPr lang="en-US" sz="800" dirty="0">
              <a:solidFill>
                <a:srgbClr val="D4D4D4"/>
              </a:solidFill>
              <a:latin typeface="Fira Code" panose="020B0509050000020004" pitchFamily="49" charset="0"/>
            </a:endParaRPr>
          </a:p>
          <a:p>
            <a:r>
              <a:rPr lang="en-US" sz="800" dirty="0">
                <a:solidFill>
                  <a:srgbClr val="D4D4D4"/>
                </a:solidFill>
                <a:latin typeface="Fira Code" panose="020B0509050000020004" pitchFamily="49" charset="0"/>
              </a:rPr>
              <a:t>          (hours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sec </a:t>
            </a:r>
            <a:r>
              <a:rPr lang="en-US" sz="800" dirty="0">
                <a:solidFill>
                  <a:srgbClr val="B5CEA8"/>
                </a:solidFill>
                <a:latin typeface="Fira Code" panose="020B0509050000020004" pitchFamily="49" charset="0"/>
              </a:rPr>
              <a:t>3600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mins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(sub sec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hours </a:t>
            </a:r>
            <a:r>
              <a:rPr lang="en-US" sz="800" dirty="0">
                <a:solidFill>
                  <a:srgbClr val="B5CEA8"/>
                </a:solidFill>
                <a:latin typeface="Fira Code" panose="020B0509050000020004" pitchFamily="49" charset="0"/>
              </a:rPr>
              <a:t>3600</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60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secs (sub sec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hours </a:t>
            </a:r>
            <a:r>
              <a:rPr lang="en-US" sz="800" dirty="0">
                <a:solidFill>
                  <a:srgbClr val="B5CEA8"/>
                </a:solidFill>
                <a:latin typeface="Fira Code" panose="020B0509050000020004" pitchFamily="49" charset="0"/>
              </a:rPr>
              <a:t>3600</a:t>
            </a:r>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mins </a:t>
            </a:r>
            <a:r>
              <a:rPr lang="en-US" sz="800" dirty="0">
                <a:solidFill>
                  <a:srgbClr val="B5CEA8"/>
                </a:solidFill>
                <a:latin typeface="Fira Code" panose="020B0509050000020004" pitchFamily="49" charset="0"/>
              </a:rPr>
              <a:t>60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format </a:t>
            </a:r>
            <a:r>
              <a:rPr lang="en-US" sz="800" dirty="0">
                <a:solidFill>
                  <a:srgbClr val="CE9178"/>
                </a:solidFill>
                <a:latin typeface="Fira Code" panose="020B0509050000020004" pitchFamily="49" charset="0"/>
              </a:rPr>
              <a:t>"%</a:t>
            </a:r>
            <a:r>
              <a:rPr lang="en-US" sz="800" dirty="0" err="1">
                <a:solidFill>
                  <a:srgbClr val="CE9178"/>
                </a:solidFill>
                <a:latin typeface="Fira Code" panose="020B0509050000020004" pitchFamily="49" charset="0"/>
              </a:rPr>
              <a:t>d%s</a:t>
            </a:r>
            <a:r>
              <a:rPr lang="en-US" sz="800" dirty="0">
                <a:solidFill>
                  <a:srgbClr val="CE9178"/>
                </a:solidFill>
                <a:latin typeface="Fira Code" panose="020B0509050000020004" pitchFamily="49" charset="0"/>
              </a:rPr>
              <a:t> %</a:t>
            </a:r>
            <a:r>
              <a:rPr lang="en-US" sz="800" dirty="0" err="1">
                <a:solidFill>
                  <a:srgbClr val="CE9178"/>
                </a:solidFill>
                <a:latin typeface="Fira Code" panose="020B0509050000020004" pitchFamily="49" charset="0"/>
              </a:rPr>
              <a:t>dm</a:t>
            </a:r>
            <a:r>
              <a:rPr lang="en-US" sz="800" dirty="0">
                <a:solidFill>
                  <a:srgbClr val="CE9178"/>
                </a:solidFill>
                <a:latin typeface="Fira Code" panose="020B0509050000020004" pitchFamily="49" charset="0"/>
              </a:rPr>
              <a:t> %.1fs” </a:t>
            </a:r>
            <a:r>
              <a:rPr lang="en-US" sz="800" dirty="0">
                <a:solidFill>
                  <a:srgbClr val="D4D4D4"/>
                </a:solidFill>
                <a:latin typeface="Fira Code" panose="020B0509050000020004" pitchFamily="49" charset="0"/>
              </a:rPr>
              <a:t>hours </a:t>
            </a:r>
            <a:r>
              <a:rPr lang="en-US" sz="800" dirty="0" err="1">
                <a:solidFill>
                  <a:srgbClr val="D4D4D4"/>
                </a:solidFill>
                <a:latin typeface="Fira Code" panose="020B0509050000020004" pitchFamily="49" charset="0"/>
              </a:rPr>
              <a:t>htag</a:t>
            </a:r>
            <a:r>
              <a:rPr lang="en-US" sz="800" dirty="0">
                <a:solidFill>
                  <a:srgbClr val="D4D4D4"/>
                </a:solidFill>
                <a:latin typeface="Fira Code" panose="020B0509050000020004" pitchFamily="49" charset="0"/>
              </a:rPr>
              <a:t> mins (</a:t>
            </a:r>
            <a:r>
              <a:rPr lang="en-US" sz="800" dirty="0">
                <a:solidFill>
                  <a:srgbClr val="C586C0"/>
                </a:solidFill>
                <a:latin typeface="Fira Code" panose="020B0509050000020004" pitchFamily="49" charset="0"/>
              </a:rPr>
              <a:t>float </a:t>
            </a:r>
            <a:r>
              <a:rPr lang="en-US" sz="800" dirty="0">
                <a:solidFill>
                  <a:srgbClr val="D4D4D4"/>
                </a:solidFill>
                <a:latin typeface="Fira Code" panose="020B0509050000020004" pitchFamily="49" charset="0"/>
              </a:rPr>
              <a:t>secs))))</a:t>
            </a:r>
          </a:p>
          <a:p>
            <a:r>
              <a:rPr lang="en-US" sz="800" dirty="0">
                <a:solidFill>
                  <a:srgbClr val="D4D4D4"/>
                </a:solidFill>
                <a:latin typeface="Fira Code" panose="020B0509050000020004" pitchFamily="49" charset="0"/>
              </a:rPr>
              <a:t>      (true</a:t>
            </a:r>
          </a:p>
          <a:p>
            <a:r>
              <a:rPr lang="en-US" sz="800" dirty="0">
                <a:solidFill>
                  <a:srgbClr val="D4D4D4"/>
                </a:solidFill>
                <a:latin typeface="Fira Code" panose="020B0509050000020004" pitchFamily="49" charset="0"/>
              </a:rPr>
              <a:t>        (</a:t>
            </a:r>
            <a:r>
              <a:rPr lang="en-US" sz="800" dirty="0" err="1">
                <a:solidFill>
                  <a:srgbClr val="D4D4D4"/>
                </a:solidFill>
                <a:latin typeface="Fira Code" panose="020B0509050000020004" pitchFamily="49" charset="0"/>
              </a:rPr>
              <a:t>letn</a:t>
            </a:r>
            <a:endParaRPr lang="en-US" sz="800" dirty="0">
              <a:solidFill>
                <a:srgbClr val="D4D4D4"/>
              </a:solidFill>
              <a:latin typeface="Fira Code" panose="020B0509050000020004" pitchFamily="49" charset="0"/>
            </a:endParaRPr>
          </a:p>
          <a:p>
            <a:r>
              <a:rPr lang="en-US" sz="800" dirty="0">
                <a:solidFill>
                  <a:srgbClr val="D4D4D4"/>
                </a:solidFill>
                <a:latin typeface="Fira Code" panose="020B0509050000020004" pitchFamily="49" charset="0"/>
              </a:rPr>
              <a:t>          (days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sec </a:t>
            </a:r>
            <a:r>
              <a:rPr lang="en-US" sz="800" dirty="0">
                <a:solidFill>
                  <a:srgbClr val="B5CEA8"/>
                </a:solidFill>
                <a:latin typeface="Fira Code" panose="020B0509050000020004" pitchFamily="49" charset="0"/>
              </a:rPr>
              <a:t>86400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hours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(sub sec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days </a:t>
            </a:r>
            <a:r>
              <a:rPr lang="en-US" sz="800" dirty="0">
                <a:solidFill>
                  <a:srgbClr val="B5CEA8"/>
                </a:solidFill>
                <a:latin typeface="Fira Code" panose="020B0509050000020004" pitchFamily="49" charset="0"/>
              </a:rPr>
              <a:t>86400</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3600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mins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(sub sec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days </a:t>
            </a:r>
            <a:r>
              <a:rPr lang="en-US" sz="800" dirty="0">
                <a:solidFill>
                  <a:srgbClr val="B5CEA8"/>
                </a:solidFill>
                <a:latin typeface="Fira Code" panose="020B0509050000020004" pitchFamily="49" charset="0"/>
              </a:rPr>
              <a:t>86400</a:t>
            </a:r>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hours </a:t>
            </a:r>
            <a:r>
              <a:rPr lang="en-US" sz="800" dirty="0">
                <a:solidFill>
                  <a:srgbClr val="B5CEA8"/>
                </a:solidFill>
                <a:latin typeface="Fira Code" panose="020B0509050000020004" pitchFamily="49" charset="0"/>
              </a:rPr>
              <a:t>3600</a:t>
            </a:r>
            <a:r>
              <a:rPr lang="en-US" sz="800" dirty="0">
                <a:solidFill>
                  <a:srgbClr val="D4D4D4"/>
                </a:solidFill>
                <a:latin typeface="Fira Code" panose="020B0509050000020004" pitchFamily="49" charset="0"/>
              </a:rPr>
              <a:t>)) </a:t>
            </a:r>
            <a:r>
              <a:rPr lang="en-US" sz="800" dirty="0">
                <a:solidFill>
                  <a:srgbClr val="B5CEA8"/>
                </a:solidFill>
                <a:latin typeface="Fira Code" panose="020B0509050000020004" pitchFamily="49" charset="0"/>
              </a:rPr>
              <a:t>60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secs (sub sec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days </a:t>
            </a:r>
            <a:r>
              <a:rPr lang="en-US" sz="800" dirty="0">
                <a:solidFill>
                  <a:srgbClr val="B5CEA8"/>
                </a:solidFill>
                <a:latin typeface="Fira Code" panose="020B0509050000020004" pitchFamily="49" charset="0"/>
              </a:rPr>
              <a:t>86400</a:t>
            </a:r>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hours </a:t>
            </a:r>
            <a:r>
              <a:rPr lang="en-US" sz="800" dirty="0">
                <a:solidFill>
                  <a:srgbClr val="B5CEA8"/>
                </a:solidFill>
                <a:latin typeface="Fira Code" panose="020B0509050000020004" pitchFamily="49" charset="0"/>
              </a:rPr>
              <a:t>3600</a:t>
            </a:r>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 </a:t>
            </a:r>
            <a:r>
              <a:rPr lang="en-US" sz="800" dirty="0">
                <a:solidFill>
                  <a:srgbClr val="D4D4D4"/>
                </a:solidFill>
                <a:latin typeface="Fira Code" panose="020B0509050000020004" pitchFamily="49" charset="0"/>
              </a:rPr>
              <a:t>mins </a:t>
            </a:r>
            <a:r>
              <a:rPr lang="en-US" sz="800" dirty="0">
                <a:solidFill>
                  <a:srgbClr val="B5CEA8"/>
                </a:solidFill>
                <a:latin typeface="Fira Code" panose="020B0509050000020004" pitchFamily="49" charset="0"/>
              </a:rPr>
              <a:t>60</a:t>
            </a:r>
            <a:r>
              <a:rPr lang="en-US" sz="800" dirty="0">
                <a:solidFill>
                  <a:srgbClr val="D4D4D4"/>
                </a:solidFill>
                <a:latin typeface="Fira Code" panose="020B0509050000020004" pitchFamily="49" charset="0"/>
              </a:rPr>
              <a:t>)))</a:t>
            </a:r>
          </a:p>
          <a:p>
            <a:r>
              <a:rPr lang="en-US" sz="800" dirty="0">
                <a:solidFill>
                  <a:srgbClr val="D4D4D4"/>
                </a:solidFill>
                <a:latin typeface="Fira Code" panose="020B0509050000020004" pitchFamily="49" charset="0"/>
              </a:rPr>
              <a:t>         (</a:t>
            </a:r>
            <a:r>
              <a:rPr lang="en-US" sz="800" dirty="0">
                <a:solidFill>
                  <a:srgbClr val="C586C0"/>
                </a:solidFill>
                <a:latin typeface="Fira Code" panose="020B0509050000020004" pitchFamily="49" charset="0"/>
              </a:rPr>
              <a:t>format </a:t>
            </a:r>
            <a:r>
              <a:rPr lang="en-US" sz="800" dirty="0">
                <a:solidFill>
                  <a:srgbClr val="CE9178"/>
                </a:solidFill>
                <a:latin typeface="Fira Code" panose="020B0509050000020004" pitchFamily="49" charset="0"/>
              </a:rPr>
              <a:t>"%</a:t>
            </a:r>
            <a:r>
              <a:rPr lang="en-US" sz="800" dirty="0" err="1">
                <a:solidFill>
                  <a:srgbClr val="CE9178"/>
                </a:solidFill>
                <a:latin typeface="Fira Code" panose="020B0509050000020004" pitchFamily="49" charset="0"/>
              </a:rPr>
              <a:t>dd</a:t>
            </a:r>
            <a:r>
              <a:rPr lang="en-US" sz="800" dirty="0">
                <a:solidFill>
                  <a:srgbClr val="CE9178"/>
                </a:solidFill>
                <a:latin typeface="Fira Code" panose="020B0509050000020004" pitchFamily="49" charset="0"/>
              </a:rPr>
              <a:t> %</a:t>
            </a:r>
            <a:r>
              <a:rPr lang="en-US" sz="800" dirty="0" err="1">
                <a:solidFill>
                  <a:srgbClr val="CE9178"/>
                </a:solidFill>
                <a:latin typeface="Fira Code" panose="020B0509050000020004" pitchFamily="49" charset="0"/>
              </a:rPr>
              <a:t>d%s</a:t>
            </a:r>
            <a:r>
              <a:rPr lang="en-US" sz="800" dirty="0">
                <a:solidFill>
                  <a:srgbClr val="CE9178"/>
                </a:solidFill>
                <a:latin typeface="Fira Code" panose="020B0509050000020004" pitchFamily="49" charset="0"/>
              </a:rPr>
              <a:t> %</a:t>
            </a:r>
            <a:r>
              <a:rPr lang="en-US" sz="800" dirty="0" err="1">
                <a:solidFill>
                  <a:srgbClr val="CE9178"/>
                </a:solidFill>
                <a:latin typeface="Fira Code" panose="020B0509050000020004" pitchFamily="49" charset="0"/>
              </a:rPr>
              <a:t>dm</a:t>
            </a:r>
            <a:r>
              <a:rPr lang="en-US" sz="800" dirty="0">
                <a:solidFill>
                  <a:srgbClr val="CE9178"/>
                </a:solidFill>
                <a:latin typeface="Fira Code" panose="020B0509050000020004" pitchFamily="49" charset="0"/>
              </a:rPr>
              <a:t> %.1fs” </a:t>
            </a:r>
            <a:r>
              <a:rPr lang="en-US" sz="800" dirty="0">
                <a:solidFill>
                  <a:srgbClr val="D4D4D4"/>
                </a:solidFill>
                <a:latin typeface="Fira Code" panose="020B0509050000020004" pitchFamily="49" charset="0"/>
              </a:rPr>
              <a:t>days hours </a:t>
            </a:r>
            <a:r>
              <a:rPr lang="en-US" sz="800" dirty="0" err="1">
                <a:solidFill>
                  <a:srgbClr val="D4D4D4"/>
                </a:solidFill>
                <a:latin typeface="Fira Code" panose="020B0509050000020004" pitchFamily="49" charset="0"/>
              </a:rPr>
              <a:t>htag</a:t>
            </a:r>
            <a:r>
              <a:rPr lang="en-US" sz="800" dirty="0">
                <a:solidFill>
                  <a:srgbClr val="D4D4D4"/>
                </a:solidFill>
                <a:latin typeface="Fira Code" panose="020B0509050000020004" pitchFamily="49" charset="0"/>
              </a:rPr>
              <a:t> mins (</a:t>
            </a:r>
            <a:r>
              <a:rPr lang="en-US" sz="800" dirty="0">
                <a:solidFill>
                  <a:srgbClr val="C586C0"/>
                </a:solidFill>
                <a:latin typeface="Fira Code" panose="020B0509050000020004" pitchFamily="49" charset="0"/>
              </a:rPr>
              <a:t>float </a:t>
            </a:r>
            <a:r>
              <a:rPr lang="en-US" sz="800" dirty="0">
                <a:solidFill>
                  <a:srgbClr val="D4D4D4"/>
                </a:solidFill>
                <a:latin typeface="Fira Code" panose="020B0509050000020004" pitchFamily="49" charset="0"/>
              </a:rPr>
              <a:t>secs)))))))</a:t>
            </a:r>
          </a:p>
        </p:txBody>
      </p:sp>
    </p:spTree>
    <p:extLst>
      <p:ext uri="{BB962C8B-B14F-4D97-AF65-F5344CB8AC3E}">
        <p14:creationId xmlns:p14="http://schemas.microsoft.com/office/powerpoint/2010/main" val="264492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7C467-F55E-D249-B5C5-441FE817E04E}" type="slidenum">
              <a:rPr lang="en-US" smtClean="0"/>
              <a:t>16</a:t>
            </a:fld>
            <a:endParaRPr lang="en-US"/>
          </a:p>
        </p:txBody>
      </p:sp>
    </p:spTree>
    <p:extLst>
      <p:ext uri="{BB962C8B-B14F-4D97-AF65-F5344CB8AC3E}">
        <p14:creationId xmlns:p14="http://schemas.microsoft.com/office/powerpoint/2010/main" val="343303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7C467-F55E-D249-B5C5-441FE817E04E}" type="slidenum">
              <a:rPr lang="en-US" smtClean="0"/>
              <a:t>20</a:t>
            </a:fld>
            <a:endParaRPr lang="en-US"/>
          </a:p>
        </p:txBody>
      </p:sp>
    </p:spTree>
    <p:extLst>
      <p:ext uri="{BB962C8B-B14F-4D97-AF65-F5344CB8AC3E}">
        <p14:creationId xmlns:p14="http://schemas.microsoft.com/office/powerpoint/2010/main" val="392682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fault tolerance – how hardened do we make the software to unexpected events?</a:t>
            </a:r>
          </a:p>
          <a:p>
            <a:r>
              <a:rPr lang="en-US" dirty="0"/>
              <a:t>Testing – classic trade-off: too little testing leads to poor quality, too much testing leads to increased time to market</a:t>
            </a:r>
          </a:p>
          <a:p>
            <a:r>
              <a:rPr lang="en-US" dirty="0"/>
              <a:t>Push frequency – every change is bad, right?</a:t>
            </a:r>
          </a:p>
          <a:p>
            <a:r>
              <a:rPr lang="en-US" dirty="0"/>
              <a:t>Canary duration – it’s a best practice to do limited releases, but how limited and for how long?</a:t>
            </a:r>
          </a:p>
        </p:txBody>
      </p:sp>
      <p:sp>
        <p:nvSpPr>
          <p:cNvPr id="4" name="Slide Number Placeholder 3"/>
          <p:cNvSpPr>
            <a:spLocks noGrp="1"/>
          </p:cNvSpPr>
          <p:nvPr>
            <p:ph type="sldNum" sz="quarter" idx="10"/>
          </p:nvPr>
        </p:nvSpPr>
        <p:spPr/>
        <p:txBody>
          <a:bodyPr/>
          <a:lstStyle/>
          <a:p>
            <a:fld id="{DB97C467-F55E-D249-B5C5-441FE817E04E}" type="slidenum">
              <a:rPr lang="en-US" smtClean="0"/>
              <a:t>23</a:t>
            </a:fld>
            <a:endParaRPr lang="en-US"/>
          </a:p>
        </p:txBody>
      </p:sp>
    </p:spTree>
    <p:extLst>
      <p:ext uri="{BB962C8B-B14F-4D97-AF65-F5344CB8AC3E}">
        <p14:creationId xmlns:p14="http://schemas.microsoft.com/office/powerpoint/2010/main" val="2314640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Product makes the decision about the SLO. Not Dev. Not Ops. This is a business decision. The other teams have a say.</a:t>
            </a:r>
          </a:p>
        </p:txBody>
      </p:sp>
      <p:sp>
        <p:nvSpPr>
          <p:cNvPr id="4" name="Slide Number Placeholder 3"/>
          <p:cNvSpPr>
            <a:spLocks noGrp="1"/>
          </p:cNvSpPr>
          <p:nvPr>
            <p:ph type="sldNum" sz="quarter" idx="10"/>
          </p:nvPr>
        </p:nvSpPr>
        <p:spPr/>
        <p:txBody>
          <a:bodyPr/>
          <a:lstStyle/>
          <a:p>
            <a:fld id="{DB97C467-F55E-D249-B5C5-441FE817E04E}" type="slidenum">
              <a:rPr lang="en-US" smtClean="0"/>
              <a:t>24</a:t>
            </a:fld>
            <a:endParaRPr lang="en-US"/>
          </a:p>
        </p:txBody>
      </p:sp>
    </p:spTree>
    <p:extLst>
      <p:ext uri="{BB962C8B-B14F-4D97-AF65-F5344CB8AC3E}">
        <p14:creationId xmlns:p14="http://schemas.microsoft.com/office/powerpoint/2010/main" val="3065339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7C467-F55E-D249-B5C5-441FE817E04E}" type="slidenum">
              <a:rPr lang="en-US" smtClean="0"/>
              <a:t>26</a:t>
            </a:fld>
            <a:endParaRPr lang="en-US"/>
          </a:p>
        </p:txBody>
      </p:sp>
    </p:spTree>
    <p:extLst>
      <p:ext uri="{BB962C8B-B14F-4D97-AF65-F5344CB8AC3E}">
        <p14:creationId xmlns:p14="http://schemas.microsoft.com/office/powerpoint/2010/main" val="123163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On-demand self-service</a:t>
            </a:r>
            <a:r>
              <a:rPr lang="en-US" dirty="0"/>
              <a:t>. A consumer can unilaterally provision computing capabilities, such as server time and network storage, as needed automatically without requiring human interaction with each service provider.</a:t>
            </a:r>
          </a:p>
          <a:p>
            <a:endParaRPr lang="en-US" b="1" dirty="0"/>
          </a:p>
          <a:p>
            <a:r>
              <a:rPr lang="en-US" b="1" dirty="0"/>
              <a:t>Broad network access</a:t>
            </a:r>
            <a:r>
              <a:rPr lang="en-US" dirty="0"/>
              <a:t>. Capabilities are available over the network and accessed through standard mechanisms that promote use by heterogeneous thin or thick client platforms (e.g., mobile phones, tablets, laptops, and workstations).</a:t>
            </a:r>
          </a:p>
          <a:p>
            <a:endParaRPr lang="en-US" b="1" dirty="0"/>
          </a:p>
          <a:p>
            <a:r>
              <a:rPr lang="en-US" b="1" dirty="0"/>
              <a:t>Resource pooling</a:t>
            </a:r>
            <a:r>
              <a:rPr lang="en-US" dirty="0"/>
              <a:t>. 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p>
          <a:p>
            <a:endParaRPr lang="en-US" b="1" dirty="0"/>
          </a:p>
          <a:p>
            <a:r>
              <a:rPr lang="en-US" b="1" dirty="0"/>
              <a:t>Rapid elasticity</a:t>
            </a:r>
            <a:r>
              <a:rPr lang="en-US" dirty="0"/>
              <a:t>. 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p>
          <a:p>
            <a:endParaRPr lang="en-US" b="1" dirty="0"/>
          </a:p>
          <a:p>
            <a:r>
              <a:rPr lang="en-US" b="1" dirty="0"/>
              <a:t>Measured service</a:t>
            </a:r>
            <a:r>
              <a:rPr lang="en-US" dirty="0"/>
              <a:t>. 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p>
        </p:txBody>
      </p:sp>
      <p:sp>
        <p:nvSpPr>
          <p:cNvPr id="4" name="Slide Number Placeholder 3"/>
          <p:cNvSpPr>
            <a:spLocks noGrp="1"/>
          </p:cNvSpPr>
          <p:nvPr>
            <p:ph type="sldNum" sz="quarter" idx="10"/>
          </p:nvPr>
        </p:nvSpPr>
        <p:spPr/>
        <p:txBody>
          <a:bodyPr/>
          <a:lstStyle/>
          <a:p>
            <a:fld id="{DB97C467-F55E-D249-B5C5-441FE817E04E}" type="slidenum">
              <a:rPr lang="en-US" smtClean="0"/>
              <a:t>5</a:t>
            </a:fld>
            <a:endParaRPr lang="en-US"/>
          </a:p>
        </p:txBody>
      </p:sp>
    </p:spTree>
    <p:extLst>
      <p:ext uri="{BB962C8B-B14F-4D97-AF65-F5344CB8AC3E}">
        <p14:creationId xmlns:p14="http://schemas.microsoft.com/office/powerpoint/2010/main" val="260248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Software as a Service (SaaS)</a:t>
            </a:r>
            <a:r>
              <a:rPr lang="en-US" dirty="0"/>
              <a:t>. The capability provided to the consumer is to use the provider’s applications running on a cloud infrastructure2.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p>
          <a:p>
            <a:endParaRPr lang="en-US" b="1" dirty="0"/>
          </a:p>
          <a:p>
            <a:r>
              <a:rPr lang="en-US" b="1" dirty="0"/>
              <a:t>Platform as a Service (PaaS)</a:t>
            </a:r>
            <a:r>
              <a:rPr lang="en-US" dirty="0"/>
              <a:t>. The capability provided to the consumer is to deploy onto the cloud infrastructure consumer-created or acquired applications created using programming languages, libraries, services, and tools supported by the provider.3 The consumer does not manage or control the underlying cloud infrastructure including network, servers, operating systems, or storage, but has control over the deployed applications and possibly configuration settings for the application-hosting environment.</a:t>
            </a:r>
          </a:p>
          <a:p>
            <a:endParaRPr lang="en-US" b="1" dirty="0"/>
          </a:p>
          <a:p>
            <a:r>
              <a:rPr lang="en-US" b="1" dirty="0"/>
              <a:t>Infrastructure as a Service (IaaS)</a:t>
            </a:r>
            <a:r>
              <a:rPr lang="en-US" dirty="0"/>
              <a:t>. 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p>
        </p:txBody>
      </p:sp>
      <p:sp>
        <p:nvSpPr>
          <p:cNvPr id="4" name="Slide Number Placeholder 3"/>
          <p:cNvSpPr>
            <a:spLocks noGrp="1"/>
          </p:cNvSpPr>
          <p:nvPr>
            <p:ph type="sldNum" sz="quarter" idx="10"/>
          </p:nvPr>
        </p:nvSpPr>
        <p:spPr/>
        <p:txBody>
          <a:bodyPr/>
          <a:lstStyle/>
          <a:p>
            <a:fld id="{DB97C467-F55E-D249-B5C5-441FE817E04E}" type="slidenum">
              <a:rPr lang="en-US" smtClean="0"/>
              <a:t>6</a:t>
            </a:fld>
            <a:endParaRPr lang="en-US"/>
          </a:p>
        </p:txBody>
      </p:sp>
    </p:spTree>
    <p:extLst>
      <p:ext uri="{BB962C8B-B14F-4D97-AF65-F5344CB8AC3E}">
        <p14:creationId xmlns:p14="http://schemas.microsoft.com/office/powerpoint/2010/main" val="201317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Private cloud</a:t>
            </a:r>
            <a:r>
              <a:rPr lang="en-US" dirty="0"/>
              <a:t>. The cloud infrastructure is provisioned for exclusive use by a single organization comprising multiple consumers (e.g., business units). It may be owned, managed, and operated by the organization, a third party, or some combination of them, and it may exist on or off premises.</a:t>
            </a:r>
          </a:p>
          <a:p>
            <a:endParaRPr lang="en-US" b="1" dirty="0"/>
          </a:p>
          <a:p>
            <a:r>
              <a:rPr lang="en-US" b="1" dirty="0"/>
              <a:t>Community cloud</a:t>
            </a:r>
            <a:r>
              <a:rPr lang="en-US" dirty="0"/>
              <a:t>. The cloud infrastructure is provisioned for exclusive use by a specific community of consumers from organizations that have shared concerns (e.g., mission, security requirements, policy, and compliance considerations). It may be owned, managed, and operated by one or more of the organizations in the community, a third party, or some combination of them, and it may exist on or off premises.</a:t>
            </a:r>
          </a:p>
          <a:p>
            <a:endParaRPr lang="en-US" b="1" dirty="0"/>
          </a:p>
          <a:p>
            <a:r>
              <a:rPr lang="en-US" b="1" dirty="0"/>
              <a:t>Public cloud</a:t>
            </a:r>
            <a:r>
              <a:rPr lang="en-US" dirty="0"/>
              <a:t>. The cloud infrastructure is provisioned for open use by the general public. It may be owned, managed, and operated by a business, academic, or government organization, or some combination of them. It exists on the premises of the cloud provider.</a:t>
            </a:r>
          </a:p>
          <a:p>
            <a:endParaRPr lang="en-US" b="1" dirty="0"/>
          </a:p>
          <a:p>
            <a:r>
              <a:rPr lang="en-US" b="1" dirty="0"/>
              <a:t>Hybrid cloud</a:t>
            </a:r>
            <a:r>
              <a:rPr lang="en-US" dirty="0"/>
              <a:t>. 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p>
        </p:txBody>
      </p:sp>
      <p:sp>
        <p:nvSpPr>
          <p:cNvPr id="4" name="Slide Number Placeholder 3"/>
          <p:cNvSpPr>
            <a:spLocks noGrp="1"/>
          </p:cNvSpPr>
          <p:nvPr>
            <p:ph type="sldNum" sz="quarter" idx="10"/>
          </p:nvPr>
        </p:nvSpPr>
        <p:spPr/>
        <p:txBody>
          <a:bodyPr/>
          <a:lstStyle/>
          <a:p>
            <a:fld id="{DB97C467-F55E-D249-B5C5-441FE817E04E}" type="slidenum">
              <a:rPr lang="en-US" smtClean="0"/>
              <a:t>7</a:t>
            </a:fld>
            <a:endParaRPr lang="en-US"/>
          </a:p>
        </p:txBody>
      </p:sp>
    </p:spTree>
    <p:extLst>
      <p:ext uri="{BB962C8B-B14F-4D97-AF65-F5344CB8AC3E}">
        <p14:creationId xmlns:p14="http://schemas.microsoft.com/office/powerpoint/2010/main" val="289811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7C467-F55E-D249-B5C5-441FE817E04E}" type="slidenum">
              <a:rPr lang="en-US" smtClean="0"/>
              <a:t>9</a:t>
            </a:fld>
            <a:endParaRPr lang="en-US"/>
          </a:p>
        </p:txBody>
      </p:sp>
    </p:spTree>
    <p:extLst>
      <p:ext uri="{BB962C8B-B14F-4D97-AF65-F5344CB8AC3E}">
        <p14:creationId xmlns:p14="http://schemas.microsoft.com/office/powerpoint/2010/main" val="366858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7C467-F55E-D249-B5C5-441FE817E04E}" type="slidenum">
              <a:rPr lang="en-US" smtClean="0"/>
              <a:t>10</a:t>
            </a:fld>
            <a:endParaRPr lang="en-US"/>
          </a:p>
        </p:txBody>
      </p:sp>
    </p:spTree>
    <p:extLst>
      <p:ext uri="{BB962C8B-B14F-4D97-AF65-F5344CB8AC3E}">
        <p14:creationId xmlns:p14="http://schemas.microsoft.com/office/powerpoint/2010/main" val="270264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7C467-F55E-D249-B5C5-441FE817E04E}" type="slidenum">
              <a:rPr lang="en-US" smtClean="0"/>
              <a:t>11</a:t>
            </a:fld>
            <a:endParaRPr lang="en-US"/>
          </a:p>
        </p:txBody>
      </p:sp>
    </p:spTree>
    <p:extLst>
      <p:ext uri="{BB962C8B-B14F-4D97-AF65-F5344CB8AC3E}">
        <p14:creationId xmlns:p14="http://schemas.microsoft.com/office/powerpoint/2010/main" val="1075767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Turns out achieving perfection, i.e. 100% availability, is likely not possible. At least not within any reasonable cost. There are too many variables and too many of those variables are out of your control. So, spending time working on perfection takes away from the time to add features (let’s use that as a proxy for “improving” the user perception of value). Ok then, do you focus on simply adding features? Makes for happy customers right? At what cost? A great system that’s only partially available isn’t really a great system any longer. The user perception is probably closer to “this product has no value to me because when I need / want to use it, I can’t”.</a:t>
            </a:r>
          </a:p>
          <a:p>
            <a:endParaRPr lang="en-US" dirty="0"/>
          </a:p>
          <a:p>
            <a:r>
              <a:rPr lang="en-US" dirty="0"/>
              <a:t>This is a balancing act and it’s the focus of SRE / DevOps. We make it work by taking calculated risks and we try to balance the costs</a:t>
            </a:r>
          </a:p>
        </p:txBody>
      </p:sp>
      <p:sp>
        <p:nvSpPr>
          <p:cNvPr id="4" name="Slide Number Placeholder 3"/>
          <p:cNvSpPr>
            <a:spLocks noGrp="1"/>
          </p:cNvSpPr>
          <p:nvPr>
            <p:ph type="sldNum" sz="quarter" idx="10"/>
          </p:nvPr>
        </p:nvSpPr>
        <p:spPr/>
        <p:txBody>
          <a:bodyPr/>
          <a:lstStyle/>
          <a:p>
            <a:fld id="{DB97C467-F55E-D249-B5C5-441FE817E04E}" type="slidenum">
              <a:rPr lang="en-US" smtClean="0"/>
              <a:t>12</a:t>
            </a:fld>
            <a:endParaRPr lang="en-US"/>
          </a:p>
        </p:txBody>
      </p:sp>
    </p:spTree>
    <p:extLst>
      <p:ext uri="{BB962C8B-B14F-4D97-AF65-F5344CB8AC3E}">
        <p14:creationId xmlns:p14="http://schemas.microsoft.com/office/powerpoint/2010/main" val="280843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worry about a number of internal-facing costs that may not be directly related to user-visible features</a:t>
            </a:r>
          </a:p>
          <a:p>
            <a:endParaRPr lang="en-US" dirty="0"/>
          </a:p>
          <a:p>
            <a:pPr marL="171450" indent="-171450">
              <a:buFont typeface="Arial" panose="020B0604020202020204" pitchFamily="34" charset="0"/>
              <a:buChar char="•"/>
            </a:pPr>
            <a:r>
              <a:rPr lang="en-US" dirty="0"/>
              <a:t>Engineering morale – nobody wants to work on code with impossible goals</a:t>
            </a:r>
          </a:p>
          <a:p>
            <a:pPr marL="171450" indent="-171450">
              <a:buFont typeface="Arial" panose="020B0604020202020204" pitchFamily="34" charset="0"/>
              <a:buChar char="•"/>
            </a:pPr>
            <a:r>
              <a:rPr lang="en-US" dirty="0"/>
              <a:t>Wasted opportunities to add features</a:t>
            </a:r>
          </a:p>
          <a:p>
            <a:pPr marL="171450" indent="-171450">
              <a:buFont typeface="Arial" panose="020B0604020202020204" pitchFamily="34" charset="0"/>
              <a:buChar char="•"/>
            </a:pPr>
            <a:r>
              <a:rPr lang="en-US" dirty="0"/>
              <a:t>Inability to schedule time to reduce technical debt</a:t>
            </a:r>
          </a:p>
          <a:p>
            <a:pPr marL="171450" indent="-171450">
              <a:buFont typeface="Arial" panose="020B0604020202020204" pitchFamily="34" charset="0"/>
              <a:buChar char="•"/>
            </a:pPr>
            <a:r>
              <a:rPr lang="en-US" dirty="0"/>
              <a:t>Inability to reduce operational cost (turning a profit is a good thing by the way)</a:t>
            </a:r>
          </a:p>
        </p:txBody>
      </p:sp>
      <p:sp>
        <p:nvSpPr>
          <p:cNvPr id="4" name="Slide Number Placeholder 3"/>
          <p:cNvSpPr>
            <a:spLocks noGrp="1"/>
          </p:cNvSpPr>
          <p:nvPr>
            <p:ph type="sldNum" sz="quarter" idx="10"/>
          </p:nvPr>
        </p:nvSpPr>
        <p:spPr/>
        <p:txBody>
          <a:bodyPr/>
          <a:lstStyle/>
          <a:p>
            <a:fld id="{DB97C467-F55E-D249-B5C5-441FE817E04E}" type="slidenum">
              <a:rPr lang="en-US" smtClean="0"/>
              <a:t>13</a:t>
            </a:fld>
            <a:endParaRPr lang="en-US"/>
          </a:p>
        </p:txBody>
      </p:sp>
    </p:spTree>
    <p:extLst>
      <p:ext uri="{BB962C8B-B14F-4D97-AF65-F5344CB8AC3E}">
        <p14:creationId xmlns:p14="http://schemas.microsoft.com/office/powerpoint/2010/main" val="420704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2ECB-1881-4947-8A31-869BDD286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F70A64-9508-B044-B3E5-438C1442F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00D3C8-390C-F74C-AFBC-F7909A124CD7}"/>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5" name="Footer Placeholder 4">
            <a:extLst>
              <a:ext uri="{FF2B5EF4-FFF2-40B4-BE49-F238E27FC236}">
                <a16:creationId xmlns:a16="http://schemas.microsoft.com/office/drawing/2014/main" id="{BAFDFFD9-2C77-EB47-A46C-DA2E52AF5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2F3B1-85A9-3C4F-8017-6B1EF490F418}"/>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36632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7C59-2634-E242-9109-642D2CA3A1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8D92F0-A2C4-A047-804D-5332AFC380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F06FA-F910-DE42-A788-8E6E8243FAB0}"/>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5" name="Footer Placeholder 4">
            <a:extLst>
              <a:ext uri="{FF2B5EF4-FFF2-40B4-BE49-F238E27FC236}">
                <a16:creationId xmlns:a16="http://schemas.microsoft.com/office/drawing/2014/main" id="{D2580A96-229E-974F-B17F-9F07ED70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5E759-2F6D-604D-B177-7240A9A7E805}"/>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357294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E86E4-F626-AB40-BD37-761621C36D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8577E7-9B6E-0B43-A11F-E3B485D195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DEE29-B44B-F74D-8C09-136E4C5CF7C5}"/>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5" name="Footer Placeholder 4">
            <a:extLst>
              <a:ext uri="{FF2B5EF4-FFF2-40B4-BE49-F238E27FC236}">
                <a16:creationId xmlns:a16="http://schemas.microsoft.com/office/drawing/2014/main" id="{91EEEAA9-16FB-A949-ADC1-15EA968DD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45B8F-6578-0C40-81CE-28E49A4E0179}"/>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291740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F997-2ECB-8941-ACA5-4D3032B1F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0F721-50BB-074C-A006-53C0268AE2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5D910-5E41-394C-B2C0-7F90A68EBAD4}"/>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5" name="Footer Placeholder 4">
            <a:extLst>
              <a:ext uri="{FF2B5EF4-FFF2-40B4-BE49-F238E27FC236}">
                <a16:creationId xmlns:a16="http://schemas.microsoft.com/office/drawing/2014/main" id="{C3A9FF36-3837-DD42-8038-C1A652CF1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D2731-2F9B-FC41-8967-F7B1028C2377}"/>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255469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4C04-C14E-804E-B72A-2158203AE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D32AD0-A57F-F244-9ECC-2C3E836EB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2114B5-8B33-344D-A806-2B3BC5188918}"/>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5" name="Footer Placeholder 4">
            <a:extLst>
              <a:ext uri="{FF2B5EF4-FFF2-40B4-BE49-F238E27FC236}">
                <a16:creationId xmlns:a16="http://schemas.microsoft.com/office/drawing/2014/main" id="{AB37229A-1A75-FA4F-B70B-753850DBC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56289-0ED4-6C4A-9679-CBFF442F3EDC}"/>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353934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E379-45AD-9B49-BAEA-86501CC67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7849E-3F88-F442-8618-D8F94996B5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C8970-66A2-AA4A-AC3D-B0DF04C4A9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0C10D0-4DB1-9643-AA7E-F8D6ADF7D1A5}"/>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6" name="Footer Placeholder 5">
            <a:extLst>
              <a:ext uri="{FF2B5EF4-FFF2-40B4-BE49-F238E27FC236}">
                <a16:creationId xmlns:a16="http://schemas.microsoft.com/office/drawing/2014/main" id="{3C3CC889-5BE2-004C-82BD-435425845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96EC8-2FBC-8B45-A6B0-A1FFE036FAC3}"/>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254410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5437-A3CF-BB42-AFC5-EEE996BFF0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7B9174-A6DC-454F-8C3B-CB67DD62C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89AC38-BA8D-784F-8552-AAB21448EC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47070-D7CC-104A-BCFE-E6B32A5E5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1B1349-C89D-874E-BDBF-092C587AE5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6EBA11-87DB-4C45-9DF7-7EE77BA216BD}"/>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8" name="Footer Placeholder 7">
            <a:extLst>
              <a:ext uri="{FF2B5EF4-FFF2-40B4-BE49-F238E27FC236}">
                <a16:creationId xmlns:a16="http://schemas.microsoft.com/office/drawing/2014/main" id="{2456C603-983D-E74E-A1A4-7FDD6915C5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67FC2-8593-1647-AE5D-033436979A13}"/>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317758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F885-564C-654D-831C-D9CB8B6764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F535D3-69A6-C747-A2F4-3D08B29A3F30}"/>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4" name="Footer Placeholder 3">
            <a:extLst>
              <a:ext uri="{FF2B5EF4-FFF2-40B4-BE49-F238E27FC236}">
                <a16:creationId xmlns:a16="http://schemas.microsoft.com/office/drawing/2014/main" id="{97D2625B-6ABB-7E41-AA8E-167F6989CA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2FB6C-0320-4847-A276-083B06E71B07}"/>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355851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FCCC4-A002-6C43-867D-82946C9285EE}"/>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3" name="Footer Placeholder 2">
            <a:extLst>
              <a:ext uri="{FF2B5EF4-FFF2-40B4-BE49-F238E27FC236}">
                <a16:creationId xmlns:a16="http://schemas.microsoft.com/office/drawing/2014/main" id="{992DF61E-DBF9-F247-8565-7819962A4C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38E4A-65FE-0B46-A939-82BD41DC5D53}"/>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54298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ED4C-C98E-594C-86A9-02F542A79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9C955-19E8-A443-8584-2D12CA42F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CE2F87-7B36-3049-A49D-D2A9B02CA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D1EE95-827C-314E-9F09-B306002A7B62}"/>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6" name="Footer Placeholder 5">
            <a:extLst>
              <a:ext uri="{FF2B5EF4-FFF2-40B4-BE49-F238E27FC236}">
                <a16:creationId xmlns:a16="http://schemas.microsoft.com/office/drawing/2014/main" id="{BC651FED-D298-4241-BEC5-EDF281BD3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92AAD-078A-5548-8557-089E1E7F5F63}"/>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392472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FC83-2AB1-5C4F-9AF7-4D070C4E7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5A9449-4BBD-524B-A296-78FB5364A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9467C0-515D-5D42-B501-61BFA6ADC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B16EF6-4293-BE4D-A48A-DE1EB612344C}"/>
              </a:ext>
            </a:extLst>
          </p:cNvPr>
          <p:cNvSpPr>
            <a:spLocks noGrp="1"/>
          </p:cNvSpPr>
          <p:nvPr>
            <p:ph type="dt" sz="half" idx="10"/>
          </p:nvPr>
        </p:nvSpPr>
        <p:spPr/>
        <p:txBody>
          <a:bodyPr/>
          <a:lstStyle/>
          <a:p>
            <a:fld id="{FA0D6E3A-0CD0-3447-8D23-7EE739B7C27C}" type="datetimeFigureOut">
              <a:rPr lang="en-US" smtClean="0"/>
              <a:t>1/18/18</a:t>
            </a:fld>
            <a:endParaRPr lang="en-US"/>
          </a:p>
        </p:txBody>
      </p:sp>
      <p:sp>
        <p:nvSpPr>
          <p:cNvPr id="6" name="Footer Placeholder 5">
            <a:extLst>
              <a:ext uri="{FF2B5EF4-FFF2-40B4-BE49-F238E27FC236}">
                <a16:creationId xmlns:a16="http://schemas.microsoft.com/office/drawing/2014/main" id="{08DAC2DF-082C-464A-9310-DA9ED217B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5CAF8-2E24-1149-BC4E-4C4F1E69CAAD}"/>
              </a:ext>
            </a:extLst>
          </p:cNvPr>
          <p:cNvSpPr>
            <a:spLocks noGrp="1"/>
          </p:cNvSpPr>
          <p:nvPr>
            <p:ph type="sldNum" sz="quarter" idx="12"/>
          </p:nvPr>
        </p:nvSpPr>
        <p:spPr/>
        <p:txBody>
          <a:bodyPr/>
          <a:lstStyle/>
          <a:p>
            <a:fld id="{BF91477D-065E-8F41-895B-6F6E4831DA12}" type="slidenum">
              <a:rPr lang="en-US" smtClean="0"/>
              <a:t>‹#›</a:t>
            </a:fld>
            <a:endParaRPr lang="en-US"/>
          </a:p>
        </p:txBody>
      </p:sp>
    </p:spTree>
    <p:extLst>
      <p:ext uri="{BB962C8B-B14F-4D97-AF65-F5344CB8AC3E}">
        <p14:creationId xmlns:p14="http://schemas.microsoft.com/office/powerpoint/2010/main" val="77733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2884F-5110-284A-813E-6FA13DE07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3DABF6-9CAC-3146-BD84-36012BBB7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5727D-0AEC-2B4C-A511-C0F8056C1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D6E3A-0CD0-3447-8D23-7EE739B7C27C}" type="datetimeFigureOut">
              <a:rPr lang="en-US" smtClean="0"/>
              <a:t>1/18/18</a:t>
            </a:fld>
            <a:endParaRPr lang="en-US"/>
          </a:p>
        </p:txBody>
      </p:sp>
      <p:sp>
        <p:nvSpPr>
          <p:cNvPr id="5" name="Footer Placeholder 4">
            <a:extLst>
              <a:ext uri="{FF2B5EF4-FFF2-40B4-BE49-F238E27FC236}">
                <a16:creationId xmlns:a16="http://schemas.microsoft.com/office/drawing/2014/main" id="{C4835C22-C279-D44D-A1F4-103504B82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A54AD8-0920-B349-8C44-B4F50F7A3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1477D-065E-8F41-895B-6F6E4831DA12}" type="slidenum">
              <a:rPr lang="en-US" smtClean="0"/>
              <a:t>‹#›</a:t>
            </a:fld>
            <a:endParaRPr lang="en-US"/>
          </a:p>
        </p:txBody>
      </p:sp>
    </p:spTree>
    <p:extLst>
      <p:ext uri="{BB962C8B-B14F-4D97-AF65-F5344CB8AC3E}">
        <p14:creationId xmlns:p14="http://schemas.microsoft.com/office/powerpoint/2010/main" val="248520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archcloudcomputing.techtarget.com/feature/On-premises-vs-cloud-Whats-more-cost-effective-for-your-app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wired.com/2013/08/memsql-and-amaz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5910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DevOps from the Architect’s Perspective</a:t>
            </a:r>
          </a:p>
        </p:txBody>
      </p:sp>
    </p:spTree>
    <p:extLst>
      <p:ext uri="{BB962C8B-B14F-4D97-AF65-F5344CB8AC3E}">
        <p14:creationId xmlns:p14="http://schemas.microsoft.com/office/powerpoint/2010/main" val="133156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6BBF-3CB2-2F4E-AC8D-FBC4B6E90B88}"/>
              </a:ext>
            </a:extLst>
          </p:cNvPr>
          <p:cNvSpPr>
            <a:spLocks noGrp="1"/>
          </p:cNvSpPr>
          <p:nvPr>
            <p:ph type="title"/>
          </p:nvPr>
        </p:nvSpPr>
        <p:spPr/>
        <p:txBody>
          <a:bodyPr/>
          <a:lstStyle/>
          <a:p>
            <a:r>
              <a:rPr lang="en-US" dirty="0"/>
              <a:t>DevOps activities</a:t>
            </a:r>
          </a:p>
        </p:txBody>
      </p:sp>
      <p:sp>
        <p:nvSpPr>
          <p:cNvPr id="3" name="Content Placeholder 2">
            <a:extLst>
              <a:ext uri="{FF2B5EF4-FFF2-40B4-BE49-F238E27FC236}">
                <a16:creationId xmlns:a16="http://schemas.microsoft.com/office/drawing/2014/main" id="{467931DD-CD42-E143-8FE1-F3AB313FBD51}"/>
              </a:ext>
            </a:extLst>
          </p:cNvPr>
          <p:cNvSpPr>
            <a:spLocks noGrp="1"/>
          </p:cNvSpPr>
          <p:nvPr>
            <p:ph idx="1"/>
          </p:nvPr>
        </p:nvSpPr>
        <p:spPr/>
        <p:txBody>
          <a:bodyPr/>
          <a:lstStyle/>
          <a:p>
            <a:pPr marL="0" indent="0">
              <a:buNone/>
            </a:pPr>
            <a:r>
              <a:rPr lang="en-US" dirty="0"/>
              <a:t>Hardware provisioning</a:t>
            </a:r>
          </a:p>
          <a:p>
            <a:pPr marL="0" indent="0">
              <a:buNone/>
            </a:pPr>
            <a:r>
              <a:rPr lang="en-US" dirty="0"/>
              <a:t>Software provisioning</a:t>
            </a:r>
          </a:p>
          <a:p>
            <a:pPr marL="0" indent="0">
              <a:buNone/>
            </a:pPr>
            <a:r>
              <a:rPr lang="en-US" dirty="0"/>
              <a:t>IT function provisioning</a:t>
            </a:r>
          </a:p>
          <a:p>
            <a:pPr marL="0" indent="0">
              <a:buNone/>
            </a:pPr>
            <a:r>
              <a:rPr lang="en-US" dirty="0"/>
              <a:t>Specification and monitoring of SLAs</a:t>
            </a:r>
          </a:p>
          <a:p>
            <a:pPr marL="0" indent="0">
              <a:buNone/>
            </a:pPr>
            <a:r>
              <a:rPr lang="en-US" dirty="0"/>
              <a:t>Capacity planning</a:t>
            </a:r>
          </a:p>
          <a:p>
            <a:pPr marL="0" indent="0">
              <a:buNone/>
            </a:pPr>
            <a:r>
              <a:rPr lang="en-US" dirty="0"/>
              <a:t>Business continuity</a:t>
            </a:r>
          </a:p>
          <a:p>
            <a:pPr marL="0" indent="0">
              <a:buNone/>
            </a:pPr>
            <a:r>
              <a:rPr lang="en-US" dirty="0"/>
              <a:t>Information security</a:t>
            </a:r>
          </a:p>
          <a:p>
            <a:pPr marL="0" indent="0">
              <a:buNone/>
            </a:pPr>
            <a:r>
              <a:rPr lang="en-US" dirty="0"/>
              <a:t>What…?</a:t>
            </a:r>
          </a:p>
        </p:txBody>
      </p:sp>
    </p:spTree>
    <p:extLst>
      <p:ext uri="{BB962C8B-B14F-4D97-AF65-F5344CB8AC3E}">
        <p14:creationId xmlns:p14="http://schemas.microsoft.com/office/powerpoint/2010/main" val="61990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3797C2-9A7E-B942-87BA-5D64540CB528}"/>
              </a:ext>
            </a:extLst>
          </p:cNvPr>
          <p:cNvSpPr>
            <a:spLocks noGrp="1"/>
          </p:cNvSpPr>
          <p:nvPr>
            <p:ph type="title"/>
          </p:nvPr>
        </p:nvSpPr>
        <p:spPr/>
        <p:txBody>
          <a:bodyPr/>
          <a:lstStyle/>
          <a:p>
            <a:r>
              <a:rPr lang="en-US" dirty="0"/>
              <a:t>Adrenaline?</a:t>
            </a:r>
          </a:p>
        </p:txBody>
      </p:sp>
      <p:sp>
        <p:nvSpPr>
          <p:cNvPr id="5" name="Text Placeholder 4">
            <a:extLst>
              <a:ext uri="{FF2B5EF4-FFF2-40B4-BE49-F238E27FC236}">
                <a16:creationId xmlns:a16="http://schemas.microsoft.com/office/drawing/2014/main" id="{ED62D282-54D7-C941-86E2-4721A714CB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6530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E86BF4-EFEE-B746-B102-172733810E10}"/>
              </a:ext>
            </a:extLst>
          </p:cNvPr>
          <p:cNvSpPr>
            <a:spLocks noGrp="1"/>
          </p:cNvSpPr>
          <p:nvPr>
            <p:ph type="title"/>
          </p:nvPr>
        </p:nvSpPr>
        <p:spPr/>
        <p:txBody>
          <a:bodyPr/>
          <a:lstStyle/>
          <a:p>
            <a:r>
              <a:rPr lang="en-US" dirty="0"/>
              <a:t>You have a choice to make…</a:t>
            </a:r>
          </a:p>
        </p:txBody>
      </p:sp>
      <p:sp>
        <p:nvSpPr>
          <p:cNvPr id="5" name="Content Placeholder 4">
            <a:extLst>
              <a:ext uri="{FF2B5EF4-FFF2-40B4-BE49-F238E27FC236}">
                <a16:creationId xmlns:a16="http://schemas.microsoft.com/office/drawing/2014/main" id="{CCA673BC-304C-D14C-B4AE-A35334793E9D}"/>
              </a:ext>
            </a:extLst>
          </p:cNvPr>
          <p:cNvSpPr>
            <a:spLocks noGrp="1"/>
          </p:cNvSpPr>
          <p:nvPr>
            <p:ph idx="1"/>
          </p:nvPr>
        </p:nvSpPr>
        <p:spPr/>
        <p:txBody>
          <a:bodyPr/>
          <a:lstStyle/>
          <a:p>
            <a:pPr marL="0" indent="0" algn="ctr">
              <a:buNone/>
            </a:pPr>
            <a:endParaRPr lang="en-US" dirty="0"/>
          </a:p>
          <a:p>
            <a:pPr marL="0" indent="0" algn="ctr">
              <a:buNone/>
            </a:pPr>
            <a:r>
              <a:rPr lang="en-US" dirty="0"/>
              <a:t>Do you try to achieve perfection</a:t>
            </a:r>
          </a:p>
          <a:p>
            <a:pPr marL="0" indent="0" algn="ctr">
              <a:buNone/>
            </a:pPr>
            <a:endParaRPr lang="en-US" dirty="0"/>
          </a:p>
          <a:p>
            <a:pPr marL="0" indent="0" algn="ctr">
              <a:buNone/>
            </a:pPr>
            <a:r>
              <a:rPr lang="en-US" dirty="0"/>
              <a:t>Do you keep adding features</a:t>
            </a:r>
          </a:p>
        </p:txBody>
      </p:sp>
    </p:spTree>
    <p:extLst>
      <p:ext uri="{BB962C8B-B14F-4D97-AF65-F5344CB8AC3E}">
        <p14:creationId xmlns:p14="http://schemas.microsoft.com/office/powerpoint/2010/main" val="429180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5171-40BE-494D-8CE3-927AB5D6DFE3}"/>
              </a:ext>
            </a:extLst>
          </p:cNvPr>
          <p:cNvSpPr>
            <a:spLocks noGrp="1"/>
          </p:cNvSpPr>
          <p:nvPr>
            <p:ph type="title"/>
          </p:nvPr>
        </p:nvSpPr>
        <p:spPr/>
        <p:txBody>
          <a:bodyPr/>
          <a:lstStyle/>
          <a:p>
            <a:r>
              <a:rPr lang="en-US" dirty="0"/>
              <a:t>At what cost perfection</a:t>
            </a:r>
          </a:p>
        </p:txBody>
      </p:sp>
      <p:sp>
        <p:nvSpPr>
          <p:cNvPr id="3" name="Content Placeholder 2">
            <a:extLst>
              <a:ext uri="{FF2B5EF4-FFF2-40B4-BE49-F238E27FC236}">
                <a16:creationId xmlns:a16="http://schemas.microsoft.com/office/drawing/2014/main" id="{009BE4CD-0A46-3C49-A753-75DCD6AB0606}"/>
              </a:ext>
            </a:extLst>
          </p:cNvPr>
          <p:cNvSpPr>
            <a:spLocks noGrp="1"/>
          </p:cNvSpPr>
          <p:nvPr>
            <p:ph idx="1"/>
          </p:nvPr>
        </p:nvSpPr>
        <p:spPr/>
        <p:txBody>
          <a:bodyPr/>
          <a:lstStyle/>
          <a:p>
            <a:pPr marL="0" indent="0">
              <a:buNone/>
            </a:pPr>
            <a:r>
              <a:rPr lang="en-US" dirty="0"/>
              <a:t>The cost of redundant machine / compute resources</a:t>
            </a:r>
          </a:p>
          <a:p>
            <a:pPr marL="0" indent="0">
              <a:buNone/>
            </a:pPr>
            <a:r>
              <a:rPr lang="en-US" dirty="0"/>
              <a:t>The (lost) opportunity cost</a:t>
            </a:r>
          </a:p>
          <a:p>
            <a:pPr marL="0" indent="0">
              <a:buNone/>
            </a:pPr>
            <a:r>
              <a:rPr lang="en-US" dirty="0"/>
              <a:t>What other costs might be involved</a:t>
            </a:r>
          </a:p>
        </p:txBody>
      </p:sp>
    </p:spTree>
    <p:extLst>
      <p:ext uri="{BB962C8B-B14F-4D97-AF65-F5344CB8AC3E}">
        <p14:creationId xmlns:p14="http://schemas.microsoft.com/office/powerpoint/2010/main" val="191204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C334-AC34-D54B-B789-EEE52906D862}"/>
              </a:ext>
            </a:extLst>
          </p:cNvPr>
          <p:cNvSpPr>
            <a:spLocks noGrp="1"/>
          </p:cNvSpPr>
          <p:nvPr>
            <p:ph type="title"/>
          </p:nvPr>
        </p:nvSpPr>
        <p:spPr/>
        <p:txBody>
          <a:bodyPr/>
          <a:lstStyle/>
          <a:p>
            <a:r>
              <a:rPr lang="en-US" dirty="0"/>
              <a:t>Side trip in time</a:t>
            </a:r>
          </a:p>
        </p:txBody>
      </p:sp>
      <p:graphicFrame>
        <p:nvGraphicFramePr>
          <p:cNvPr id="4" name="Content Placeholder 3">
            <a:extLst>
              <a:ext uri="{FF2B5EF4-FFF2-40B4-BE49-F238E27FC236}">
                <a16:creationId xmlns:a16="http://schemas.microsoft.com/office/drawing/2014/main" id="{3801DF7C-FDA7-7E4D-8229-78A9F784B9B8}"/>
              </a:ext>
            </a:extLst>
          </p:cNvPr>
          <p:cNvGraphicFramePr>
            <a:graphicFrameLocks noGrp="1"/>
          </p:cNvGraphicFramePr>
          <p:nvPr>
            <p:ph idx="1"/>
            <p:extLst>
              <p:ext uri="{D42A27DB-BD31-4B8C-83A1-F6EECF244321}">
                <p14:modId xmlns:p14="http://schemas.microsoft.com/office/powerpoint/2010/main" val="2507519577"/>
              </p:ext>
            </p:extLst>
          </p:nvPr>
        </p:nvGraphicFramePr>
        <p:xfrm>
          <a:off x="838200" y="1825625"/>
          <a:ext cx="10515600" cy="185420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705872060"/>
                    </a:ext>
                  </a:extLst>
                </a:gridCol>
                <a:gridCol w="2103120">
                  <a:extLst>
                    <a:ext uri="{9D8B030D-6E8A-4147-A177-3AD203B41FA5}">
                      <a16:colId xmlns:a16="http://schemas.microsoft.com/office/drawing/2014/main" val="2667044144"/>
                    </a:ext>
                  </a:extLst>
                </a:gridCol>
                <a:gridCol w="2103120">
                  <a:extLst>
                    <a:ext uri="{9D8B030D-6E8A-4147-A177-3AD203B41FA5}">
                      <a16:colId xmlns:a16="http://schemas.microsoft.com/office/drawing/2014/main" val="2337841182"/>
                    </a:ext>
                  </a:extLst>
                </a:gridCol>
                <a:gridCol w="2103120">
                  <a:extLst>
                    <a:ext uri="{9D8B030D-6E8A-4147-A177-3AD203B41FA5}">
                      <a16:colId xmlns:a16="http://schemas.microsoft.com/office/drawing/2014/main" val="2835016227"/>
                    </a:ext>
                  </a:extLst>
                </a:gridCol>
                <a:gridCol w="2103120">
                  <a:extLst>
                    <a:ext uri="{9D8B030D-6E8A-4147-A177-3AD203B41FA5}">
                      <a16:colId xmlns:a16="http://schemas.microsoft.com/office/drawing/2014/main" val="924145512"/>
                    </a:ext>
                  </a:extLst>
                </a:gridCol>
              </a:tblGrid>
              <a:tr h="370840">
                <a:tc>
                  <a:txBody>
                    <a:bodyPr/>
                    <a:lstStyle/>
                    <a:p>
                      <a:r>
                        <a:rPr lang="en-US" dirty="0"/>
                        <a:t>9s</a:t>
                      </a:r>
                    </a:p>
                  </a:txBody>
                  <a:tcPr/>
                </a:tc>
                <a:tc>
                  <a:txBody>
                    <a:bodyPr/>
                    <a:lstStyle/>
                    <a:p>
                      <a:r>
                        <a:rPr lang="en-US" dirty="0"/>
                        <a:t>Daily</a:t>
                      </a:r>
                    </a:p>
                  </a:txBody>
                  <a:tcPr/>
                </a:tc>
                <a:tc>
                  <a:txBody>
                    <a:bodyPr/>
                    <a:lstStyle/>
                    <a:p>
                      <a:r>
                        <a:rPr lang="en-US" dirty="0"/>
                        <a:t>Weekly</a:t>
                      </a:r>
                    </a:p>
                  </a:txBody>
                  <a:tcPr/>
                </a:tc>
                <a:tc>
                  <a:txBody>
                    <a:bodyPr/>
                    <a:lstStyle/>
                    <a:p>
                      <a:r>
                        <a:rPr lang="en-US" dirty="0"/>
                        <a:t>Monthly</a:t>
                      </a:r>
                    </a:p>
                  </a:txBody>
                  <a:tcPr/>
                </a:tc>
                <a:tc>
                  <a:txBody>
                    <a:bodyPr/>
                    <a:lstStyle/>
                    <a:p>
                      <a:r>
                        <a:rPr lang="en-US" dirty="0"/>
                        <a:t>Yearly</a:t>
                      </a:r>
                    </a:p>
                  </a:txBody>
                  <a:tcPr/>
                </a:tc>
                <a:extLst>
                  <a:ext uri="{0D108BD9-81ED-4DB2-BD59-A6C34878D82A}">
                    <a16:rowId xmlns:a16="http://schemas.microsoft.com/office/drawing/2014/main" val="3422411811"/>
                  </a:ext>
                </a:extLst>
              </a:tr>
              <a:tr h="370840">
                <a:tc>
                  <a:txBody>
                    <a:bodyPr/>
                    <a:lstStyle/>
                    <a:p>
                      <a:r>
                        <a:rPr lang="en-US" dirty="0"/>
                        <a:t>3 – 99.9</a:t>
                      </a:r>
                    </a:p>
                  </a:txBody>
                  <a:tcPr/>
                </a:tc>
                <a:tc>
                  <a:txBody>
                    <a:bodyPr/>
                    <a:lstStyle/>
                    <a:p>
                      <a:r>
                        <a:rPr lang="en-US" dirty="0"/>
                        <a:t>1m 26.4s</a:t>
                      </a:r>
                    </a:p>
                  </a:txBody>
                  <a:tcPr/>
                </a:tc>
                <a:tc>
                  <a:txBody>
                    <a:bodyPr/>
                    <a:lstStyle/>
                    <a:p>
                      <a:r>
                        <a:rPr lang="en-US" dirty="0"/>
                        <a:t>10m 1.8s</a:t>
                      </a:r>
                    </a:p>
                  </a:txBody>
                  <a:tcPr/>
                </a:tc>
                <a:tc>
                  <a:txBody>
                    <a:bodyPr/>
                    <a:lstStyle/>
                    <a:p>
                      <a:r>
                        <a:rPr lang="en-US" dirty="0"/>
                        <a:t>43m 49.7s</a:t>
                      </a:r>
                    </a:p>
                  </a:txBody>
                  <a:tcPr/>
                </a:tc>
                <a:tc>
                  <a:txBody>
                    <a:bodyPr/>
                    <a:lstStyle/>
                    <a:p>
                      <a:r>
                        <a:rPr lang="en-US" dirty="0"/>
                        <a:t>8h 45m 57.0s</a:t>
                      </a:r>
                    </a:p>
                  </a:txBody>
                  <a:tcPr/>
                </a:tc>
                <a:extLst>
                  <a:ext uri="{0D108BD9-81ED-4DB2-BD59-A6C34878D82A}">
                    <a16:rowId xmlns:a16="http://schemas.microsoft.com/office/drawing/2014/main" val="958394834"/>
                  </a:ext>
                </a:extLst>
              </a:tr>
              <a:tr h="370840">
                <a:tc>
                  <a:txBody>
                    <a:bodyPr/>
                    <a:lstStyle/>
                    <a:p>
                      <a:r>
                        <a:rPr lang="en-US" dirty="0"/>
                        <a:t>4 – 99.99</a:t>
                      </a:r>
                    </a:p>
                  </a:txBody>
                  <a:tcPr/>
                </a:tc>
                <a:tc>
                  <a:txBody>
                    <a:bodyPr/>
                    <a:lstStyle/>
                    <a:p>
                      <a:r>
                        <a:rPr lang="en-US" dirty="0"/>
                        <a:t>8.6s</a:t>
                      </a:r>
                    </a:p>
                  </a:txBody>
                  <a:tcPr/>
                </a:tc>
                <a:tc>
                  <a:txBody>
                    <a:bodyPr/>
                    <a:lstStyle/>
                    <a:p>
                      <a:r>
                        <a:rPr lang="en-US" dirty="0"/>
                        <a:t>1m 0.5s</a:t>
                      </a:r>
                    </a:p>
                  </a:txBody>
                  <a:tcPr/>
                </a:tc>
                <a:tc>
                  <a:txBody>
                    <a:bodyPr/>
                    <a:lstStyle/>
                    <a:p>
                      <a:r>
                        <a:rPr lang="en-US" dirty="0"/>
                        <a:t>4m 23.0s</a:t>
                      </a:r>
                    </a:p>
                  </a:txBody>
                  <a:tcPr/>
                </a:tc>
                <a:tc>
                  <a:txBody>
                    <a:bodyPr/>
                    <a:lstStyle/>
                    <a:p>
                      <a:r>
                        <a:rPr lang="en-US" dirty="0"/>
                        <a:t>52m 35.7s</a:t>
                      </a:r>
                    </a:p>
                  </a:txBody>
                  <a:tcPr/>
                </a:tc>
                <a:extLst>
                  <a:ext uri="{0D108BD9-81ED-4DB2-BD59-A6C34878D82A}">
                    <a16:rowId xmlns:a16="http://schemas.microsoft.com/office/drawing/2014/main" val="117834294"/>
                  </a:ext>
                </a:extLst>
              </a:tr>
              <a:tr h="370840">
                <a:tc>
                  <a:txBody>
                    <a:bodyPr/>
                    <a:lstStyle/>
                    <a:p>
                      <a:r>
                        <a:rPr lang="en-US" dirty="0"/>
                        <a:t>5 – 99.999</a:t>
                      </a:r>
                    </a:p>
                  </a:txBody>
                  <a:tcPr/>
                </a:tc>
                <a:tc>
                  <a:txBody>
                    <a:bodyPr/>
                    <a:lstStyle/>
                    <a:p>
                      <a:r>
                        <a:rPr lang="en-US" dirty="0"/>
                        <a:t>0.9s</a:t>
                      </a:r>
                    </a:p>
                  </a:txBody>
                  <a:tcPr/>
                </a:tc>
                <a:tc>
                  <a:txBody>
                    <a:bodyPr/>
                    <a:lstStyle/>
                    <a:p>
                      <a:r>
                        <a:rPr lang="en-US" dirty="0"/>
                        <a:t>6.0s</a:t>
                      </a:r>
                    </a:p>
                  </a:txBody>
                  <a:tcPr/>
                </a:tc>
                <a:tc>
                  <a:txBody>
                    <a:bodyPr/>
                    <a:lstStyle/>
                    <a:p>
                      <a:r>
                        <a:rPr lang="en-US" dirty="0"/>
                        <a:t>26.3s</a:t>
                      </a:r>
                    </a:p>
                  </a:txBody>
                  <a:tcPr/>
                </a:tc>
                <a:tc>
                  <a:txBody>
                    <a:bodyPr/>
                    <a:lstStyle/>
                    <a:p>
                      <a:r>
                        <a:rPr lang="en-US" dirty="0"/>
                        <a:t>5m 15.6s</a:t>
                      </a:r>
                    </a:p>
                  </a:txBody>
                  <a:tcPr/>
                </a:tc>
                <a:extLst>
                  <a:ext uri="{0D108BD9-81ED-4DB2-BD59-A6C34878D82A}">
                    <a16:rowId xmlns:a16="http://schemas.microsoft.com/office/drawing/2014/main" val="933241566"/>
                  </a:ext>
                </a:extLst>
              </a:tr>
              <a:tr h="370840">
                <a:tc>
                  <a:txBody>
                    <a:bodyPr/>
                    <a:lstStyle/>
                    <a:p>
                      <a:r>
                        <a:rPr lang="en-US" dirty="0"/>
                        <a:t>6 – 99.9999</a:t>
                      </a:r>
                    </a:p>
                  </a:txBody>
                  <a:tcPr/>
                </a:tc>
                <a:tc>
                  <a:txBody>
                    <a:bodyPr/>
                    <a:lstStyle/>
                    <a:p>
                      <a:r>
                        <a:rPr lang="en-US" dirty="0"/>
                        <a:t>0.1s</a:t>
                      </a:r>
                    </a:p>
                  </a:txBody>
                  <a:tcPr/>
                </a:tc>
                <a:tc>
                  <a:txBody>
                    <a:bodyPr/>
                    <a:lstStyle/>
                    <a:p>
                      <a:r>
                        <a:rPr lang="en-US" dirty="0"/>
                        <a:t>0.6s</a:t>
                      </a:r>
                    </a:p>
                  </a:txBody>
                  <a:tcPr/>
                </a:tc>
                <a:tc>
                  <a:txBody>
                    <a:bodyPr/>
                    <a:lstStyle/>
                    <a:p>
                      <a:r>
                        <a:rPr lang="en-US" dirty="0"/>
                        <a:t>2.6s</a:t>
                      </a:r>
                    </a:p>
                  </a:txBody>
                  <a:tcPr/>
                </a:tc>
                <a:tc>
                  <a:txBody>
                    <a:bodyPr/>
                    <a:lstStyle/>
                    <a:p>
                      <a:r>
                        <a:rPr lang="en-US" dirty="0"/>
                        <a:t>31.6s</a:t>
                      </a:r>
                    </a:p>
                  </a:txBody>
                  <a:tcPr/>
                </a:tc>
                <a:extLst>
                  <a:ext uri="{0D108BD9-81ED-4DB2-BD59-A6C34878D82A}">
                    <a16:rowId xmlns:a16="http://schemas.microsoft.com/office/drawing/2014/main" val="1061016237"/>
                  </a:ext>
                </a:extLst>
              </a:tr>
            </a:tbl>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78F7ACB-7A47-EC49-A023-1B39CE35324F}"/>
                  </a:ext>
                </a:extLst>
              </p:cNvPr>
              <p:cNvSpPr txBox="1"/>
              <p:nvPr/>
            </p:nvSpPr>
            <p:spPr>
              <a:xfrm>
                <a:off x="4091444" y="4599709"/>
                <a:ext cx="4009111" cy="6581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𝑎𝑣𝑎𝑖𝑙𝑎𝑏𝑖𝑙𝑖𝑡𝑦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𝑢𝑝𝑡𝑖𝑚𝑒</m:t>
                          </m:r>
                        </m:num>
                        <m:den>
                          <m:r>
                            <a:rPr lang="en-US" b="0" i="1" smtClean="0">
                              <a:latin typeface="Cambria Math" panose="02040503050406030204" pitchFamily="18" charset="0"/>
                            </a:rPr>
                            <m:t>(</m:t>
                          </m:r>
                          <m:r>
                            <a:rPr lang="en-US" b="0" i="1" smtClean="0">
                              <a:latin typeface="Cambria Math" panose="02040503050406030204" pitchFamily="18" charset="0"/>
                            </a:rPr>
                            <m:t>𝑢𝑝𝑡𝑖𝑚𝑒</m:t>
                          </m:r>
                          <m:r>
                            <a:rPr lang="en-US" b="0" i="1" smtClean="0">
                              <a:latin typeface="Cambria Math" panose="02040503050406030204" pitchFamily="18" charset="0"/>
                            </a:rPr>
                            <m:t>+</m:t>
                          </m:r>
                          <m:r>
                            <a:rPr lang="en-US" b="0" i="1" smtClean="0">
                              <a:latin typeface="Cambria Math" panose="02040503050406030204" pitchFamily="18" charset="0"/>
                            </a:rPr>
                            <m:t>𝑑𝑜𝑤𝑛𝑡𝑖𝑚𝑒</m:t>
                          </m:r>
                          <m:r>
                            <a:rPr lang="en-US" b="0" i="1" smtClean="0">
                              <a:latin typeface="Cambria Math" panose="02040503050406030204" pitchFamily="18" charset="0"/>
                            </a:rPr>
                            <m:t>)</m:t>
                          </m:r>
                        </m:den>
                      </m:f>
                    </m:oMath>
                  </m:oMathPara>
                </a14:m>
                <a:endParaRPr lang="en-US" dirty="0"/>
              </a:p>
            </p:txBody>
          </p:sp>
        </mc:Choice>
        <mc:Fallback>
          <p:sp>
            <p:nvSpPr>
              <p:cNvPr id="3" name="TextBox 2">
                <a:extLst>
                  <a:ext uri="{FF2B5EF4-FFF2-40B4-BE49-F238E27FC236}">
                    <a16:creationId xmlns:a16="http://schemas.microsoft.com/office/drawing/2014/main" id="{E78F7ACB-7A47-EC49-A023-1B39CE35324F}"/>
                  </a:ext>
                </a:extLst>
              </p:cNvPr>
              <p:cNvSpPr txBox="1">
                <a:spLocks noRot="1" noChangeAspect="1" noMove="1" noResize="1" noEditPoints="1" noAdjustHandles="1" noChangeArrowheads="1" noChangeShapeType="1" noTextEdit="1"/>
              </p:cNvSpPr>
              <p:nvPr/>
            </p:nvSpPr>
            <p:spPr>
              <a:xfrm>
                <a:off x="4091444" y="4599709"/>
                <a:ext cx="4009111" cy="658194"/>
              </a:xfrm>
              <a:prstGeom prst="rect">
                <a:avLst/>
              </a:prstGeom>
              <a:blipFill>
                <a:blip r:embed="rId3"/>
                <a:stretch>
                  <a:fillRect b="-7547"/>
                </a:stretch>
              </a:blipFill>
            </p:spPr>
            <p:txBody>
              <a:bodyPr/>
              <a:lstStyle/>
              <a:p>
                <a:r>
                  <a:rPr lang="en-US">
                    <a:noFill/>
                  </a:rPr>
                  <a:t> </a:t>
                </a:r>
              </a:p>
            </p:txBody>
          </p:sp>
        </mc:Fallback>
      </mc:AlternateContent>
    </p:spTree>
    <p:extLst>
      <p:ext uri="{BB962C8B-B14F-4D97-AF65-F5344CB8AC3E}">
        <p14:creationId xmlns:p14="http://schemas.microsoft.com/office/powerpoint/2010/main" val="76046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DEB-C61A-9B4A-BCE7-D2320B67ED40}"/>
              </a:ext>
            </a:extLst>
          </p:cNvPr>
          <p:cNvSpPr>
            <a:spLocks noGrp="1"/>
          </p:cNvSpPr>
          <p:nvPr>
            <p:ph type="title"/>
          </p:nvPr>
        </p:nvSpPr>
        <p:spPr/>
        <p:txBody>
          <a:bodyPr/>
          <a:lstStyle/>
          <a:p>
            <a:r>
              <a:rPr lang="en-US" dirty="0"/>
              <a:t>Let’s try another method</a:t>
            </a:r>
          </a:p>
        </p:txBody>
      </p:sp>
      <p:sp>
        <p:nvSpPr>
          <p:cNvPr id="3" name="Content Placeholder 2">
            <a:extLst>
              <a:ext uri="{FF2B5EF4-FFF2-40B4-BE49-F238E27FC236}">
                <a16:creationId xmlns:a16="http://schemas.microsoft.com/office/drawing/2014/main" id="{98D29690-16D6-9D4E-AE92-461C08A24707}"/>
              </a:ext>
            </a:extLst>
          </p:cNvPr>
          <p:cNvSpPr>
            <a:spLocks noGrp="1"/>
          </p:cNvSpPr>
          <p:nvPr>
            <p:ph idx="1"/>
          </p:nvPr>
        </p:nvSpPr>
        <p:spPr/>
        <p:txBody>
          <a:bodyPr/>
          <a:lstStyle/>
          <a:p>
            <a:pPr marL="0" indent="0">
              <a:buNone/>
            </a:pPr>
            <a:r>
              <a:rPr lang="en-US" dirty="0"/>
              <a:t>Time-based availability isn’t really useful for “services”</a:t>
            </a:r>
          </a:p>
          <a:p>
            <a:pPr marL="0" indent="0">
              <a:buNone/>
            </a:pPr>
            <a:r>
              <a:rPr lang="en-US" dirty="0"/>
              <a:t>It’s not really useful for globally-distributed services</a:t>
            </a:r>
          </a:p>
          <a:p>
            <a:pPr marL="0" indent="0">
              <a:buNone/>
            </a:pPr>
            <a:r>
              <a:rPr lang="en-US" dirty="0"/>
              <a:t>…and it might not be meaningful to your users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7038D49-236A-FE49-A78A-B8F6895798DA}"/>
                  </a:ext>
                </a:extLst>
              </p:cNvPr>
              <p:cNvSpPr txBox="1"/>
              <p:nvPr/>
            </p:nvSpPr>
            <p:spPr>
              <a:xfrm>
                <a:off x="3636818" y="4001294"/>
                <a:ext cx="4918364" cy="66556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𝑎𝑣𝑎𝑖𝑙𝑎𝑏𝑖𝑙𝑖𝑡𝑦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𝑠𝑢𝑐𝑐𝑒𝑠𝑠𝑓𝑢𝑙</m:t>
                          </m:r>
                          <m:r>
                            <a:rPr lang="en-US" b="0" i="1" smtClean="0">
                              <a:latin typeface="Cambria Math" panose="02040503050406030204" pitchFamily="18" charset="0"/>
                            </a:rPr>
                            <m:t> </m:t>
                          </m:r>
                          <m:r>
                            <a:rPr lang="en-US" b="0" i="1" smtClean="0">
                              <a:latin typeface="Cambria Math" panose="02040503050406030204" pitchFamily="18" charset="0"/>
                            </a:rPr>
                            <m:t>𝑟𝑒𝑞𝑢𝑒𝑠𝑡𝑠</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𝑟𝑒𝑞𝑢𝑒𝑠𝑡𝑠</m:t>
                          </m:r>
                        </m:den>
                      </m:f>
                    </m:oMath>
                  </m:oMathPara>
                </a14:m>
                <a:endParaRPr lang="en-US" dirty="0"/>
              </a:p>
            </p:txBody>
          </p:sp>
        </mc:Choice>
        <mc:Fallback>
          <p:sp>
            <p:nvSpPr>
              <p:cNvPr id="4" name="TextBox 3">
                <a:extLst>
                  <a:ext uri="{FF2B5EF4-FFF2-40B4-BE49-F238E27FC236}">
                    <a16:creationId xmlns:a16="http://schemas.microsoft.com/office/drawing/2014/main" id="{C7038D49-236A-FE49-A78A-B8F6895798DA}"/>
                  </a:ext>
                </a:extLst>
              </p:cNvPr>
              <p:cNvSpPr txBox="1">
                <a:spLocks noRot="1" noChangeAspect="1" noMove="1" noResize="1" noEditPoints="1" noAdjustHandles="1" noChangeArrowheads="1" noChangeShapeType="1" noTextEdit="1"/>
              </p:cNvSpPr>
              <p:nvPr/>
            </p:nvSpPr>
            <p:spPr>
              <a:xfrm>
                <a:off x="3636818" y="4001294"/>
                <a:ext cx="4918364" cy="665567"/>
              </a:xfrm>
              <a:prstGeom prst="rect">
                <a:avLst/>
              </a:prstGeom>
              <a:blipFill>
                <a:blip r:embed="rId2"/>
                <a:stretch>
                  <a:fillRect b="-9434"/>
                </a:stretch>
              </a:blipFill>
            </p:spPr>
            <p:txBody>
              <a:bodyPr/>
              <a:lstStyle/>
              <a:p>
                <a:r>
                  <a:rPr lang="en-US">
                    <a:noFill/>
                  </a:rPr>
                  <a:t> </a:t>
                </a:r>
              </a:p>
            </p:txBody>
          </p:sp>
        </mc:Fallback>
      </mc:AlternateContent>
    </p:spTree>
    <p:extLst>
      <p:ext uri="{BB962C8B-B14F-4D97-AF65-F5344CB8AC3E}">
        <p14:creationId xmlns:p14="http://schemas.microsoft.com/office/powerpoint/2010/main" val="276533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F0D9-A6C3-AB4C-AF61-E728E1DC97B1}"/>
              </a:ext>
            </a:extLst>
          </p:cNvPr>
          <p:cNvSpPr>
            <a:spLocks noGrp="1"/>
          </p:cNvSpPr>
          <p:nvPr>
            <p:ph type="title"/>
          </p:nvPr>
        </p:nvSpPr>
        <p:spPr/>
        <p:txBody>
          <a:bodyPr/>
          <a:lstStyle/>
          <a:p>
            <a:r>
              <a:rPr lang="en-US" dirty="0"/>
              <a:t>Some real data</a:t>
            </a:r>
          </a:p>
        </p:txBody>
      </p:sp>
      <p:graphicFrame>
        <p:nvGraphicFramePr>
          <p:cNvPr id="5" name="Content Placeholder 4">
            <a:extLst>
              <a:ext uri="{FF2B5EF4-FFF2-40B4-BE49-F238E27FC236}">
                <a16:creationId xmlns:a16="http://schemas.microsoft.com/office/drawing/2014/main" id="{2558F355-E0DE-1044-B6C4-4ABB94E5AAB6}"/>
              </a:ext>
            </a:extLst>
          </p:cNvPr>
          <p:cNvGraphicFramePr>
            <a:graphicFrameLocks noGrp="1"/>
          </p:cNvGraphicFramePr>
          <p:nvPr>
            <p:ph idx="1"/>
            <p:extLst>
              <p:ext uri="{D42A27DB-BD31-4B8C-83A1-F6EECF244321}">
                <p14:modId xmlns:p14="http://schemas.microsoft.com/office/powerpoint/2010/main" val="4074779334"/>
              </p:ext>
            </p:extLst>
          </p:nvPr>
        </p:nvGraphicFramePr>
        <p:xfrm>
          <a:off x="838200" y="1825625"/>
          <a:ext cx="10515600" cy="4450080"/>
        </p:xfrm>
        <a:graphic>
          <a:graphicData uri="http://schemas.openxmlformats.org/drawingml/2006/table">
            <a:tbl>
              <a:tblPr firstRow="1" bandRow="1">
                <a:tableStyleId>{073A0DAA-6AF3-43AB-8588-CEC1D06C72B9}</a:tableStyleId>
              </a:tblPr>
              <a:tblGrid>
                <a:gridCol w="3789218">
                  <a:extLst>
                    <a:ext uri="{9D8B030D-6E8A-4147-A177-3AD203B41FA5}">
                      <a16:colId xmlns:a16="http://schemas.microsoft.com/office/drawing/2014/main" val="136461362"/>
                    </a:ext>
                  </a:extLst>
                </a:gridCol>
                <a:gridCol w="1260764">
                  <a:extLst>
                    <a:ext uri="{9D8B030D-6E8A-4147-A177-3AD203B41FA5}">
                      <a16:colId xmlns:a16="http://schemas.microsoft.com/office/drawing/2014/main" val="3259032271"/>
                    </a:ext>
                  </a:extLst>
                </a:gridCol>
                <a:gridCol w="955963">
                  <a:extLst>
                    <a:ext uri="{9D8B030D-6E8A-4147-A177-3AD203B41FA5}">
                      <a16:colId xmlns:a16="http://schemas.microsoft.com/office/drawing/2014/main" val="1793621537"/>
                    </a:ext>
                  </a:extLst>
                </a:gridCol>
                <a:gridCol w="1468582">
                  <a:extLst>
                    <a:ext uri="{9D8B030D-6E8A-4147-A177-3AD203B41FA5}">
                      <a16:colId xmlns:a16="http://schemas.microsoft.com/office/drawing/2014/main" val="1515804874"/>
                    </a:ext>
                  </a:extLst>
                </a:gridCol>
                <a:gridCol w="1288473">
                  <a:extLst>
                    <a:ext uri="{9D8B030D-6E8A-4147-A177-3AD203B41FA5}">
                      <a16:colId xmlns:a16="http://schemas.microsoft.com/office/drawing/2014/main" val="3806054538"/>
                    </a:ext>
                  </a:extLst>
                </a:gridCol>
                <a:gridCol w="1752600">
                  <a:extLst>
                    <a:ext uri="{9D8B030D-6E8A-4147-A177-3AD203B41FA5}">
                      <a16:colId xmlns:a16="http://schemas.microsoft.com/office/drawing/2014/main" val="3825593531"/>
                    </a:ext>
                  </a:extLst>
                </a:gridCol>
              </a:tblGrid>
              <a:tr h="370840">
                <a:tc>
                  <a:txBody>
                    <a:bodyPr/>
                    <a:lstStyle/>
                    <a:p>
                      <a:pPr algn="l" fontAlgn="b"/>
                      <a:r>
                        <a:rPr lang="en-US" sz="1800" u="none" strike="noStrike" dirty="0">
                          <a:effectLst/>
                        </a:rPr>
                        <a:t>tenant</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version</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region</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client</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server</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total</a:t>
                      </a:r>
                      <a:endParaRPr lang="en-US"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6058924"/>
                  </a:ext>
                </a:extLst>
              </a:tr>
              <a:tr h="370840">
                <a:tc>
                  <a:txBody>
                    <a:bodyPr/>
                    <a:lstStyle/>
                    <a:p>
                      <a:pPr algn="l" fontAlgn="b"/>
                      <a:r>
                        <a:rPr lang="en-US" sz="1800" u="none" strike="noStrike">
                          <a:effectLst/>
                        </a:rPr>
                        <a:t>apptio.com:it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eu</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3,002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0079106"/>
                  </a:ext>
                </a:extLst>
              </a:tr>
              <a:tr h="370840">
                <a:tc>
                  <a:txBody>
                    <a:bodyPr/>
                    <a:lstStyle/>
                    <a:p>
                      <a:pPr algn="l" fontAlgn="b"/>
                      <a:r>
                        <a:rPr lang="en-US" sz="1800" u="none" strike="noStrike">
                          <a:effectLst/>
                        </a:rPr>
                        <a:t>apptio.com:it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us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0.27%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3448925"/>
                  </a:ext>
                </a:extLst>
              </a:tr>
              <a:tr h="370840">
                <a:tc>
                  <a:txBody>
                    <a:bodyPr/>
                    <a:lstStyle/>
                    <a:p>
                      <a:pPr algn="l" fontAlgn="b"/>
                      <a:r>
                        <a:rPr lang="en-US" sz="1800" u="none" strike="noStrike">
                          <a:effectLst/>
                        </a:rPr>
                        <a:t>apptio.com:itfm foundation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us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1,717</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7764894"/>
                  </a:ext>
                </a:extLst>
              </a:tr>
              <a:tr h="370840">
                <a:tc>
                  <a:txBody>
                    <a:bodyPr/>
                    <a:lstStyle/>
                    <a:p>
                      <a:pPr algn="l" fontAlgn="b"/>
                      <a:r>
                        <a:rPr lang="en-US" sz="1800" u="none" strike="noStrike">
                          <a:effectLst/>
                        </a:rPr>
                        <a:t>apptio.com:products-current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us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0.82%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1,465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58216"/>
                  </a:ext>
                </a:extLst>
              </a:tr>
              <a:tr h="370840">
                <a:tc>
                  <a:txBody>
                    <a:bodyPr/>
                    <a:lstStyle/>
                    <a:p>
                      <a:pPr algn="l" fontAlgn="b"/>
                      <a:r>
                        <a:rPr lang="en-US" sz="1800" u="none" strike="noStrike">
                          <a:effectLst/>
                        </a:rPr>
                        <a:t>apptiotest.com:it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eu</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139,387</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3239474"/>
                  </a:ext>
                </a:extLst>
              </a:tr>
              <a:tr h="370840">
                <a:tc>
                  <a:txBody>
                    <a:bodyPr/>
                    <a:lstStyle/>
                    <a:p>
                      <a:pPr algn="l" fontAlgn="b"/>
                      <a:r>
                        <a:rPr lang="en-US" sz="1800" u="none" strike="noStrike">
                          <a:effectLst/>
                        </a:rPr>
                        <a:t>apptiotest.com:it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us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200,812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7665814"/>
                  </a:ext>
                </a:extLst>
              </a:tr>
              <a:tr h="370840">
                <a:tc>
                  <a:txBody>
                    <a:bodyPr/>
                    <a:lstStyle/>
                    <a:p>
                      <a:pPr algn="l" fontAlgn="b"/>
                      <a:r>
                        <a:rPr lang="en-US" sz="1800" u="none" strike="noStrike">
                          <a:effectLst/>
                        </a:rPr>
                        <a:t>itsvaluepartner.nl:sandbox</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eu</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0.76%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528</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2995901"/>
                  </a:ext>
                </a:extLst>
              </a:tr>
              <a:tr h="370840">
                <a:tc>
                  <a:txBody>
                    <a:bodyPr/>
                    <a:lstStyle/>
                    <a:p>
                      <a:pPr algn="l" fontAlgn="b"/>
                      <a:r>
                        <a:rPr lang="en-US" sz="1800" u="none" strike="noStrike">
                          <a:effectLst/>
                        </a:rPr>
                        <a:t>itsvaluepartner.nl:sandboxfr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eu</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16,771</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5278424"/>
                  </a:ext>
                </a:extLst>
              </a:tr>
              <a:tr h="370840">
                <a:tc>
                  <a:txBody>
                    <a:bodyPr/>
                    <a:lstStyle/>
                    <a:p>
                      <a:pPr algn="l" fontAlgn="b"/>
                      <a:r>
                        <a:rPr lang="en-US" sz="1800" u="none" strike="noStrike">
                          <a:effectLst/>
                        </a:rPr>
                        <a:t>jomalley.com:ea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us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0.54%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0.12%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1,664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9675144"/>
                  </a:ext>
                </a:extLst>
              </a:tr>
              <a:tr h="370840">
                <a:tc>
                  <a:txBody>
                    <a:bodyPr/>
                    <a:lstStyle/>
                    <a:p>
                      <a:pPr algn="l" fontAlgn="b"/>
                      <a:r>
                        <a:rPr lang="en-US" sz="1800" u="none" strike="noStrike">
                          <a:effectLst/>
                        </a:rPr>
                        <a:t>nle.com:train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us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3.09%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162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1566189"/>
                  </a:ext>
                </a:extLst>
              </a:tr>
              <a:tr h="370840">
                <a:tc>
                  <a:txBody>
                    <a:bodyPr/>
                    <a:lstStyle/>
                    <a:p>
                      <a:pPr algn="l" fontAlgn="b"/>
                      <a:r>
                        <a:rPr lang="en-US" sz="1800" u="none" strike="noStrike">
                          <a:effectLst/>
                        </a:rPr>
                        <a:t>nling.com:itfmf</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v2.16.00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us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0.12%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13,807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9178928"/>
                  </a:ext>
                </a:extLst>
              </a:tr>
            </a:tbl>
          </a:graphicData>
        </a:graphic>
      </p:graphicFrame>
    </p:spTree>
    <p:extLst>
      <p:ext uri="{BB962C8B-B14F-4D97-AF65-F5344CB8AC3E}">
        <p14:creationId xmlns:p14="http://schemas.microsoft.com/office/powerpoint/2010/main" val="237527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166B-3110-F24F-8071-DE5E7282100A}"/>
              </a:ext>
            </a:extLst>
          </p:cNvPr>
          <p:cNvSpPr>
            <a:spLocks noGrp="1"/>
          </p:cNvSpPr>
          <p:nvPr>
            <p:ph type="title"/>
          </p:nvPr>
        </p:nvSpPr>
        <p:spPr/>
        <p:txBody>
          <a:bodyPr/>
          <a:lstStyle/>
          <a:p>
            <a:r>
              <a:rPr lang="en-US" dirty="0"/>
              <a:t>Identifying risk tolerance</a:t>
            </a:r>
          </a:p>
        </p:txBody>
      </p:sp>
      <p:sp>
        <p:nvSpPr>
          <p:cNvPr id="3" name="Content Placeholder 2">
            <a:extLst>
              <a:ext uri="{FF2B5EF4-FFF2-40B4-BE49-F238E27FC236}">
                <a16:creationId xmlns:a16="http://schemas.microsoft.com/office/drawing/2014/main" id="{467019B4-2602-9E49-828E-34109DE78154}"/>
              </a:ext>
            </a:extLst>
          </p:cNvPr>
          <p:cNvSpPr>
            <a:spLocks noGrp="1"/>
          </p:cNvSpPr>
          <p:nvPr>
            <p:ph idx="1"/>
          </p:nvPr>
        </p:nvSpPr>
        <p:spPr/>
        <p:txBody>
          <a:bodyPr/>
          <a:lstStyle/>
          <a:p>
            <a:pPr marL="0" indent="0">
              <a:buNone/>
            </a:pPr>
            <a:r>
              <a:rPr lang="en-US" dirty="0"/>
              <a:t>What level of availability is required?</a:t>
            </a:r>
          </a:p>
          <a:p>
            <a:pPr marL="0" indent="0">
              <a:buNone/>
            </a:pPr>
            <a:r>
              <a:rPr lang="en-US" dirty="0"/>
              <a:t>Do different types of failures have different effects?</a:t>
            </a:r>
          </a:p>
          <a:p>
            <a:pPr marL="0" indent="0">
              <a:buNone/>
            </a:pPr>
            <a:r>
              <a:rPr lang="en-US" dirty="0"/>
              <a:t>How can we use the service cost to help locate a service’s risk?</a:t>
            </a:r>
          </a:p>
          <a:p>
            <a:pPr marL="0" indent="0">
              <a:buNone/>
            </a:pPr>
            <a:r>
              <a:rPr lang="en-US" dirty="0"/>
              <a:t>What other service metrics are important?</a:t>
            </a:r>
          </a:p>
        </p:txBody>
      </p:sp>
    </p:spTree>
    <p:extLst>
      <p:ext uri="{BB962C8B-B14F-4D97-AF65-F5344CB8AC3E}">
        <p14:creationId xmlns:p14="http://schemas.microsoft.com/office/powerpoint/2010/main" val="319007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8BC7-EA33-6348-97DC-0538878B38DC}"/>
              </a:ext>
            </a:extLst>
          </p:cNvPr>
          <p:cNvSpPr>
            <a:spLocks noGrp="1"/>
          </p:cNvSpPr>
          <p:nvPr>
            <p:ph type="title"/>
          </p:nvPr>
        </p:nvSpPr>
        <p:spPr/>
        <p:txBody>
          <a:bodyPr/>
          <a:lstStyle/>
          <a:p>
            <a:r>
              <a:rPr lang="en-US" dirty="0"/>
              <a:t>Target level</a:t>
            </a:r>
          </a:p>
        </p:txBody>
      </p:sp>
      <p:sp>
        <p:nvSpPr>
          <p:cNvPr id="3" name="Content Placeholder 2">
            <a:extLst>
              <a:ext uri="{FF2B5EF4-FFF2-40B4-BE49-F238E27FC236}">
                <a16:creationId xmlns:a16="http://schemas.microsoft.com/office/drawing/2014/main" id="{E896ECF7-4F27-0144-8ADF-EDD9C2787AEA}"/>
              </a:ext>
            </a:extLst>
          </p:cNvPr>
          <p:cNvSpPr>
            <a:spLocks noGrp="1"/>
          </p:cNvSpPr>
          <p:nvPr>
            <p:ph idx="1"/>
          </p:nvPr>
        </p:nvSpPr>
        <p:spPr/>
        <p:txBody>
          <a:bodyPr/>
          <a:lstStyle/>
          <a:p>
            <a:pPr marL="0" indent="0">
              <a:buNone/>
            </a:pPr>
            <a:r>
              <a:rPr lang="en-US" dirty="0"/>
              <a:t>What level of services will the users expect?</a:t>
            </a:r>
          </a:p>
          <a:p>
            <a:pPr marL="0" indent="0">
              <a:buNone/>
            </a:pPr>
            <a:r>
              <a:rPr lang="en-US" dirty="0"/>
              <a:t>Is there a revenue impact on this service’s availability?</a:t>
            </a:r>
          </a:p>
          <a:p>
            <a:pPr marL="0" indent="0">
              <a:buNone/>
            </a:pPr>
            <a:r>
              <a:rPr lang="en-US" dirty="0"/>
              <a:t>Is this a paid service? Is it free? Does it matter?</a:t>
            </a:r>
          </a:p>
          <a:p>
            <a:pPr marL="0" indent="0">
              <a:buNone/>
            </a:pPr>
            <a:r>
              <a:rPr lang="en-US" dirty="0"/>
              <a:t>What do our competitors, if any, promise?</a:t>
            </a:r>
          </a:p>
          <a:p>
            <a:pPr marL="0" indent="0">
              <a:buNone/>
            </a:pPr>
            <a:r>
              <a:rPr lang="en-US" dirty="0"/>
              <a:t>What class of customer? Enterprise? Consumer? Something else?</a:t>
            </a:r>
          </a:p>
        </p:txBody>
      </p:sp>
    </p:spTree>
    <p:extLst>
      <p:ext uri="{BB962C8B-B14F-4D97-AF65-F5344CB8AC3E}">
        <p14:creationId xmlns:p14="http://schemas.microsoft.com/office/powerpoint/2010/main" val="162188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E1EC-7762-2F45-80B9-BC04B75480E3}"/>
              </a:ext>
            </a:extLst>
          </p:cNvPr>
          <p:cNvSpPr>
            <a:spLocks noGrp="1"/>
          </p:cNvSpPr>
          <p:nvPr>
            <p:ph type="title"/>
          </p:nvPr>
        </p:nvSpPr>
        <p:spPr/>
        <p:txBody>
          <a:bodyPr/>
          <a:lstStyle/>
          <a:p>
            <a:r>
              <a:rPr lang="en-US" dirty="0"/>
              <a:t>Failure types</a:t>
            </a:r>
          </a:p>
        </p:txBody>
      </p:sp>
      <p:sp>
        <p:nvSpPr>
          <p:cNvPr id="3" name="Content Placeholder 2">
            <a:extLst>
              <a:ext uri="{FF2B5EF4-FFF2-40B4-BE49-F238E27FC236}">
                <a16:creationId xmlns:a16="http://schemas.microsoft.com/office/drawing/2014/main" id="{25E08AB0-1CAA-5742-A75B-344D0AED548D}"/>
              </a:ext>
            </a:extLst>
          </p:cNvPr>
          <p:cNvSpPr>
            <a:spLocks noGrp="1"/>
          </p:cNvSpPr>
          <p:nvPr>
            <p:ph idx="1"/>
          </p:nvPr>
        </p:nvSpPr>
        <p:spPr/>
        <p:txBody>
          <a:bodyPr/>
          <a:lstStyle/>
          <a:p>
            <a:pPr marL="0" indent="0">
              <a:buNone/>
            </a:pPr>
            <a:r>
              <a:rPr lang="en-US" dirty="0"/>
              <a:t>How resilient is our business to downtime?</a:t>
            </a:r>
          </a:p>
          <a:p>
            <a:pPr marL="0" indent="0">
              <a:buNone/>
            </a:pPr>
            <a:r>
              <a:rPr lang="en-US" dirty="0"/>
              <a:t>How resilient are the customers to downtime?</a:t>
            </a:r>
          </a:p>
          <a:p>
            <a:pPr marL="0" indent="0">
              <a:buNone/>
            </a:pPr>
            <a:r>
              <a:rPr lang="en-US" dirty="0"/>
              <a:t>What’s worse: total failure or death by a thousand cuts?</a:t>
            </a:r>
          </a:p>
          <a:p>
            <a:pPr marL="0" indent="0">
              <a:buNone/>
            </a:pPr>
            <a:endParaRPr lang="en-US" dirty="0"/>
          </a:p>
        </p:txBody>
      </p:sp>
    </p:spTree>
    <p:extLst>
      <p:ext uri="{BB962C8B-B14F-4D97-AF65-F5344CB8AC3E}">
        <p14:creationId xmlns:p14="http://schemas.microsoft.com/office/powerpoint/2010/main" val="47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5E70-8018-7446-883D-517DCABC1199}"/>
              </a:ext>
            </a:extLst>
          </p:cNvPr>
          <p:cNvSpPr>
            <a:spLocks noGrp="1"/>
          </p:cNvSpPr>
          <p:nvPr>
            <p:ph type="title"/>
          </p:nvPr>
        </p:nvSpPr>
        <p:spPr/>
        <p:txBody>
          <a:bodyPr/>
          <a:lstStyle/>
          <a:p>
            <a:r>
              <a:rPr lang="en-US" dirty="0"/>
              <a:t>Tonight</a:t>
            </a:r>
          </a:p>
        </p:txBody>
      </p:sp>
      <p:sp>
        <p:nvSpPr>
          <p:cNvPr id="3" name="Content Placeholder 2">
            <a:extLst>
              <a:ext uri="{FF2B5EF4-FFF2-40B4-BE49-F238E27FC236}">
                <a16:creationId xmlns:a16="http://schemas.microsoft.com/office/drawing/2014/main" id="{8E43C2DC-40F0-2B4D-B542-9D470F78A558}"/>
              </a:ext>
            </a:extLst>
          </p:cNvPr>
          <p:cNvSpPr>
            <a:spLocks noGrp="1"/>
          </p:cNvSpPr>
          <p:nvPr>
            <p:ph idx="1"/>
          </p:nvPr>
        </p:nvSpPr>
        <p:spPr/>
        <p:txBody>
          <a:bodyPr/>
          <a:lstStyle/>
          <a:p>
            <a:pPr marL="0" indent="0">
              <a:buNone/>
            </a:pPr>
            <a:r>
              <a:rPr lang="en-US" dirty="0"/>
              <a:t>The cloud as a platform</a:t>
            </a:r>
          </a:p>
          <a:p>
            <a:pPr marL="0" indent="0">
              <a:buNone/>
            </a:pPr>
            <a:r>
              <a:rPr lang="en-US" dirty="0"/>
              <a:t>More about operations</a:t>
            </a:r>
          </a:p>
          <a:p>
            <a:pPr marL="0" indent="0">
              <a:buNone/>
            </a:pPr>
            <a:r>
              <a:rPr lang="en-US" dirty="0"/>
              <a:t>Embracing risk &amp; service level objectives</a:t>
            </a:r>
          </a:p>
          <a:p>
            <a:pPr marL="0" indent="0">
              <a:buNone/>
            </a:pPr>
            <a:r>
              <a:rPr lang="en-US" dirty="0"/>
              <a:t>Quantifying risk</a:t>
            </a:r>
          </a:p>
          <a:p>
            <a:pPr marL="0" indent="0">
              <a:buNone/>
            </a:pPr>
            <a:endParaRPr lang="en-US" dirty="0"/>
          </a:p>
        </p:txBody>
      </p:sp>
    </p:spTree>
    <p:extLst>
      <p:ext uri="{BB962C8B-B14F-4D97-AF65-F5344CB8AC3E}">
        <p14:creationId xmlns:p14="http://schemas.microsoft.com/office/powerpoint/2010/main" val="358053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A16E-BCEB-6949-AE85-DB37FF63C238}"/>
              </a:ext>
            </a:extLst>
          </p:cNvPr>
          <p:cNvSpPr>
            <a:spLocks noGrp="1"/>
          </p:cNvSpPr>
          <p:nvPr>
            <p:ph type="title"/>
          </p:nvPr>
        </p:nvSpPr>
        <p:spPr/>
        <p:txBody>
          <a:bodyPr/>
          <a:lstStyle/>
          <a:p>
            <a:r>
              <a:rPr lang="en-US" dirty="0"/>
              <a:t>Let’s look at the Google Ads example</a:t>
            </a:r>
          </a:p>
        </p:txBody>
      </p:sp>
      <p:sp>
        <p:nvSpPr>
          <p:cNvPr id="3" name="Content Placeholder 2">
            <a:extLst>
              <a:ext uri="{FF2B5EF4-FFF2-40B4-BE49-F238E27FC236}">
                <a16:creationId xmlns:a16="http://schemas.microsoft.com/office/drawing/2014/main" id="{18B2F91C-C096-6244-9878-14BDCAB557DF}"/>
              </a:ext>
            </a:extLst>
          </p:cNvPr>
          <p:cNvSpPr>
            <a:spLocks noGrp="1"/>
          </p:cNvSpPr>
          <p:nvPr>
            <p:ph idx="1"/>
          </p:nvPr>
        </p:nvSpPr>
        <p:spPr/>
        <p:txBody>
          <a:bodyPr/>
          <a:lstStyle/>
          <a:p>
            <a:pPr marL="0" indent="0">
              <a:buNone/>
            </a:pPr>
            <a:r>
              <a:rPr lang="en-US" dirty="0"/>
              <a:t>Ask, what happens if we increase by 1 nine?</a:t>
            </a:r>
          </a:p>
          <a:p>
            <a:pPr marL="0" indent="0">
              <a:buNone/>
            </a:pPr>
            <a:r>
              <a:rPr lang="en-US" dirty="0"/>
              <a:t>Does the revenue increase justify the engineering costs?</a:t>
            </a:r>
          </a:p>
          <a:p>
            <a:pPr marL="0" indent="0">
              <a:buNone/>
            </a:pPr>
            <a:endParaRPr lang="en-US" dirty="0"/>
          </a:p>
          <a:p>
            <a:pPr marL="0" indent="0">
              <a:buNone/>
            </a:pPr>
            <a:r>
              <a:rPr lang="en-US" i="1" dirty="0"/>
              <a:t>Proposed improvement: 99.9% -&gt; 99.99%</a:t>
            </a:r>
          </a:p>
          <a:p>
            <a:pPr marL="0" indent="0">
              <a:buNone/>
            </a:pPr>
            <a:r>
              <a:rPr lang="en-US" i="1" dirty="0"/>
              <a:t>Proposed increase in availability: 0.09%</a:t>
            </a:r>
          </a:p>
          <a:p>
            <a:pPr marL="0" indent="0">
              <a:buNone/>
            </a:pPr>
            <a:r>
              <a:rPr lang="en-US" i="1" dirty="0"/>
              <a:t>Service revenue: $1,000,000</a:t>
            </a:r>
          </a:p>
          <a:p>
            <a:pPr marL="0" indent="0">
              <a:buNone/>
            </a:pPr>
            <a:r>
              <a:rPr lang="en-US" i="1" dirty="0"/>
              <a:t>Value of that additional nine: $1,000,000 x 0.0009 = …</a:t>
            </a:r>
          </a:p>
        </p:txBody>
      </p:sp>
    </p:spTree>
    <p:extLst>
      <p:ext uri="{BB962C8B-B14F-4D97-AF65-F5344CB8AC3E}">
        <p14:creationId xmlns:p14="http://schemas.microsoft.com/office/powerpoint/2010/main" val="212818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D1D2E-7028-7141-A703-2373BA4F8A7E}"/>
              </a:ext>
            </a:extLst>
          </p:cNvPr>
          <p:cNvSpPr>
            <a:spLocks noGrp="1"/>
          </p:cNvSpPr>
          <p:nvPr>
            <p:ph type="title"/>
          </p:nvPr>
        </p:nvSpPr>
        <p:spPr/>
        <p:txBody>
          <a:bodyPr/>
          <a:lstStyle/>
          <a:p>
            <a:r>
              <a:rPr lang="en-US" dirty="0"/>
              <a:t>Error budgets</a:t>
            </a:r>
          </a:p>
        </p:txBody>
      </p:sp>
      <p:sp>
        <p:nvSpPr>
          <p:cNvPr id="5" name="Text Placeholder 4">
            <a:extLst>
              <a:ext uri="{FF2B5EF4-FFF2-40B4-BE49-F238E27FC236}">
                <a16:creationId xmlns:a16="http://schemas.microsoft.com/office/drawing/2014/main" id="{8C499AFA-E67A-B940-A034-4D4981CD2D79}"/>
              </a:ext>
            </a:extLst>
          </p:cNvPr>
          <p:cNvSpPr>
            <a:spLocks noGrp="1"/>
          </p:cNvSpPr>
          <p:nvPr>
            <p:ph type="body" idx="1"/>
          </p:nvPr>
        </p:nvSpPr>
        <p:spPr/>
        <p:txBody>
          <a:bodyPr/>
          <a:lstStyle/>
          <a:p>
            <a:r>
              <a:rPr lang="en-US" dirty="0"/>
              <a:t>Letting DevOps pull the plug</a:t>
            </a:r>
          </a:p>
        </p:txBody>
      </p:sp>
    </p:spTree>
    <p:extLst>
      <p:ext uri="{BB962C8B-B14F-4D97-AF65-F5344CB8AC3E}">
        <p14:creationId xmlns:p14="http://schemas.microsoft.com/office/powerpoint/2010/main" val="134274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9D0FFA-B7D6-884A-B355-A0EF9C85015D}"/>
              </a:ext>
            </a:extLst>
          </p:cNvPr>
          <p:cNvSpPr>
            <a:spLocks noGrp="1"/>
          </p:cNvSpPr>
          <p:nvPr>
            <p:ph type="title"/>
          </p:nvPr>
        </p:nvSpPr>
        <p:spPr/>
        <p:txBody>
          <a:bodyPr/>
          <a:lstStyle/>
          <a:p>
            <a:r>
              <a:rPr lang="en-US" dirty="0"/>
              <a:t>Motivations for error budgets</a:t>
            </a:r>
          </a:p>
        </p:txBody>
      </p:sp>
      <p:sp>
        <p:nvSpPr>
          <p:cNvPr id="7" name="Content Placeholder 6">
            <a:extLst>
              <a:ext uri="{FF2B5EF4-FFF2-40B4-BE49-F238E27FC236}">
                <a16:creationId xmlns:a16="http://schemas.microsoft.com/office/drawing/2014/main" id="{0B37E752-28CA-A246-A7E6-571A0E40D104}"/>
              </a:ext>
            </a:extLst>
          </p:cNvPr>
          <p:cNvSpPr>
            <a:spLocks noGrp="1"/>
          </p:cNvSpPr>
          <p:nvPr>
            <p:ph idx="1"/>
          </p:nvPr>
        </p:nvSpPr>
        <p:spPr/>
        <p:txBody>
          <a:bodyPr/>
          <a:lstStyle/>
          <a:p>
            <a:pPr marL="0" indent="0">
              <a:buNone/>
            </a:pPr>
            <a:r>
              <a:rPr lang="en-US" dirty="0"/>
              <a:t>There’s an inherent conflict of interest between Dev and Ops</a:t>
            </a:r>
          </a:p>
          <a:p>
            <a:pPr marL="0" indent="0">
              <a:buNone/>
            </a:pPr>
            <a:endParaRPr lang="en-US" dirty="0"/>
          </a:p>
          <a:p>
            <a:pPr marL="0" indent="0">
              <a:buNone/>
            </a:pPr>
            <a:r>
              <a:rPr lang="en-US" dirty="0"/>
              <a:t>Dev wants to move product as fast as possible</a:t>
            </a:r>
          </a:p>
          <a:p>
            <a:pPr marL="0" indent="0">
              <a:buNone/>
            </a:pPr>
            <a:r>
              <a:rPr lang="en-US" dirty="0"/>
              <a:t>Ops wants to limit changes to the system</a:t>
            </a:r>
          </a:p>
          <a:p>
            <a:pPr marL="0" indent="0">
              <a:buNone/>
            </a:pPr>
            <a:endParaRPr lang="en-US" dirty="0"/>
          </a:p>
          <a:p>
            <a:pPr marL="0" indent="0">
              <a:buNone/>
            </a:pPr>
            <a:r>
              <a:rPr lang="en-US" dirty="0"/>
              <a:t>How might we balance this… in a fair way</a:t>
            </a:r>
          </a:p>
        </p:txBody>
      </p:sp>
    </p:spTree>
    <p:extLst>
      <p:ext uri="{BB962C8B-B14F-4D97-AF65-F5344CB8AC3E}">
        <p14:creationId xmlns:p14="http://schemas.microsoft.com/office/powerpoint/2010/main" val="1958092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FE6B-6F36-AA4A-8DC2-6EA66656D4FF}"/>
              </a:ext>
            </a:extLst>
          </p:cNvPr>
          <p:cNvSpPr>
            <a:spLocks noGrp="1"/>
          </p:cNvSpPr>
          <p:nvPr>
            <p:ph type="title"/>
          </p:nvPr>
        </p:nvSpPr>
        <p:spPr/>
        <p:txBody>
          <a:bodyPr/>
          <a:lstStyle/>
          <a:p>
            <a:r>
              <a:rPr lang="en-US" dirty="0"/>
              <a:t>But first, what tensions?</a:t>
            </a:r>
          </a:p>
        </p:txBody>
      </p:sp>
      <p:sp>
        <p:nvSpPr>
          <p:cNvPr id="3" name="Content Placeholder 2">
            <a:extLst>
              <a:ext uri="{FF2B5EF4-FFF2-40B4-BE49-F238E27FC236}">
                <a16:creationId xmlns:a16="http://schemas.microsoft.com/office/drawing/2014/main" id="{D49B79E1-AB37-5E43-8D33-7FA50645C702}"/>
              </a:ext>
            </a:extLst>
          </p:cNvPr>
          <p:cNvSpPr>
            <a:spLocks noGrp="1"/>
          </p:cNvSpPr>
          <p:nvPr>
            <p:ph idx="1"/>
          </p:nvPr>
        </p:nvSpPr>
        <p:spPr/>
        <p:txBody>
          <a:bodyPr/>
          <a:lstStyle/>
          <a:p>
            <a:pPr marL="0" indent="0">
              <a:buNone/>
            </a:pPr>
            <a:r>
              <a:rPr lang="en-US" dirty="0"/>
              <a:t>Software fault tolerance</a:t>
            </a:r>
          </a:p>
          <a:p>
            <a:pPr marL="0" indent="0">
              <a:buNone/>
            </a:pPr>
            <a:r>
              <a:rPr lang="en-US" dirty="0"/>
              <a:t>Testing</a:t>
            </a:r>
          </a:p>
          <a:p>
            <a:pPr marL="0" indent="0">
              <a:buNone/>
            </a:pPr>
            <a:r>
              <a:rPr lang="en-US" dirty="0"/>
              <a:t>Push frequency</a:t>
            </a:r>
          </a:p>
          <a:p>
            <a:pPr marL="0" indent="0">
              <a:buNone/>
            </a:pPr>
            <a:r>
              <a:rPr lang="en-US" dirty="0"/>
              <a:t>Canary duration and size</a:t>
            </a:r>
          </a:p>
        </p:txBody>
      </p:sp>
    </p:spTree>
    <p:extLst>
      <p:ext uri="{BB962C8B-B14F-4D97-AF65-F5344CB8AC3E}">
        <p14:creationId xmlns:p14="http://schemas.microsoft.com/office/powerpoint/2010/main" val="2621124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0278-5645-B24C-AEFE-D48157B937A5}"/>
              </a:ext>
            </a:extLst>
          </p:cNvPr>
          <p:cNvSpPr>
            <a:spLocks noGrp="1"/>
          </p:cNvSpPr>
          <p:nvPr>
            <p:ph type="title"/>
          </p:nvPr>
        </p:nvSpPr>
        <p:spPr/>
        <p:txBody>
          <a:bodyPr/>
          <a:lstStyle/>
          <a:p>
            <a:r>
              <a:rPr lang="en-US" dirty="0"/>
              <a:t>Forming the error budget</a:t>
            </a:r>
          </a:p>
        </p:txBody>
      </p:sp>
      <p:sp>
        <p:nvSpPr>
          <p:cNvPr id="3" name="Content Placeholder 2">
            <a:extLst>
              <a:ext uri="{FF2B5EF4-FFF2-40B4-BE49-F238E27FC236}">
                <a16:creationId xmlns:a16="http://schemas.microsoft.com/office/drawing/2014/main" id="{46360419-423E-DE40-AD16-2CE8A57D1A9B}"/>
              </a:ext>
            </a:extLst>
          </p:cNvPr>
          <p:cNvSpPr>
            <a:spLocks noGrp="1"/>
          </p:cNvSpPr>
          <p:nvPr>
            <p:ph idx="1"/>
          </p:nvPr>
        </p:nvSpPr>
        <p:spPr/>
        <p:txBody>
          <a:bodyPr/>
          <a:lstStyle/>
          <a:p>
            <a:pPr marL="0" indent="0">
              <a:buNone/>
            </a:pPr>
            <a:r>
              <a:rPr lang="en-US" dirty="0"/>
              <a:t>Product management defines the (availability) service level objective</a:t>
            </a:r>
          </a:p>
          <a:p>
            <a:pPr marL="0" indent="0">
              <a:buNone/>
            </a:pPr>
            <a:r>
              <a:rPr lang="en-US" dirty="0"/>
              <a:t>We measure the (availability) metric using a neutral third party</a:t>
            </a:r>
          </a:p>
          <a:p>
            <a:pPr marL="0" indent="0">
              <a:buNone/>
            </a:pPr>
            <a:r>
              <a:rPr lang="en-US" dirty="0"/>
              <a:t>We calculate the difference, which tells us how much is left</a:t>
            </a:r>
          </a:p>
          <a:p>
            <a:pPr marL="0" indent="0">
              <a:buNone/>
            </a:pPr>
            <a:r>
              <a:rPr lang="en-US" dirty="0"/>
              <a:t>As long as we have some time left… we can take the risk</a:t>
            </a:r>
          </a:p>
        </p:txBody>
      </p:sp>
    </p:spTree>
    <p:extLst>
      <p:ext uri="{BB962C8B-B14F-4D97-AF65-F5344CB8AC3E}">
        <p14:creationId xmlns:p14="http://schemas.microsoft.com/office/powerpoint/2010/main" val="3537343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83DA-FB29-A444-A413-0197E70201DC}"/>
              </a:ext>
            </a:extLst>
          </p:cNvPr>
          <p:cNvSpPr>
            <a:spLocks noGrp="1"/>
          </p:cNvSpPr>
          <p:nvPr>
            <p:ph type="title"/>
          </p:nvPr>
        </p:nvSpPr>
        <p:spPr/>
        <p:txBody>
          <a:bodyPr/>
          <a:lstStyle/>
          <a:p>
            <a:r>
              <a:rPr lang="en-US" dirty="0"/>
              <a:t>Benefits of using an error budget</a:t>
            </a:r>
          </a:p>
        </p:txBody>
      </p:sp>
      <p:sp>
        <p:nvSpPr>
          <p:cNvPr id="3" name="Content Placeholder 2">
            <a:extLst>
              <a:ext uri="{FF2B5EF4-FFF2-40B4-BE49-F238E27FC236}">
                <a16:creationId xmlns:a16="http://schemas.microsoft.com/office/drawing/2014/main" id="{6D468AD5-EAD8-F540-AB56-F0DC64B12E2C}"/>
              </a:ext>
            </a:extLst>
          </p:cNvPr>
          <p:cNvSpPr>
            <a:spLocks noGrp="1"/>
          </p:cNvSpPr>
          <p:nvPr>
            <p:ph idx="1"/>
          </p:nvPr>
        </p:nvSpPr>
        <p:spPr/>
        <p:txBody>
          <a:bodyPr/>
          <a:lstStyle/>
          <a:p>
            <a:pPr marL="0" indent="0">
              <a:buNone/>
            </a:pPr>
            <a:r>
              <a:rPr lang="en-US" dirty="0"/>
              <a:t>Error budgets provide a common incentive</a:t>
            </a:r>
          </a:p>
          <a:p>
            <a:pPr marL="0" indent="0">
              <a:buNone/>
            </a:pPr>
            <a:r>
              <a:rPr lang="en-US" dirty="0"/>
              <a:t>It’s data-driven and not emotionally charged</a:t>
            </a:r>
          </a:p>
          <a:p>
            <a:pPr marL="0" indent="0">
              <a:buNone/>
            </a:pPr>
            <a:r>
              <a:rPr lang="en-US" dirty="0"/>
              <a:t>It’s highly repeatable, quantifiable, justifiable</a:t>
            </a:r>
          </a:p>
          <a:p>
            <a:pPr marL="0" indent="0">
              <a:buNone/>
            </a:pPr>
            <a:r>
              <a:rPr lang="en-US" dirty="0"/>
              <a:t>We take the unknown out of the equation</a:t>
            </a:r>
          </a:p>
          <a:p>
            <a:pPr marL="0" indent="0">
              <a:buNone/>
            </a:pPr>
            <a:r>
              <a:rPr lang="en-US" dirty="0"/>
              <a:t>It’s self-correcting, self-policing, and motivational</a:t>
            </a:r>
          </a:p>
          <a:p>
            <a:pPr marL="0" indent="0">
              <a:buNone/>
            </a:pPr>
            <a:r>
              <a:rPr lang="en-US" dirty="0"/>
              <a:t>It’s easy to point out associated costs on both sides</a:t>
            </a:r>
          </a:p>
          <a:p>
            <a:pPr marL="0" indent="0">
              <a:buNone/>
            </a:pPr>
            <a:endParaRPr lang="en-US" dirty="0"/>
          </a:p>
          <a:p>
            <a:pPr marL="0" indent="0">
              <a:buNone/>
            </a:pPr>
            <a:r>
              <a:rPr lang="en-US" dirty="0"/>
              <a:t>But, it requires a level of authority and discomfort</a:t>
            </a:r>
          </a:p>
        </p:txBody>
      </p:sp>
    </p:spTree>
    <p:extLst>
      <p:ext uri="{BB962C8B-B14F-4D97-AF65-F5344CB8AC3E}">
        <p14:creationId xmlns:p14="http://schemas.microsoft.com/office/powerpoint/2010/main" val="117682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2618-3A2C-EF47-8084-C15C2E978005}"/>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FE111F3B-9DE6-794E-AC99-D94EBE93BB60}"/>
              </a:ext>
            </a:extLst>
          </p:cNvPr>
          <p:cNvSpPr>
            <a:spLocks noGrp="1"/>
          </p:cNvSpPr>
          <p:nvPr>
            <p:ph idx="1"/>
          </p:nvPr>
        </p:nvSpPr>
        <p:spPr/>
        <p:txBody>
          <a:bodyPr>
            <a:normAutofit/>
          </a:bodyPr>
          <a:lstStyle/>
          <a:p>
            <a:pPr marL="0" indent="0">
              <a:buNone/>
            </a:pPr>
            <a:r>
              <a:rPr lang="en-US" sz="2400" dirty="0">
                <a:hlinkClick r:id="rId3"/>
              </a:rPr>
              <a:t>http://searchcloudcomputing.techtarget.com/feature/On-premises-vs-cloud-Whats-more-cost-effective-for-your-apps</a:t>
            </a:r>
            <a:endParaRPr lang="en-US" sz="2400" dirty="0"/>
          </a:p>
          <a:p>
            <a:pPr marL="0" indent="0">
              <a:buNone/>
            </a:pPr>
            <a:r>
              <a:rPr lang="en-US" sz="2400" dirty="0">
                <a:hlinkClick r:id="rId4"/>
              </a:rPr>
              <a:t>https://www.wired.com/2013/08/memsql-and-amazon/</a:t>
            </a:r>
            <a:endParaRPr lang="en-US" sz="2400" dirty="0"/>
          </a:p>
          <a:p>
            <a:pPr marL="0" indent="0">
              <a:buNone/>
            </a:pPr>
            <a:endParaRPr lang="en-US" sz="2400" dirty="0"/>
          </a:p>
          <a:p>
            <a:pPr marL="0" indent="0">
              <a:buNone/>
            </a:pPr>
            <a:r>
              <a:rPr lang="en-US" sz="2400" dirty="0"/>
              <a:t>GOOG chapter 4 on service level objectives</a:t>
            </a:r>
          </a:p>
          <a:p>
            <a:pPr marL="0" indent="0">
              <a:buNone/>
            </a:pPr>
            <a:r>
              <a:rPr lang="en-US" sz="2400"/>
              <a:t>BASS chapter 4 and 5</a:t>
            </a:r>
            <a:endParaRPr lang="en-US" sz="2400" dirty="0"/>
          </a:p>
        </p:txBody>
      </p:sp>
    </p:spTree>
    <p:extLst>
      <p:ext uri="{BB962C8B-B14F-4D97-AF65-F5344CB8AC3E}">
        <p14:creationId xmlns:p14="http://schemas.microsoft.com/office/powerpoint/2010/main" val="249492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934DB8-1A2B-1A43-B534-6A71FBDE66C7}"/>
              </a:ext>
            </a:extLst>
          </p:cNvPr>
          <p:cNvSpPr>
            <a:spLocks noGrp="1"/>
          </p:cNvSpPr>
          <p:nvPr>
            <p:ph type="title"/>
          </p:nvPr>
        </p:nvSpPr>
        <p:spPr/>
        <p:txBody>
          <a:bodyPr/>
          <a:lstStyle/>
          <a:p>
            <a:r>
              <a:rPr lang="en-US" dirty="0"/>
              <a:t>Oh, cloudy day</a:t>
            </a:r>
          </a:p>
        </p:txBody>
      </p:sp>
      <p:sp>
        <p:nvSpPr>
          <p:cNvPr id="5" name="Text Placeholder 4">
            <a:extLst>
              <a:ext uri="{FF2B5EF4-FFF2-40B4-BE49-F238E27FC236}">
                <a16:creationId xmlns:a16="http://schemas.microsoft.com/office/drawing/2014/main" id="{20F604A4-FF96-F84F-99F5-B0E5CB090E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709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FFAB-3B24-9F48-B953-95BD3F7EDD6F}"/>
              </a:ext>
            </a:extLst>
          </p:cNvPr>
          <p:cNvSpPr>
            <a:spLocks noGrp="1"/>
          </p:cNvSpPr>
          <p:nvPr>
            <p:ph type="title"/>
          </p:nvPr>
        </p:nvSpPr>
        <p:spPr/>
        <p:txBody>
          <a:bodyPr/>
          <a:lstStyle/>
          <a:p>
            <a:r>
              <a:rPr lang="en-US" dirty="0"/>
              <a:t>What is this cloud thing - NIST</a:t>
            </a:r>
          </a:p>
        </p:txBody>
      </p:sp>
      <p:sp>
        <p:nvSpPr>
          <p:cNvPr id="3" name="Content Placeholder 2">
            <a:extLst>
              <a:ext uri="{FF2B5EF4-FFF2-40B4-BE49-F238E27FC236}">
                <a16:creationId xmlns:a16="http://schemas.microsoft.com/office/drawing/2014/main" id="{0C8CC7AC-58A9-774F-BE40-0135F7AEB474}"/>
              </a:ext>
            </a:extLst>
          </p:cNvPr>
          <p:cNvSpPr>
            <a:spLocks noGrp="1"/>
          </p:cNvSpPr>
          <p:nvPr>
            <p:ph idx="1"/>
          </p:nvPr>
        </p:nvSpPr>
        <p:spPr/>
        <p:txBody>
          <a:bodyPr/>
          <a:lstStyle/>
          <a:p>
            <a:pPr marL="0" indent="0" algn="ctr">
              <a:buNone/>
            </a:pPr>
            <a:r>
              <a:rPr lang="en-US" i="1"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p>
          <a:p>
            <a:pPr marL="0" indent="0" algn="ctr">
              <a:buNone/>
            </a:pPr>
            <a:r>
              <a:rPr lang="en-US" i="1" dirty="0"/>
              <a:t>This cloud model is composed of five essential characteristics, three service models, and four deployment models.</a:t>
            </a:r>
          </a:p>
        </p:txBody>
      </p:sp>
    </p:spTree>
    <p:extLst>
      <p:ext uri="{BB962C8B-B14F-4D97-AF65-F5344CB8AC3E}">
        <p14:creationId xmlns:p14="http://schemas.microsoft.com/office/powerpoint/2010/main" val="34299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0959-3CAD-9346-992A-F4D0B0755CF1}"/>
              </a:ext>
            </a:extLst>
          </p:cNvPr>
          <p:cNvSpPr>
            <a:spLocks noGrp="1"/>
          </p:cNvSpPr>
          <p:nvPr>
            <p:ph type="title"/>
          </p:nvPr>
        </p:nvSpPr>
        <p:spPr/>
        <p:txBody>
          <a:bodyPr/>
          <a:lstStyle/>
          <a:p>
            <a:r>
              <a:rPr lang="en-US" dirty="0"/>
              <a:t>Essential characteristics</a:t>
            </a:r>
          </a:p>
        </p:txBody>
      </p:sp>
      <p:sp>
        <p:nvSpPr>
          <p:cNvPr id="3" name="Content Placeholder 2">
            <a:extLst>
              <a:ext uri="{FF2B5EF4-FFF2-40B4-BE49-F238E27FC236}">
                <a16:creationId xmlns:a16="http://schemas.microsoft.com/office/drawing/2014/main" id="{A8E0DACF-FE4C-6941-8F42-F0839B9FE7D7}"/>
              </a:ext>
            </a:extLst>
          </p:cNvPr>
          <p:cNvSpPr>
            <a:spLocks noGrp="1"/>
          </p:cNvSpPr>
          <p:nvPr>
            <p:ph idx="1"/>
          </p:nvPr>
        </p:nvSpPr>
        <p:spPr/>
        <p:txBody>
          <a:bodyPr/>
          <a:lstStyle/>
          <a:p>
            <a:pPr marL="0" indent="0">
              <a:buNone/>
            </a:pPr>
            <a:r>
              <a:rPr lang="en-US" dirty="0"/>
              <a:t>On-demand self-service</a:t>
            </a:r>
          </a:p>
          <a:p>
            <a:pPr marL="0" indent="0">
              <a:buNone/>
            </a:pPr>
            <a:r>
              <a:rPr lang="en-US" dirty="0"/>
              <a:t>Broad network access</a:t>
            </a:r>
          </a:p>
          <a:p>
            <a:pPr marL="0" indent="0">
              <a:buNone/>
            </a:pPr>
            <a:r>
              <a:rPr lang="en-US" dirty="0"/>
              <a:t>Resource pooling</a:t>
            </a:r>
          </a:p>
          <a:p>
            <a:pPr marL="0" indent="0">
              <a:buNone/>
            </a:pPr>
            <a:r>
              <a:rPr lang="en-US" dirty="0"/>
              <a:t>Rapid elasticity</a:t>
            </a:r>
          </a:p>
          <a:p>
            <a:pPr marL="0" indent="0">
              <a:buNone/>
            </a:pPr>
            <a:r>
              <a:rPr lang="en-US" dirty="0"/>
              <a:t>Measured service</a:t>
            </a:r>
          </a:p>
        </p:txBody>
      </p:sp>
    </p:spTree>
    <p:extLst>
      <p:ext uri="{BB962C8B-B14F-4D97-AF65-F5344CB8AC3E}">
        <p14:creationId xmlns:p14="http://schemas.microsoft.com/office/powerpoint/2010/main" val="297977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AE30-41B0-954A-BA5E-ACCE21BDF323}"/>
              </a:ext>
            </a:extLst>
          </p:cNvPr>
          <p:cNvSpPr>
            <a:spLocks noGrp="1"/>
          </p:cNvSpPr>
          <p:nvPr>
            <p:ph type="title"/>
          </p:nvPr>
        </p:nvSpPr>
        <p:spPr/>
        <p:txBody>
          <a:bodyPr/>
          <a:lstStyle/>
          <a:p>
            <a:r>
              <a:rPr lang="en-US" dirty="0"/>
              <a:t>The service models</a:t>
            </a:r>
          </a:p>
        </p:txBody>
      </p:sp>
      <p:sp>
        <p:nvSpPr>
          <p:cNvPr id="3" name="Content Placeholder 2">
            <a:extLst>
              <a:ext uri="{FF2B5EF4-FFF2-40B4-BE49-F238E27FC236}">
                <a16:creationId xmlns:a16="http://schemas.microsoft.com/office/drawing/2014/main" id="{5B8CC238-7E62-A149-9853-ABF1B472A7EF}"/>
              </a:ext>
            </a:extLst>
          </p:cNvPr>
          <p:cNvSpPr>
            <a:spLocks noGrp="1"/>
          </p:cNvSpPr>
          <p:nvPr>
            <p:ph idx="1"/>
          </p:nvPr>
        </p:nvSpPr>
        <p:spPr/>
        <p:txBody>
          <a:bodyPr/>
          <a:lstStyle/>
          <a:p>
            <a:pPr marL="0" indent="0">
              <a:buNone/>
            </a:pPr>
            <a:r>
              <a:rPr lang="en-US" dirty="0"/>
              <a:t>Software as a Service (SaaS)</a:t>
            </a:r>
          </a:p>
          <a:p>
            <a:pPr marL="0" indent="0">
              <a:buNone/>
            </a:pPr>
            <a:r>
              <a:rPr lang="en-US" dirty="0"/>
              <a:t>Platform as a Service (PaaS)</a:t>
            </a:r>
          </a:p>
          <a:p>
            <a:pPr marL="0" indent="0">
              <a:buNone/>
            </a:pPr>
            <a:r>
              <a:rPr lang="en-US" dirty="0"/>
              <a:t>Infrastructure as a Service (IaaS)</a:t>
            </a:r>
          </a:p>
          <a:p>
            <a:pPr marL="0" indent="0">
              <a:buNone/>
            </a:pPr>
            <a:endParaRPr lang="en-US" dirty="0"/>
          </a:p>
        </p:txBody>
      </p:sp>
    </p:spTree>
    <p:extLst>
      <p:ext uri="{BB962C8B-B14F-4D97-AF65-F5344CB8AC3E}">
        <p14:creationId xmlns:p14="http://schemas.microsoft.com/office/powerpoint/2010/main" val="136347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1F93-F7ED-484E-B854-A430D4874EF1}"/>
              </a:ext>
            </a:extLst>
          </p:cNvPr>
          <p:cNvSpPr>
            <a:spLocks noGrp="1"/>
          </p:cNvSpPr>
          <p:nvPr>
            <p:ph type="title"/>
          </p:nvPr>
        </p:nvSpPr>
        <p:spPr/>
        <p:txBody>
          <a:bodyPr/>
          <a:lstStyle/>
          <a:p>
            <a:r>
              <a:rPr lang="en-US" dirty="0"/>
              <a:t>The deployment models</a:t>
            </a:r>
          </a:p>
        </p:txBody>
      </p:sp>
      <p:sp>
        <p:nvSpPr>
          <p:cNvPr id="3" name="Content Placeholder 2">
            <a:extLst>
              <a:ext uri="{FF2B5EF4-FFF2-40B4-BE49-F238E27FC236}">
                <a16:creationId xmlns:a16="http://schemas.microsoft.com/office/drawing/2014/main" id="{3D1217D6-8E61-044B-AC05-21E0D0F04726}"/>
              </a:ext>
            </a:extLst>
          </p:cNvPr>
          <p:cNvSpPr>
            <a:spLocks noGrp="1"/>
          </p:cNvSpPr>
          <p:nvPr>
            <p:ph idx="1"/>
          </p:nvPr>
        </p:nvSpPr>
        <p:spPr/>
        <p:txBody>
          <a:bodyPr/>
          <a:lstStyle/>
          <a:p>
            <a:pPr marL="0" indent="0">
              <a:buNone/>
            </a:pPr>
            <a:r>
              <a:rPr lang="en-US" dirty="0"/>
              <a:t>Private cloud</a:t>
            </a:r>
          </a:p>
          <a:p>
            <a:pPr marL="0" indent="0">
              <a:buNone/>
            </a:pPr>
            <a:r>
              <a:rPr lang="en-US" dirty="0"/>
              <a:t>Community cloud</a:t>
            </a:r>
          </a:p>
          <a:p>
            <a:pPr marL="0" indent="0">
              <a:buNone/>
            </a:pPr>
            <a:r>
              <a:rPr lang="en-US" dirty="0"/>
              <a:t>Public cloud</a:t>
            </a:r>
          </a:p>
          <a:p>
            <a:pPr marL="0" indent="0">
              <a:buNone/>
            </a:pPr>
            <a:r>
              <a:rPr lang="en-US" dirty="0"/>
              <a:t>Hybrid cloud</a:t>
            </a:r>
          </a:p>
        </p:txBody>
      </p:sp>
    </p:spTree>
    <p:extLst>
      <p:ext uri="{BB962C8B-B14F-4D97-AF65-F5344CB8AC3E}">
        <p14:creationId xmlns:p14="http://schemas.microsoft.com/office/powerpoint/2010/main" val="288665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0D6D4F-CEAB-8A4A-8138-E8572A59DEC1}"/>
              </a:ext>
            </a:extLst>
          </p:cNvPr>
          <p:cNvSpPr>
            <a:spLocks noGrp="1"/>
          </p:cNvSpPr>
          <p:nvPr>
            <p:ph type="title"/>
          </p:nvPr>
        </p:nvSpPr>
        <p:spPr/>
        <p:txBody>
          <a:bodyPr/>
          <a:lstStyle/>
          <a:p>
            <a:r>
              <a:rPr lang="en-US" dirty="0"/>
              <a:t>Operations, who?</a:t>
            </a:r>
          </a:p>
        </p:txBody>
      </p:sp>
      <p:sp>
        <p:nvSpPr>
          <p:cNvPr id="5" name="Text Placeholder 4">
            <a:extLst>
              <a:ext uri="{FF2B5EF4-FFF2-40B4-BE49-F238E27FC236}">
                <a16:creationId xmlns:a16="http://schemas.microsoft.com/office/drawing/2014/main" id="{6CDD0A1F-5F72-C745-8274-718B69EF80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52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6B21-7247-B644-ADFC-9E0B98DA3B36}"/>
              </a:ext>
            </a:extLst>
          </p:cNvPr>
          <p:cNvSpPr>
            <a:spLocks noGrp="1"/>
          </p:cNvSpPr>
          <p:nvPr>
            <p:ph type="title"/>
          </p:nvPr>
        </p:nvSpPr>
        <p:spPr/>
        <p:txBody>
          <a:bodyPr/>
          <a:lstStyle/>
          <a:p>
            <a:r>
              <a:rPr lang="en-US" dirty="0"/>
              <a:t>The ITIL-defined responsibilities</a:t>
            </a:r>
          </a:p>
        </p:txBody>
      </p:sp>
      <p:sp>
        <p:nvSpPr>
          <p:cNvPr id="3" name="Content Placeholder 2">
            <a:extLst>
              <a:ext uri="{FF2B5EF4-FFF2-40B4-BE49-F238E27FC236}">
                <a16:creationId xmlns:a16="http://schemas.microsoft.com/office/drawing/2014/main" id="{477DF9C5-6B65-714C-9751-81C13BCE3655}"/>
              </a:ext>
            </a:extLst>
          </p:cNvPr>
          <p:cNvSpPr>
            <a:spLocks noGrp="1"/>
          </p:cNvSpPr>
          <p:nvPr>
            <p:ph idx="1"/>
          </p:nvPr>
        </p:nvSpPr>
        <p:spPr/>
        <p:txBody>
          <a:bodyPr/>
          <a:lstStyle/>
          <a:p>
            <a:pPr marL="0" indent="0">
              <a:buNone/>
            </a:pPr>
            <a:r>
              <a:rPr lang="en-US" dirty="0"/>
              <a:t>Provisioning of hardware</a:t>
            </a:r>
          </a:p>
          <a:p>
            <a:pPr marL="0" indent="0">
              <a:buNone/>
            </a:pPr>
            <a:r>
              <a:rPr lang="en-US" dirty="0"/>
              <a:t>Provisioning of software</a:t>
            </a:r>
          </a:p>
          <a:p>
            <a:pPr marL="0" indent="0">
              <a:buNone/>
            </a:pPr>
            <a:r>
              <a:rPr lang="en-US" dirty="0"/>
              <a:t>Service level agreement management</a:t>
            </a:r>
          </a:p>
          <a:p>
            <a:pPr marL="0" indent="0">
              <a:buNone/>
            </a:pPr>
            <a:r>
              <a:rPr lang="en-US" dirty="0"/>
              <a:t>Capacity planning</a:t>
            </a:r>
          </a:p>
          <a:p>
            <a:pPr marL="0" indent="0">
              <a:buNone/>
            </a:pPr>
            <a:r>
              <a:rPr lang="en-US" dirty="0"/>
              <a:t>Business continuity and security</a:t>
            </a:r>
          </a:p>
          <a:p>
            <a:pPr marL="0" indent="0">
              <a:buNone/>
            </a:pPr>
            <a:r>
              <a:rPr lang="en-US" dirty="0"/>
              <a:t>Service strategy, design, transition, and operation</a:t>
            </a:r>
          </a:p>
        </p:txBody>
      </p:sp>
    </p:spTree>
    <p:extLst>
      <p:ext uri="{BB962C8B-B14F-4D97-AF65-F5344CB8AC3E}">
        <p14:creationId xmlns:p14="http://schemas.microsoft.com/office/powerpoint/2010/main" val="281388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2125</Words>
  <Application>Microsoft Macintosh PowerPoint</Application>
  <PresentationFormat>Widescreen</PresentationFormat>
  <Paragraphs>316</Paragraphs>
  <Slides>26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Consolas</vt:lpstr>
      <vt:lpstr>Fira Code</vt:lpstr>
      <vt:lpstr>Office Theme</vt:lpstr>
      <vt:lpstr>SEGR 5910</vt:lpstr>
      <vt:lpstr>Tonight</vt:lpstr>
      <vt:lpstr>Oh, cloudy day</vt:lpstr>
      <vt:lpstr>What is this cloud thing - NIST</vt:lpstr>
      <vt:lpstr>Essential characteristics</vt:lpstr>
      <vt:lpstr>The service models</vt:lpstr>
      <vt:lpstr>The deployment models</vt:lpstr>
      <vt:lpstr>Operations, who?</vt:lpstr>
      <vt:lpstr>The ITIL-defined responsibilities</vt:lpstr>
      <vt:lpstr>DevOps activities</vt:lpstr>
      <vt:lpstr>Adrenaline?</vt:lpstr>
      <vt:lpstr>You have a choice to make…</vt:lpstr>
      <vt:lpstr>At what cost perfection</vt:lpstr>
      <vt:lpstr>Side trip in time</vt:lpstr>
      <vt:lpstr>Let’s try another method</vt:lpstr>
      <vt:lpstr>Some real data</vt:lpstr>
      <vt:lpstr>Identifying risk tolerance</vt:lpstr>
      <vt:lpstr>Target level</vt:lpstr>
      <vt:lpstr>Failure types</vt:lpstr>
      <vt:lpstr>Let’s look at the Google Ads example</vt:lpstr>
      <vt:lpstr>Error budgets</vt:lpstr>
      <vt:lpstr>Motivations for error budgets</vt:lpstr>
      <vt:lpstr>But first, what tensions?</vt:lpstr>
      <vt:lpstr>Forming the error budget</vt:lpstr>
      <vt:lpstr>Benefits of using an error budget</vt:lpstr>
      <vt:lpstr>For next week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5910</dc:title>
  <dc:creator>Michaeljon Miller</dc:creator>
  <cp:lastModifiedBy>Michaeljon Miller</cp:lastModifiedBy>
  <cp:revision>25</cp:revision>
  <dcterms:created xsi:type="dcterms:W3CDTF">2018-01-17T03:36:16Z</dcterms:created>
  <dcterms:modified xsi:type="dcterms:W3CDTF">2018-01-19T01:39:00Z</dcterms:modified>
</cp:coreProperties>
</file>