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60" r:id="rId4"/>
    <p:sldId id="257" r:id="rId5"/>
    <p:sldId id="259" r:id="rId6"/>
    <p:sldId id="261" r:id="rId7"/>
    <p:sldId id="262" r:id="rId8"/>
    <p:sldId id="263" r:id="rId9"/>
    <p:sldId id="273" r:id="rId10"/>
    <p:sldId id="267" r:id="rId11"/>
    <p:sldId id="274" r:id="rId12"/>
    <p:sldId id="275" r:id="rId13"/>
    <p:sldId id="276" r:id="rId14"/>
    <p:sldId id="277" r:id="rId15"/>
    <p:sldId id="268" r:id="rId16"/>
    <p:sldId id="266" r:id="rId17"/>
    <p:sldId id="269" r:id="rId18"/>
    <p:sldId id="270" r:id="rId19"/>
    <p:sldId id="271" r:id="rId20"/>
    <p:sldId id="272"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80952"/>
  </p:normalViewPr>
  <p:slideViewPr>
    <p:cSldViewPr snapToGrid="0" snapToObjects="1">
      <p:cViewPr varScale="1">
        <p:scale>
          <a:sx n="105" d="100"/>
          <a:sy n="105" d="100"/>
        </p:scale>
        <p:origin x="14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6F5A3-E00D-204B-BFA2-62A5149FDD15}" type="doc">
      <dgm:prSet loTypeId="urn:microsoft.com/office/officeart/2005/8/layout/chevron1" loCatId="" qsTypeId="urn:microsoft.com/office/officeart/2005/8/quickstyle/simple1" qsCatId="simple" csTypeId="urn:microsoft.com/office/officeart/2005/8/colors/accent1_4" csCatId="accent1" phldr="1"/>
      <dgm:spPr/>
    </dgm:pt>
    <dgm:pt modelId="{68833DDB-7563-5E45-BABA-8E1BC05B29F4}">
      <dgm:prSet phldrT="[Text]"/>
      <dgm:spPr/>
      <dgm:t>
        <a:bodyPr/>
        <a:lstStyle/>
        <a:p>
          <a:r>
            <a:rPr lang="en-US" dirty="0"/>
            <a:t>Requirements</a:t>
          </a:r>
        </a:p>
      </dgm:t>
    </dgm:pt>
    <dgm:pt modelId="{0A005D20-8612-7940-BFC4-B9330BE09E68}" type="parTrans" cxnId="{C0C56785-371C-5149-8983-947A5E84354F}">
      <dgm:prSet/>
      <dgm:spPr/>
      <dgm:t>
        <a:bodyPr/>
        <a:lstStyle/>
        <a:p>
          <a:endParaRPr lang="en-US"/>
        </a:p>
      </dgm:t>
    </dgm:pt>
    <dgm:pt modelId="{48DF9A36-07B0-AE4C-BE8B-34E3689377BF}" type="sibTrans" cxnId="{C0C56785-371C-5149-8983-947A5E84354F}">
      <dgm:prSet/>
      <dgm:spPr/>
      <dgm:t>
        <a:bodyPr/>
        <a:lstStyle/>
        <a:p>
          <a:endParaRPr lang="en-US"/>
        </a:p>
      </dgm:t>
    </dgm:pt>
    <dgm:pt modelId="{E071A27A-683E-1547-9172-EF06C6EB394A}">
      <dgm:prSet phldrT="[Text]"/>
      <dgm:spPr/>
      <dgm:t>
        <a:bodyPr/>
        <a:lstStyle/>
        <a:p>
          <a:r>
            <a:rPr lang="en-US" dirty="0"/>
            <a:t>Development</a:t>
          </a:r>
        </a:p>
      </dgm:t>
    </dgm:pt>
    <dgm:pt modelId="{6EAC899A-CA70-404E-8D23-08721783284D}" type="parTrans" cxnId="{5437E7F1-E5F8-2F46-9BE4-B86D210F0062}">
      <dgm:prSet/>
      <dgm:spPr/>
      <dgm:t>
        <a:bodyPr/>
        <a:lstStyle/>
        <a:p>
          <a:endParaRPr lang="en-US"/>
        </a:p>
      </dgm:t>
    </dgm:pt>
    <dgm:pt modelId="{752C4CF5-BDE5-7C40-99A3-BFFEF47A0583}" type="sibTrans" cxnId="{5437E7F1-E5F8-2F46-9BE4-B86D210F0062}">
      <dgm:prSet/>
      <dgm:spPr/>
      <dgm:t>
        <a:bodyPr/>
        <a:lstStyle/>
        <a:p>
          <a:endParaRPr lang="en-US"/>
        </a:p>
      </dgm:t>
    </dgm:pt>
    <dgm:pt modelId="{5B77B5FB-6366-844C-AF58-C3F6245725F7}">
      <dgm:prSet phldrT="[Text]"/>
      <dgm:spPr/>
      <dgm:t>
        <a:bodyPr/>
        <a:lstStyle/>
        <a:p>
          <a:r>
            <a:rPr lang="en-US" dirty="0"/>
            <a:t>Build</a:t>
          </a:r>
        </a:p>
      </dgm:t>
    </dgm:pt>
    <dgm:pt modelId="{9764F0D1-FE06-5C4F-9ECD-9BAD18C8B855}" type="parTrans" cxnId="{6B5116A0-6C77-3A4C-B411-85430B113059}">
      <dgm:prSet/>
      <dgm:spPr/>
      <dgm:t>
        <a:bodyPr/>
        <a:lstStyle/>
        <a:p>
          <a:endParaRPr lang="en-US"/>
        </a:p>
      </dgm:t>
    </dgm:pt>
    <dgm:pt modelId="{E1AB225A-60F4-EE46-ACAC-90A62089D464}" type="sibTrans" cxnId="{6B5116A0-6C77-3A4C-B411-85430B113059}">
      <dgm:prSet/>
      <dgm:spPr/>
      <dgm:t>
        <a:bodyPr/>
        <a:lstStyle/>
        <a:p>
          <a:endParaRPr lang="en-US"/>
        </a:p>
      </dgm:t>
    </dgm:pt>
    <dgm:pt modelId="{F4F1D14F-8EB2-1747-A78B-1CEE536C233E}">
      <dgm:prSet phldrT="[Text]"/>
      <dgm:spPr/>
      <dgm:t>
        <a:bodyPr/>
        <a:lstStyle/>
        <a:p>
          <a:r>
            <a:rPr lang="en-US" dirty="0"/>
            <a:t>Testing</a:t>
          </a:r>
        </a:p>
      </dgm:t>
    </dgm:pt>
    <dgm:pt modelId="{F69DF9DD-E29E-1747-B9F6-5E3A71791904}" type="parTrans" cxnId="{17CD9D2E-A2A3-034C-B8FF-46EA7FEFC016}">
      <dgm:prSet/>
      <dgm:spPr/>
      <dgm:t>
        <a:bodyPr/>
        <a:lstStyle/>
        <a:p>
          <a:endParaRPr lang="en-US"/>
        </a:p>
      </dgm:t>
    </dgm:pt>
    <dgm:pt modelId="{8E20CBCB-6305-A346-BB45-13C45591F806}" type="sibTrans" cxnId="{17CD9D2E-A2A3-034C-B8FF-46EA7FEFC016}">
      <dgm:prSet/>
      <dgm:spPr/>
      <dgm:t>
        <a:bodyPr/>
        <a:lstStyle/>
        <a:p>
          <a:endParaRPr lang="en-US"/>
        </a:p>
      </dgm:t>
    </dgm:pt>
    <dgm:pt modelId="{F90E73C8-6AD5-AE46-A161-81F9FA363B79}">
      <dgm:prSet phldrT="[Text]"/>
      <dgm:spPr/>
      <dgm:t>
        <a:bodyPr/>
        <a:lstStyle/>
        <a:p>
          <a:r>
            <a:rPr lang="en-US" dirty="0"/>
            <a:t>Deployment</a:t>
          </a:r>
        </a:p>
      </dgm:t>
    </dgm:pt>
    <dgm:pt modelId="{508157F2-D807-8D4A-AD3A-AFD56101402D}" type="parTrans" cxnId="{261141E7-3A3E-B84F-A5CD-78A9E3FA22BE}">
      <dgm:prSet/>
      <dgm:spPr/>
      <dgm:t>
        <a:bodyPr/>
        <a:lstStyle/>
        <a:p>
          <a:endParaRPr lang="en-US"/>
        </a:p>
      </dgm:t>
    </dgm:pt>
    <dgm:pt modelId="{061773CA-FC6C-5D40-936B-1A32DF341575}" type="sibTrans" cxnId="{261141E7-3A3E-B84F-A5CD-78A9E3FA22BE}">
      <dgm:prSet/>
      <dgm:spPr/>
      <dgm:t>
        <a:bodyPr/>
        <a:lstStyle/>
        <a:p>
          <a:endParaRPr lang="en-US"/>
        </a:p>
      </dgm:t>
    </dgm:pt>
    <dgm:pt modelId="{E5B067BC-0A3C-A149-BB17-4286C066607F}">
      <dgm:prSet phldrT="[Text]"/>
      <dgm:spPr/>
      <dgm:t>
        <a:bodyPr/>
        <a:lstStyle/>
        <a:p>
          <a:r>
            <a:rPr lang="en-US" dirty="0"/>
            <a:t>Execution</a:t>
          </a:r>
        </a:p>
      </dgm:t>
    </dgm:pt>
    <dgm:pt modelId="{42275D2F-A2E9-9B46-BE68-D7DB91052719}" type="parTrans" cxnId="{657EC96D-4D28-394D-A933-4C847C169D9C}">
      <dgm:prSet/>
      <dgm:spPr/>
      <dgm:t>
        <a:bodyPr/>
        <a:lstStyle/>
        <a:p>
          <a:endParaRPr lang="en-US"/>
        </a:p>
      </dgm:t>
    </dgm:pt>
    <dgm:pt modelId="{76532A8D-1893-8C4A-B053-4F4B89631374}" type="sibTrans" cxnId="{657EC96D-4D28-394D-A933-4C847C169D9C}">
      <dgm:prSet/>
      <dgm:spPr/>
      <dgm:t>
        <a:bodyPr/>
        <a:lstStyle/>
        <a:p>
          <a:endParaRPr lang="en-US"/>
        </a:p>
      </dgm:t>
    </dgm:pt>
    <dgm:pt modelId="{08C66F38-C4FE-D74B-9267-ACFD98D53DAD}" type="pres">
      <dgm:prSet presAssocID="{F6E6F5A3-E00D-204B-BFA2-62A5149FDD15}" presName="Name0" presStyleCnt="0">
        <dgm:presLayoutVars>
          <dgm:dir/>
          <dgm:animLvl val="lvl"/>
          <dgm:resizeHandles val="exact"/>
        </dgm:presLayoutVars>
      </dgm:prSet>
      <dgm:spPr/>
    </dgm:pt>
    <dgm:pt modelId="{BA299216-E87D-884F-9867-28E16B56AE58}" type="pres">
      <dgm:prSet presAssocID="{68833DDB-7563-5E45-BABA-8E1BC05B29F4}" presName="parTxOnly" presStyleLbl="node1" presStyleIdx="0" presStyleCnt="6">
        <dgm:presLayoutVars>
          <dgm:chMax val="0"/>
          <dgm:chPref val="0"/>
          <dgm:bulletEnabled val="1"/>
        </dgm:presLayoutVars>
      </dgm:prSet>
      <dgm:spPr/>
    </dgm:pt>
    <dgm:pt modelId="{E03B0A3C-A39E-CF48-B3DC-F17B5CF022E2}" type="pres">
      <dgm:prSet presAssocID="{48DF9A36-07B0-AE4C-BE8B-34E3689377BF}" presName="parTxOnlySpace" presStyleCnt="0"/>
      <dgm:spPr/>
    </dgm:pt>
    <dgm:pt modelId="{0D9F8337-0C2F-3B4F-B1C2-4E721D80A207}" type="pres">
      <dgm:prSet presAssocID="{E071A27A-683E-1547-9172-EF06C6EB394A}" presName="parTxOnly" presStyleLbl="node1" presStyleIdx="1" presStyleCnt="6">
        <dgm:presLayoutVars>
          <dgm:chMax val="0"/>
          <dgm:chPref val="0"/>
          <dgm:bulletEnabled val="1"/>
        </dgm:presLayoutVars>
      </dgm:prSet>
      <dgm:spPr/>
    </dgm:pt>
    <dgm:pt modelId="{18B611FF-79B0-BF48-8E68-D981B5E8753E}" type="pres">
      <dgm:prSet presAssocID="{752C4CF5-BDE5-7C40-99A3-BFFEF47A0583}" presName="parTxOnlySpace" presStyleCnt="0"/>
      <dgm:spPr/>
    </dgm:pt>
    <dgm:pt modelId="{732602E8-FAFD-5346-B23A-61ACDB8BA60C}" type="pres">
      <dgm:prSet presAssocID="{5B77B5FB-6366-844C-AF58-C3F6245725F7}" presName="parTxOnly" presStyleLbl="node1" presStyleIdx="2" presStyleCnt="6">
        <dgm:presLayoutVars>
          <dgm:chMax val="0"/>
          <dgm:chPref val="0"/>
          <dgm:bulletEnabled val="1"/>
        </dgm:presLayoutVars>
      </dgm:prSet>
      <dgm:spPr/>
    </dgm:pt>
    <dgm:pt modelId="{EAC1515B-5403-D04E-BB45-39810A2B8C03}" type="pres">
      <dgm:prSet presAssocID="{E1AB225A-60F4-EE46-ACAC-90A62089D464}" presName="parTxOnlySpace" presStyleCnt="0"/>
      <dgm:spPr/>
    </dgm:pt>
    <dgm:pt modelId="{8F4A206E-9467-2849-9BD4-F09B62257F6C}" type="pres">
      <dgm:prSet presAssocID="{F4F1D14F-8EB2-1747-A78B-1CEE536C233E}" presName="parTxOnly" presStyleLbl="node1" presStyleIdx="3" presStyleCnt="6">
        <dgm:presLayoutVars>
          <dgm:chMax val="0"/>
          <dgm:chPref val="0"/>
          <dgm:bulletEnabled val="1"/>
        </dgm:presLayoutVars>
      </dgm:prSet>
      <dgm:spPr/>
    </dgm:pt>
    <dgm:pt modelId="{F6536C68-B30C-2C4F-9360-E4C142FE8660}" type="pres">
      <dgm:prSet presAssocID="{8E20CBCB-6305-A346-BB45-13C45591F806}" presName="parTxOnlySpace" presStyleCnt="0"/>
      <dgm:spPr/>
    </dgm:pt>
    <dgm:pt modelId="{7C1D0B86-C44B-A84F-A337-A45E7845D25C}" type="pres">
      <dgm:prSet presAssocID="{F90E73C8-6AD5-AE46-A161-81F9FA363B79}" presName="parTxOnly" presStyleLbl="node1" presStyleIdx="4" presStyleCnt="6">
        <dgm:presLayoutVars>
          <dgm:chMax val="0"/>
          <dgm:chPref val="0"/>
          <dgm:bulletEnabled val="1"/>
        </dgm:presLayoutVars>
      </dgm:prSet>
      <dgm:spPr/>
    </dgm:pt>
    <dgm:pt modelId="{5588B934-36CC-504A-AF41-287ECC214CA8}" type="pres">
      <dgm:prSet presAssocID="{061773CA-FC6C-5D40-936B-1A32DF341575}" presName="parTxOnlySpace" presStyleCnt="0"/>
      <dgm:spPr/>
    </dgm:pt>
    <dgm:pt modelId="{D4F954EC-68C0-2644-B9C0-493FD376B0A3}" type="pres">
      <dgm:prSet presAssocID="{E5B067BC-0A3C-A149-BB17-4286C066607F}" presName="parTxOnly" presStyleLbl="node1" presStyleIdx="5" presStyleCnt="6">
        <dgm:presLayoutVars>
          <dgm:chMax val="0"/>
          <dgm:chPref val="0"/>
          <dgm:bulletEnabled val="1"/>
        </dgm:presLayoutVars>
      </dgm:prSet>
      <dgm:spPr/>
    </dgm:pt>
  </dgm:ptLst>
  <dgm:cxnLst>
    <dgm:cxn modelId="{17CD9D2E-A2A3-034C-B8FF-46EA7FEFC016}" srcId="{F6E6F5A3-E00D-204B-BFA2-62A5149FDD15}" destId="{F4F1D14F-8EB2-1747-A78B-1CEE536C233E}" srcOrd="3" destOrd="0" parTransId="{F69DF9DD-E29E-1747-B9F6-5E3A71791904}" sibTransId="{8E20CBCB-6305-A346-BB45-13C45591F806}"/>
    <dgm:cxn modelId="{5343EA65-0B93-4C40-AE05-88EC9EE72276}" type="presOf" srcId="{E5B067BC-0A3C-A149-BB17-4286C066607F}" destId="{D4F954EC-68C0-2644-B9C0-493FD376B0A3}" srcOrd="0" destOrd="0" presId="urn:microsoft.com/office/officeart/2005/8/layout/chevron1"/>
    <dgm:cxn modelId="{657EC96D-4D28-394D-A933-4C847C169D9C}" srcId="{F6E6F5A3-E00D-204B-BFA2-62A5149FDD15}" destId="{E5B067BC-0A3C-A149-BB17-4286C066607F}" srcOrd="5" destOrd="0" parTransId="{42275D2F-A2E9-9B46-BE68-D7DB91052719}" sibTransId="{76532A8D-1893-8C4A-B053-4F4B89631374}"/>
    <dgm:cxn modelId="{C0C56785-371C-5149-8983-947A5E84354F}" srcId="{F6E6F5A3-E00D-204B-BFA2-62A5149FDD15}" destId="{68833DDB-7563-5E45-BABA-8E1BC05B29F4}" srcOrd="0" destOrd="0" parTransId="{0A005D20-8612-7940-BFC4-B9330BE09E68}" sibTransId="{48DF9A36-07B0-AE4C-BE8B-34E3689377BF}"/>
    <dgm:cxn modelId="{0AA9278C-C311-884B-AEFA-8BCD6EFA09FE}" type="presOf" srcId="{68833DDB-7563-5E45-BABA-8E1BC05B29F4}" destId="{BA299216-E87D-884F-9867-28E16B56AE58}" srcOrd="0" destOrd="0" presId="urn:microsoft.com/office/officeart/2005/8/layout/chevron1"/>
    <dgm:cxn modelId="{6B5116A0-6C77-3A4C-B411-85430B113059}" srcId="{F6E6F5A3-E00D-204B-BFA2-62A5149FDD15}" destId="{5B77B5FB-6366-844C-AF58-C3F6245725F7}" srcOrd="2" destOrd="0" parTransId="{9764F0D1-FE06-5C4F-9ECD-9BAD18C8B855}" sibTransId="{E1AB225A-60F4-EE46-ACAC-90A62089D464}"/>
    <dgm:cxn modelId="{EF3C0FC2-95E7-2B48-8595-936CE2EC436A}" type="presOf" srcId="{F6E6F5A3-E00D-204B-BFA2-62A5149FDD15}" destId="{08C66F38-C4FE-D74B-9267-ACFD98D53DAD}" srcOrd="0" destOrd="0" presId="urn:microsoft.com/office/officeart/2005/8/layout/chevron1"/>
    <dgm:cxn modelId="{51C2B8DA-0DC5-2440-AB57-FE4799718D39}" type="presOf" srcId="{F90E73C8-6AD5-AE46-A161-81F9FA363B79}" destId="{7C1D0B86-C44B-A84F-A337-A45E7845D25C}" srcOrd="0" destOrd="0" presId="urn:microsoft.com/office/officeart/2005/8/layout/chevron1"/>
    <dgm:cxn modelId="{D77C07E5-00CF-BF4D-86F1-12DB75908172}" type="presOf" srcId="{F4F1D14F-8EB2-1747-A78B-1CEE536C233E}" destId="{8F4A206E-9467-2849-9BD4-F09B62257F6C}" srcOrd="0" destOrd="0" presId="urn:microsoft.com/office/officeart/2005/8/layout/chevron1"/>
    <dgm:cxn modelId="{261141E7-3A3E-B84F-A5CD-78A9E3FA22BE}" srcId="{F6E6F5A3-E00D-204B-BFA2-62A5149FDD15}" destId="{F90E73C8-6AD5-AE46-A161-81F9FA363B79}" srcOrd="4" destOrd="0" parTransId="{508157F2-D807-8D4A-AD3A-AFD56101402D}" sibTransId="{061773CA-FC6C-5D40-936B-1A32DF341575}"/>
    <dgm:cxn modelId="{08A063EB-FAD0-B843-9A87-567947895850}" type="presOf" srcId="{E071A27A-683E-1547-9172-EF06C6EB394A}" destId="{0D9F8337-0C2F-3B4F-B1C2-4E721D80A207}" srcOrd="0" destOrd="0" presId="urn:microsoft.com/office/officeart/2005/8/layout/chevron1"/>
    <dgm:cxn modelId="{5437E7F1-E5F8-2F46-9BE4-B86D210F0062}" srcId="{F6E6F5A3-E00D-204B-BFA2-62A5149FDD15}" destId="{E071A27A-683E-1547-9172-EF06C6EB394A}" srcOrd="1" destOrd="0" parTransId="{6EAC899A-CA70-404E-8D23-08721783284D}" sibTransId="{752C4CF5-BDE5-7C40-99A3-BFFEF47A0583}"/>
    <dgm:cxn modelId="{9FFAD6F3-CA47-EF48-ADAC-3F2E1229BD87}" type="presOf" srcId="{5B77B5FB-6366-844C-AF58-C3F6245725F7}" destId="{732602E8-FAFD-5346-B23A-61ACDB8BA60C}" srcOrd="0" destOrd="0" presId="urn:microsoft.com/office/officeart/2005/8/layout/chevron1"/>
    <dgm:cxn modelId="{113359FC-D802-2344-AECC-9B0061ADC118}" type="presParOf" srcId="{08C66F38-C4FE-D74B-9267-ACFD98D53DAD}" destId="{BA299216-E87D-884F-9867-28E16B56AE58}" srcOrd="0" destOrd="0" presId="urn:microsoft.com/office/officeart/2005/8/layout/chevron1"/>
    <dgm:cxn modelId="{22F148D4-CBF6-FD45-BB01-66EB0BA5CE87}" type="presParOf" srcId="{08C66F38-C4FE-D74B-9267-ACFD98D53DAD}" destId="{E03B0A3C-A39E-CF48-B3DC-F17B5CF022E2}" srcOrd="1" destOrd="0" presId="urn:microsoft.com/office/officeart/2005/8/layout/chevron1"/>
    <dgm:cxn modelId="{9F40C8B6-2CD0-BD42-B32E-CA0B03DD603A}" type="presParOf" srcId="{08C66F38-C4FE-D74B-9267-ACFD98D53DAD}" destId="{0D9F8337-0C2F-3B4F-B1C2-4E721D80A207}" srcOrd="2" destOrd="0" presId="urn:microsoft.com/office/officeart/2005/8/layout/chevron1"/>
    <dgm:cxn modelId="{54EF7CCC-50B3-B045-83E9-6549F568679A}" type="presParOf" srcId="{08C66F38-C4FE-D74B-9267-ACFD98D53DAD}" destId="{18B611FF-79B0-BF48-8E68-D981B5E8753E}" srcOrd="3" destOrd="0" presId="urn:microsoft.com/office/officeart/2005/8/layout/chevron1"/>
    <dgm:cxn modelId="{4B5C145C-A82B-1C4C-B1A2-DF98FC751937}" type="presParOf" srcId="{08C66F38-C4FE-D74B-9267-ACFD98D53DAD}" destId="{732602E8-FAFD-5346-B23A-61ACDB8BA60C}" srcOrd="4" destOrd="0" presId="urn:microsoft.com/office/officeart/2005/8/layout/chevron1"/>
    <dgm:cxn modelId="{96733905-ACF2-0E4E-94F0-231F54FA2F6E}" type="presParOf" srcId="{08C66F38-C4FE-D74B-9267-ACFD98D53DAD}" destId="{EAC1515B-5403-D04E-BB45-39810A2B8C03}" srcOrd="5" destOrd="0" presId="urn:microsoft.com/office/officeart/2005/8/layout/chevron1"/>
    <dgm:cxn modelId="{EC7F2C77-93B0-E24C-9971-2AC0D12A59A5}" type="presParOf" srcId="{08C66F38-C4FE-D74B-9267-ACFD98D53DAD}" destId="{8F4A206E-9467-2849-9BD4-F09B62257F6C}" srcOrd="6" destOrd="0" presId="urn:microsoft.com/office/officeart/2005/8/layout/chevron1"/>
    <dgm:cxn modelId="{25032900-EFE3-804B-8D3A-5FCFC967FE9B}" type="presParOf" srcId="{08C66F38-C4FE-D74B-9267-ACFD98D53DAD}" destId="{F6536C68-B30C-2C4F-9360-E4C142FE8660}" srcOrd="7" destOrd="0" presId="urn:microsoft.com/office/officeart/2005/8/layout/chevron1"/>
    <dgm:cxn modelId="{CD5382A0-0D56-A74C-8035-FDB1F10F67C9}" type="presParOf" srcId="{08C66F38-C4FE-D74B-9267-ACFD98D53DAD}" destId="{7C1D0B86-C44B-A84F-A337-A45E7845D25C}" srcOrd="8" destOrd="0" presId="urn:microsoft.com/office/officeart/2005/8/layout/chevron1"/>
    <dgm:cxn modelId="{342CFA03-B5E9-8542-84B7-201531561F40}" type="presParOf" srcId="{08C66F38-C4FE-D74B-9267-ACFD98D53DAD}" destId="{5588B934-36CC-504A-AF41-287ECC214CA8}" srcOrd="9" destOrd="0" presId="urn:microsoft.com/office/officeart/2005/8/layout/chevron1"/>
    <dgm:cxn modelId="{5D2031D8-53EE-8646-9F51-5CBE570B5523}" type="presParOf" srcId="{08C66F38-C4FE-D74B-9267-ACFD98D53DAD}" destId="{D4F954EC-68C0-2644-B9C0-493FD376B0A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99216-E87D-884F-9867-28E16B56AE58}">
      <dsp:nvSpPr>
        <dsp:cNvPr id="0" name=""/>
        <dsp:cNvSpPr/>
      </dsp:nvSpPr>
      <dsp:spPr>
        <a:xfrm>
          <a:off x="5134" y="433236"/>
          <a:ext cx="1910060" cy="764024"/>
        </a:xfrm>
        <a:prstGeom prst="chevron">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Requirements</a:t>
          </a:r>
        </a:p>
      </dsp:txBody>
      <dsp:txXfrm>
        <a:off x="387146" y="433236"/>
        <a:ext cx="1146036" cy="764024"/>
      </dsp:txXfrm>
    </dsp:sp>
    <dsp:sp modelId="{0D9F8337-0C2F-3B4F-B1C2-4E721D80A207}">
      <dsp:nvSpPr>
        <dsp:cNvPr id="0" name=""/>
        <dsp:cNvSpPr/>
      </dsp:nvSpPr>
      <dsp:spPr>
        <a:xfrm>
          <a:off x="1724188" y="433236"/>
          <a:ext cx="1910060" cy="764024"/>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Development</a:t>
          </a:r>
        </a:p>
      </dsp:txBody>
      <dsp:txXfrm>
        <a:off x="2106200" y="433236"/>
        <a:ext cx="1146036" cy="764024"/>
      </dsp:txXfrm>
    </dsp:sp>
    <dsp:sp modelId="{732602E8-FAFD-5346-B23A-61ACDB8BA60C}">
      <dsp:nvSpPr>
        <dsp:cNvPr id="0" name=""/>
        <dsp:cNvSpPr/>
      </dsp:nvSpPr>
      <dsp:spPr>
        <a:xfrm>
          <a:off x="3443242" y="433236"/>
          <a:ext cx="1910060" cy="764024"/>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Build</a:t>
          </a:r>
        </a:p>
      </dsp:txBody>
      <dsp:txXfrm>
        <a:off x="3825254" y="433236"/>
        <a:ext cx="1146036" cy="764024"/>
      </dsp:txXfrm>
    </dsp:sp>
    <dsp:sp modelId="{8F4A206E-9467-2849-9BD4-F09B62257F6C}">
      <dsp:nvSpPr>
        <dsp:cNvPr id="0" name=""/>
        <dsp:cNvSpPr/>
      </dsp:nvSpPr>
      <dsp:spPr>
        <a:xfrm>
          <a:off x="5162296" y="433236"/>
          <a:ext cx="1910060" cy="764024"/>
        </a:xfrm>
        <a:prstGeom prst="chevron">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Testing</a:t>
          </a:r>
        </a:p>
      </dsp:txBody>
      <dsp:txXfrm>
        <a:off x="5544308" y="433236"/>
        <a:ext cx="1146036" cy="764024"/>
      </dsp:txXfrm>
    </dsp:sp>
    <dsp:sp modelId="{7C1D0B86-C44B-A84F-A337-A45E7845D25C}">
      <dsp:nvSpPr>
        <dsp:cNvPr id="0" name=""/>
        <dsp:cNvSpPr/>
      </dsp:nvSpPr>
      <dsp:spPr>
        <a:xfrm>
          <a:off x="6881351" y="433236"/>
          <a:ext cx="1910060" cy="764024"/>
        </a:xfrm>
        <a:prstGeom prst="chevron">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Deployment</a:t>
          </a:r>
        </a:p>
      </dsp:txBody>
      <dsp:txXfrm>
        <a:off x="7263363" y="433236"/>
        <a:ext cx="1146036" cy="764024"/>
      </dsp:txXfrm>
    </dsp:sp>
    <dsp:sp modelId="{D4F954EC-68C0-2644-B9C0-493FD376B0A3}">
      <dsp:nvSpPr>
        <dsp:cNvPr id="0" name=""/>
        <dsp:cNvSpPr/>
      </dsp:nvSpPr>
      <dsp:spPr>
        <a:xfrm>
          <a:off x="8600405" y="433236"/>
          <a:ext cx="1910060" cy="764024"/>
        </a:xfrm>
        <a:prstGeom prst="chevron">
          <a:avLst/>
        </a:prstGeom>
        <a:solidFill>
          <a:schemeClr val="accent1">
            <a:shade val="50000"/>
            <a:hueOff val="134164"/>
            <a:satOff val="-3267"/>
            <a:lumOff val="142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Execution</a:t>
          </a:r>
        </a:p>
      </dsp:txBody>
      <dsp:txXfrm>
        <a:off x="8982417" y="433236"/>
        <a:ext cx="1146036" cy="7640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3EF23-B935-434C-A59F-CF6FCB9C13A7}" type="datetimeFigureOut">
              <a:rPr lang="en-US" smtClean="0"/>
              <a:t>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112C4-7CC5-C54A-8E43-2D47308C596B}" type="slidenum">
              <a:rPr lang="en-US" smtClean="0"/>
              <a:t>‹#›</a:t>
            </a:fld>
            <a:endParaRPr lang="en-US"/>
          </a:p>
        </p:txBody>
      </p:sp>
    </p:spTree>
    <p:extLst>
      <p:ext uri="{BB962C8B-B14F-4D97-AF65-F5344CB8AC3E}">
        <p14:creationId xmlns:p14="http://schemas.microsoft.com/office/powerpoint/2010/main" val="261898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implications</a:t>
            </a:r>
          </a:p>
          <a:p>
            <a:pPr marL="171450" indent="-171450">
              <a:buFont typeface="Arial" panose="020B0604020202020204" pitchFamily="34" charset="0"/>
              <a:buChar char="•"/>
            </a:pPr>
            <a:r>
              <a:rPr lang="en-US" dirty="0"/>
              <a:t>The quality of the deployed change to a system is important. We’ll talk about how to make this work over the course of the quarter.</a:t>
            </a:r>
          </a:p>
          <a:p>
            <a:pPr marL="171450" indent="-171450">
              <a:buFont typeface="Arial" panose="020B0604020202020204" pitchFamily="34" charset="0"/>
              <a:buChar char="•"/>
            </a:pPr>
            <a:r>
              <a:rPr lang="en-US" dirty="0"/>
              <a:t>The delivery mechanism must also be of high quality. That is, the way we get the code into the customers’ hands is critical.</a:t>
            </a:r>
          </a:p>
          <a:p>
            <a:pPr marL="171450" indent="-171450">
              <a:buFont typeface="Arial" panose="020B0604020202020204" pitchFamily="34" charset="0"/>
              <a:buChar char="•"/>
            </a:pPr>
            <a:r>
              <a:rPr lang="en-US" dirty="0"/>
              <a:t>There are two points in time here that are important: The time at which the developer commits the code and the time at which the code is available for consumption.</a:t>
            </a:r>
          </a:p>
          <a:p>
            <a:pPr marL="171450" indent="-171450">
              <a:buFont typeface="Arial" panose="020B0604020202020204" pitchFamily="34" charset="0"/>
              <a:buChar char="•"/>
            </a:pPr>
            <a:r>
              <a:rPr lang="en-US" dirty="0"/>
              <a:t>The overall definition that Bass provides is goal-oriented and doesn’t imply any technologies.</a:t>
            </a:r>
          </a:p>
          <a:p>
            <a:pPr marL="171450" indent="-171450">
              <a:buFont typeface="Arial" panose="020B0604020202020204" pitchFamily="34" charset="0"/>
              <a:buChar char="•"/>
            </a:pPr>
            <a:r>
              <a:rPr lang="en-US" dirty="0"/>
              <a:t>The goals specified put no restrictions on the scope of the DevOps practices.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3112C4-7CC5-C54A-8E43-2D47308C596B}" type="slidenum">
              <a:rPr lang="en-US" smtClean="0"/>
              <a:t>8</a:t>
            </a:fld>
            <a:endParaRPr lang="en-US"/>
          </a:p>
        </p:txBody>
      </p:sp>
    </p:spTree>
    <p:extLst>
      <p:ext uri="{BB962C8B-B14F-4D97-AF65-F5344CB8AC3E}">
        <p14:creationId xmlns:p14="http://schemas.microsoft.com/office/powerpoint/2010/main" val="262710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operations has a set of requirements around how the system is to be run and those requirements must be considered early in the design cycle</a:t>
            </a:r>
          </a:p>
          <a:p>
            <a:r>
              <a:rPr lang="en-US" dirty="0"/>
              <a:t>2 – developers who “feel the pain” associated with supporting their own product tend to spend time reducing that pain</a:t>
            </a:r>
          </a:p>
          <a:p>
            <a:r>
              <a:rPr lang="en-US" dirty="0"/>
              <a:t>3 – there should be one model to rule them all, it should be enforced and maintained, and it should provide all of the artifact management as necessary</a:t>
            </a:r>
          </a:p>
          <a:p>
            <a:r>
              <a:rPr lang="en-US" dirty="0"/>
              <a:t>4 – continuous deployment tends to shorten the time between commit and availability, we’ll spend more time on this over the next few weeks</a:t>
            </a:r>
          </a:p>
          <a:p>
            <a:r>
              <a:rPr lang="en-US" dirty="0"/>
              <a:t>5 – think of infrastructure, configuration, tooling, definitions, etc. with the same discipline with which you treat your code, think “infrastructure as code”</a:t>
            </a:r>
          </a:p>
        </p:txBody>
      </p:sp>
      <p:sp>
        <p:nvSpPr>
          <p:cNvPr id="4" name="Slide Number Placeholder 3"/>
          <p:cNvSpPr>
            <a:spLocks noGrp="1"/>
          </p:cNvSpPr>
          <p:nvPr>
            <p:ph type="sldNum" sz="quarter" idx="10"/>
          </p:nvPr>
        </p:nvSpPr>
        <p:spPr/>
        <p:txBody>
          <a:bodyPr/>
          <a:lstStyle/>
          <a:p>
            <a:fld id="{893112C4-7CC5-C54A-8E43-2D47308C596B}" type="slidenum">
              <a:rPr lang="en-US" smtClean="0"/>
              <a:t>10</a:t>
            </a:fld>
            <a:endParaRPr lang="en-US"/>
          </a:p>
        </p:txBody>
      </p:sp>
    </p:spTree>
    <p:extLst>
      <p:ext uri="{BB962C8B-B14F-4D97-AF65-F5344CB8AC3E}">
        <p14:creationId xmlns:p14="http://schemas.microsoft.com/office/powerpoint/2010/main" val="214656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different between this and any other software development lifecycle? Nothing, really. Until we layer in the ways in which the operations staff becomes involved as stakeholders.</a:t>
            </a:r>
          </a:p>
        </p:txBody>
      </p:sp>
      <p:sp>
        <p:nvSpPr>
          <p:cNvPr id="4" name="Slide Number Placeholder 3"/>
          <p:cNvSpPr>
            <a:spLocks noGrp="1"/>
          </p:cNvSpPr>
          <p:nvPr>
            <p:ph type="sldNum" sz="quarter" idx="10"/>
          </p:nvPr>
        </p:nvSpPr>
        <p:spPr/>
        <p:txBody>
          <a:bodyPr/>
          <a:lstStyle/>
          <a:p>
            <a:fld id="{893112C4-7CC5-C54A-8E43-2D47308C596B}" type="slidenum">
              <a:rPr lang="en-US" smtClean="0"/>
              <a:t>15</a:t>
            </a:fld>
            <a:endParaRPr lang="en-US"/>
          </a:p>
        </p:txBody>
      </p:sp>
    </p:spTree>
    <p:extLst>
      <p:ext uri="{BB962C8B-B14F-4D97-AF65-F5344CB8AC3E}">
        <p14:creationId xmlns:p14="http://schemas.microsoft.com/office/powerpoint/2010/main" val="1014363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112C4-7CC5-C54A-8E43-2D47308C596B}" type="slidenum">
              <a:rPr lang="en-US" smtClean="0"/>
              <a:t>17</a:t>
            </a:fld>
            <a:endParaRPr lang="en-US"/>
          </a:p>
        </p:txBody>
      </p:sp>
    </p:spTree>
    <p:extLst>
      <p:ext uri="{BB962C8B-B14F-4D97-AF65-F5344CB8AC3E}">
        <p14:creationId xmlns:p14="http://schemas.microsoft.com/office/powerpoint/2010/main" val="81460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Forms of coordination</a:t>
            </a:r>
          </a:p>
          <a:p>
            <a:pPr marL="171450" indent="-171450">
              <a:buFont typeface="Arial" panose="020B0604020202020204" pitchFamily="34" charset="0"/>
              <a:buChar char="•"/>
            </a:pPr>
            <a:r>
              <a:rPr lang="en-US" dirty="0"/>
              <a:t>Direct – individuals know each other by name</a:t>
            </a:r>
          </a:p>
          <a:p>
            <a:pPr marL="171450" indent="-171450">
              <a:buFont typeface="Arial" panose="020B0604020202020204" pitchFamily="34" charset="0"/>
              <a:buChar char="•"/>
            </a:pPr>
            <a:r>
              <a:rPr lang="en-US" dirty="0"/>
              <a:t>Indirect – communication is targeted at a role, not a named individual</a:t>
            </a:r>
          </a:p>
          <a:p>
            <a:pPr marL="171450" indent="-171450">
              <a:buFont typeface="Arial" panose="020B0604020202020204" pitchFamily="34" charset="0"/>
              <a:buChar char="•"/>
            </a:pPr>
            <a:r>
              <a:rPr lang="en-US" dirty="0"/>
              <a:t>Persistent – coordination artifacts exist beyond the coordination: wiki pages, blogs, documentation, meeting notes</a:t>
            </a:r>
          </a:p>
          <a:p>
            <a:pPr marL="171450" indent="-171450">
              <a:buFont typeface="Arial" panose="020B0604020202020204" pitchFamily="34" charset="0"/>
              <a:buChar char="•"/>
            </a:pPr>
            <a:r>
              <a:rPr lang="en-US" dirty="0"/>
              <a:t>Ephemeral – coordination without artifact production: phone call, face-to-face, meetings</a:t>
            </a:r>
          </a:p>
          <a:p>
            <a:pPr marL="171450" indent="-171450">
              <a:buFont typeface="Arial" panose="020B0604020202020204" pitchFamily="34" charset="0"/>
              <a:buChar char="•"/>
            </a:pPr>
            <a:r>
              <a:rPr lang="en-US" dirty="0"/>
              <a:t>Synchronous – coordination in real-time, i.e. face-to-face</a:t>
            </a:r>
          </a:p>
          <a:p>
            <a:pPr marL="171450" indent="-171450">
              <a:buFont typeface="Arial" panose="020B0604020202020204" pitchFamily="34" charset="0"/>
              <a:buChar char="•"/>
            </a:pPr>
            <a:r>
              <a:rPr lang="en-US" dirty="0"/>
              <a:t>Asynchronous – coordination in delayed-time, i.e. email, voice mail, group chat, documents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Team coordination takes two forms: human and automated processes. Human processes that follow an Agile approach tend to be lightweight, direct, and ephemeral such as a daily stand-up meeting. Automated coordination centers on the tools that manage interference (version control and configuration management) and auto repetitive tasks (automated unit, functional, integration, acceptance, and live tests). The goal here is near real-time feedback.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Cross-team coordination is the most time-consuming factor. There are many stakeholders and many timelines. Two reasons for cross-team coordination:</a:t>
            </a:r>
          </a:p>
          <a:p>
            <a:pPr marL="171450" indent="-171450">
              <a:buFont typeface="Arial" panose="020B0604020202020204" pitchFamily="34" charset="0"/>
              <a:buChar char="•"/>
            </a:pPr>
            <a:r>
              <a:rPr lang="en-US" dirty="0"/>
              <a:t>Ensuring that code written by one team works well with the code written by another team</a:t>
            </a:r>
          </a:p>
          <a:p>
            <a:pPr marL="171450" indent="-171450">
              <a:buFont typeface="Arial" panose="020B0604020202020204" pitchFamily="34" charset="0"/>
              <a:buChar char="•"/>
            </a:pPr>
            <a:r>
              <a:rPr lang="en-US" dirty="0"/>
              <a:t>Avoiding duplication of effort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the most part the argument goes that small teams building small components will have small duplication. Larger concerns, such as network protocols, file formats, or database structures, are governed by the architecture. Smaller concerns around the approach to building the service are ignored in favor of reduced time-to-market. Thoughts on this?</a:t>
            </a:r>
          </a:p>
        </p:txBody>
      </p:sp>
      <p:sp>
        <p:nvSpPr>
          <p:cNvPr id="4" name="Slide Number Placeholder 3"/>
          <p:cNvSpPr>
            <a:spLocks noGrp="1"/>
          </p:cNvSpPr>
          <p:nvPr>
            <p:ph type="sldNum" sz="quarter" idx="10"/>
          </p:nvPr>
        </p:nvSpPr>
        <p:spPr/>
        <p:txBody>
          <a:bodyPr/>
          <a:lstStyle/>
          <a:p>
            <a:fld id="{893112C4-7CC5-C54A-8E43-2D47308C596B}" type="slidenum">
              <a:rPr lang="en-US" smtClean="0"/>
              <a:t>19</a:t>
            </a:fld>
            <a:endParaRPr lang="en-US"/>
          </a:p>
        </p:txBody>
      </p:sp>
    </p:spTree>
    <p:extLst>
      <p:ext uri="{BB962C8B-B14F-4D97-AF65-F5344CB8AC3E}">
        <p14:creationId xmlns:p14="http://schemas.microsoft.com/office/powerpoint/2010/main" val="191066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developer earns about 50% more than the typical operations engineer. So, moving operations costs to development means we’re increasing the costs 50% and therefore need to reduce the overall operational cost by 1/3 just to break even. The only way to do this is to automate as much as possible. This becomes possible because you now have the skills and experience of software engineers building the automaton software.</a:t>
            </a:r>
          </a:p>
        </p:txBody>
      </p:sp>
      <p:sp>
        <p:nvSpPr>
          <p:cNvPr id="4" name="Slide Number Placeholder 3"/>
          <p:cNvSpPr>
            <a:spLocks noGrp="1"/>
          </p:cNvSpPr>
          <p:nvPr>
            <p:ph type="sldNum" sz="quarter" idx="10"/>
          </p:nvPr>
        </p:nvSpPr>
        <p:spPr/>
        <p:txBody>
          <a:bodyPr/>
          <a:lstStyle/>
          <a:p>
            <a:fld id="{893112C4-7CC5-C54A-8E43-2D47308C596B}" type="slidenum">
              <a:rPr lang="en-US" smtClean="0"/>
              <a:t>20</a:t>
            </a:fld>
            <a:endParaRPr lang="en-US"/>
          </a:p>
        </p:txBody>
      </p:sp>
    </p:spTree>
    <p:extLst>
      <p:ext uri="{BB962C8B-B14F-4D97-AF65-F5344CB8AC3E}">
        <p14:creationId xmlns:p14="http://schemas.microsoft.com/office/powerpoint/2010/main" val="1062701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3A74-5E92-9445-9F99-357615FC41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8D4B0B-699D-3D40-9477-8B4E891D7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6FF9D3-5EA6-C146-B483-B961DF11133D}"/>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5" name="Footer Placeholder 4">
            <a:extLst>
              <a:ext uri="{FF2B5EF4-FFF2-40B4-BE49-F238E27FC236}">
                <a16:creationId xmlns:a16="http://schemas.microsoft.com/office/drawing/2014/main" id="{6CC50056-DAEB-7642-B81F-343B8120B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B43FF-DC04-A147-82CF-92435D568216}"/>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231551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36F7-79FF-834D-B16B-7327B661D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69C399-DB9C-924B-8091-513F86550D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7D44B-EBB5-064E-A4BB-BF3D24077CF0}"/>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5" name="Footer Placeholder 4">
            <a:extLst>
              <a:ext uri="{FF2B5EF4-FFF2-40B4-BE49-F238E27FC236}">
                <a16:creationId xmlns:a16="http://schemas.microsoft.com/office/drawing/2014/main" id="{BEC189CD-552F-ED46-ABDB-E2D1AF467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B3D04-97E8-5B49-B923-79D7DFF89B0F}"/>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192765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A0DD7-5FA4-804A-9EDF-144F25DDE0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BFDC81-D931-6C4F-BCA8-4CA22B67DB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14599-A071-374D-BC6E-FCED0F09B070}"/>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5" name="Footer Placeholder 4">
            <a:extLst>
              <a:ext uri="{FF2B5EF4-FFF2-40B4-BE49-F238E27FC236}">
                <a16:creationId xmlns:a16="http://schemas.microsoft.com/office/drawing/2014/main" id="{7A5F9815-CDA3-CD49-8DF1-C5146E00C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A648-D24B-A340-B969-A114A5CA070F}"/>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389626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1876-E0BD-E849-9B6C-8AA2E97E82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368F9-1660-B444-81B6-63810CCFEA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FB298-D931-704F-BD28-416748285B93}"/>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5" name="Footer Placeholder 4">
            <a:extLst>
              <a:ext uri="{FF2B5EF4-FFF2-40B4-BE49-F238E27FC236}">
                <a16:creationId xmlns:a16="http://schemas.microsoft.com/office/drawing/2014/main" id="{65B09735-7618-4C42-89AF-27C30E1C9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6FE8B-E028-1742-8DDA-7D52769F4CEE}"/>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42646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BA11-076A-294D-8DB7-951AD1530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C1252D-E340-BE4F-ADE3-B755BC765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869192-981B-8941-85F7-6AE46C7EBE7E}"/>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5" name="Footer Placeholder 4">
            <a:extLst>
              <a:ext uri="{FF2B5EF4-FFF2-40B4-BE49-F238E27FC236}">
                <a16:creationId xmlns:a16="http://schemas.microsoft.com/office/drawing/2014/main" id="{8A0168E4-8C9C-9F47-AFBF-42508E534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1FE49-78F9-684D-9200-E3674751407E}"/>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363400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3907-A707-A644-BD6E-3595F77EC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E54213-7B50-7C46-A722-DC3DFACAF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33B33-3B67-5C46-ADA6-4A894E5FD1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497CB-FB68-EA4E-BA54-BBBDF455D4CE}"/>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6" name="Footer Placeholder 5">
            <a:extLst>
              <a:ext uri="{FF2B5EF4-FFF2-40B4-BE49-F238E27FC236}">
                <a16:creationId xmlns:a16="http://schemas.microsoft.com/office/drawing/2014/main" id="{962CD9A6-1339-8046-B81F-C3389E89A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684B3-3098-3C4D-BD2A-61B011B7D6E3}"/>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411473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57B-2DD0-F44D-9AF4-3F53346CD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CF2A10-0697-8E43-B564-7B6452B8B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FF3D8A-8A0D-FB42-9F6C-11BE1D2FDA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7A721D-7666-7F49-90A3-AC9629F30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3906D5-0995-9947-AE26-722105854E3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29FEB1-9F18-6841-8DBE-053F5A650B4C}"/>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8" name="Footer Placeholder 7">
            <a:extLst>
              <a:ext uri="{FF2B5EF4-FFF2-40B4-BE49-F238E27FC236}">
                <a16:creationId xmlns:a16="http://schemas.microsoft.com/office/drawing/2014/main" id="{16A819B4-E160-6B4A-9653-4DAB215D72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995D7-A105-AE41-9667-EEF7C7CB3CC8}"/>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78315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915C-7B6F-AE4C-BE84-B70F51CC54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D1BA80-82FB-3D46-855A-BB2B958E8025}"/>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4" name="Footer Placeholder 3">
            <a:extLst>
              <a:ext uri="{FF2B5EF4-FFF2-40B4-BE49-F238E27FC236}">
                <a16:creationId xmlns:a16="http://schemas.microsoft.com/office/drawing/2014/main" id="{EB184C6F-DB01-674A-9198-D5D4368C31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B75EBA-CE7D-C54D-B411-90EA10F08D08}"/>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19638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9C39C-5A7C-ED46-AB11-2F89E32DE882}"/>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3" name="Footer Placeholder 2">
            <a:extLst>
              <a:ext uri="{FF2B5EF4-FFF2-40B4-BE49-F238E27FC236}">
                <a16:creationId xmlns:a16="http://schemas.microsoft.com/office/drawing/2014/main" id="{F4D12842-C70A-494B-936E-02D83E352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4B8C08-6630-604E-80A4-ADD52CD80DFE}"/>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306353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6C84-8FEA-4F49-A0D9-2979F6A08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ABD94F-7C4E-2F4E-B5E2-32205A536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74E09A-729C-0B42-8A7F-92DE672A0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749382-EF6B-8F44-BD57-93009EA04CD4}"/>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6" name="Footer Placeholder 5">
            <a:extLst>
              <a:ext uri="{FF2B5EF4-FFF2-40B4-BE49-F238E27FC236}">
                <a16:creationId xmlns:a16="http://schemas.microsoft.com/office/drawing/2014/main" id="{FBDA6B85-E4A6-4E49-AC4C-4E4CB50CA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070C7-7981-1749-B9C4-E130D089E8CF}"/>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246134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07D6-9EDD-8E4E-B4D1-0018FDF76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3052D9-4F2A-C54A-B483-C1A7C4077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9ED1A0-5CEA-AE42-8714-134B0ABE5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524A05-4025-724C-8D97-3DF2269A6697}"/>
              </a:ext>
            </a:extLst>
          </p:cNvPr>
          <p:cNvSpPr>
            <a:spLocks noGrp="1"/>
          </p:cNvSpPr>
          <p:nvPr>
            <p:ph type="dt" sz="half" idx="10"/>
          </p:nvPr>
        </p:nvSpPr>
        <p:spPr/>
        <p:txBody>
          <a:bodyPr/>
          <a:lstStyle/>
          <a:p>
            <a:fld id="{4AEEB3D0-0272-5B4D-A0B9-AF711937E2B2}" type="datetimeFigureOut">
              <a:rPr lang="en-US" smtClean="0"/>
              <a:t>1/9/18</a:t>
            </a:fld>
            <a:endParaRPr lang="en-US"/>
          </a:p>
        </p:txBody>
      </p:sp>
      <p:sp>
        <p:nvSpPr>
          <p:cNvPr id="6" name="Footer Placeholder 5">
            <a:extLst>
              <a:ext uri="{FF2B5EF4-FFF2-40B4-BE49-F238E27FC236}">
                <a16:creationId xmlns:a16="http://schemas.microsoft.com/office/drawing/2014/main" id="{F617897F-55FC-0C4B-9B25-DD304297B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CB199-79F2-5346-A876-A3BB83DBC670}"/>
              </a:ext>
            </a:extLst>
          </p:cNvPr>
          <p:cNvSpPr>
            <a:spLocks noGrp="1"/>
          </p:cNvSpPr>
          <p:nvPr>
            <p:ph type="sldNum" sz="quarter" idx="12"/>
          </p:nvPr>
        </p:nvSpPr>
        <p:spPr/>
        <p:txBody>
          <a:bodyPr/>
          <a:lstStyle/>
          <a:p>
            <a:fld id="{934F37B8-ABD2-8D49-81D7-AC302F59380E}" type="slidenum">
              <a:rPr lang="en-US" smtClean="0"/>
              <a:t>‹#›</a:t>
            </a:fld>
            <a:endParaRPr lang="en-US"/>
          </a:p>
        </p:txBody>
      </p:sp>
    </p:spTree>
    <p:extLst>
      <p:ext uri="{BB962C8B-B14F-4D97-AF65-F5344CB8AC3E}">
        <p14:creationId xmlns:p14="http://schemas.microsoft.com/office/powerpoint/2010/main" val="389960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58956-9BF8-EC4B-A23C-148A8DA75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01AE67-0F3E-3742-B11B-EE1C7A311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E2289-CDF7-E443-A135-C275E65C8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EB3D0-0272-5B4D-A0B9-AF711937E2B2}" type="datetimeFigureOut">
              <a:rPr lang="en-US" smtClean="0"/>
              <a:t>1/9/18</a:t>
            </a:fld>
            <a:endParaRPr lang="en-US"/>
          </a:p>
        </p:txBody>
      </p:sp>
      <p:sp>
        <p:nvSpPr>
          <p:cNvPr id="5" name="Footer Placeholder 4">
            <a:extLst>
              <a:ext uri="{FF2B5EF4-FFF2-40B4-BE49-F238E27FC236}">
                <a16:creationId xmlns:a16="http://schemas.microsoft.com/office/drawing/2014/main" id="{0474202F-F20C-D443-BFAE-1DB7A1FE3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0A9EC-9FA5-5C42-B854-591F694A4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F37B8-ABD2-8D49-81D7-AC302F59380E}" type="slidenum">
              <a:rPr lang="en-US" smtClean="0"/>
              <a:t>‹#›</a:t>
            </a:fld>
            <a:endParaRPr lang="en-US"/>
          </a:p>
        </p:txBody>
      </p:sp>
    </p:spTree>
    <p:extLst>
      <p:ext uri="{BB962C8B-B14F-4D97-AF65-F5344CB8AC3E}">
        <p14:creationId xmlns:p14="http://schemas.microsoft.com/office/powerpoint/2010/main" val="1344492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5910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DevOps from the Architect’s Perspective</a:t>
            </a:r>
          </a:p>
        </p:txBody>
      </p:sp>
    </p:spTree>
    <p:extLst>
      <p:ext uri="{BB962C8B-B14F-4D97-AF65-F5344CB8AC3E}">
        <p14:creationId xmlns:p14="http://schemas.microsoft.com/office/powerpoint/2010/main" val="254866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6A88-1635-A240-87B5-653FBCB532DE}"/>
              </a:ext>
            </a:extLst>
          </p:cNvPr>
          <p:cNvSpPr>
            <a:spLocks noGrp="1"/>
          </p:cNvSpPr>
          <p:nvPr>
            <p:ph type="title"/>
          </p:nvPr>
        </p:nvSpPr>
        <p:spPr/>
        <p:txBody>
          <a:bodyPr/>
          <a:lstStyle/>
          <a:p>
            <a:r>
              <a:rPr lang="en-US" dirty="0"/>
              <a:t>Five DevOps practice categories</a:t>
            </a:r>
          </a:p>
        </p:txBody>
      </p:sp>
      <p:sp>
        <p:nvSpPr>
          <p:cNvPr id="3" name="Content Placeholder 2">
            <a:extLst>
              <a:ext uri="{FF2B5EF4-FFF2-40B4-BE49-F238E27FC236}">
                <a16:creationId xmlns:a16="http://schemas.microsoft.com/office/drawing/2014/main" id="{F4ADAD78-B342-3243-819D-BC434E967138}"/>
              </a:ext>
            </a:extLst>
          </p:cNvPr>
          <p:cNvSpPr>
            <a:spLocks noGrp="1"/>
          </p:cNvSpPr>
          <p:nvPr>
            <p:ph idx="1"/>
          </p:nvPr>
        </p:nvSpPr>
        <p:spPr/>
        <p:txBody>
          <a:bodyPr/>
          <a:lstStyle/>
          <a:p>
            <a:pPr marL="0" indent="0">
              <a:buNone/>
            </a:pPr>
            <a:r>
              <a:rPr lang="en-US" dirty="0"/>
              <a:t>Treat Ops as a first-class citizen from the requirements viewpoint</a:t>
            </a:r>
          </a:p>
          <a:p>
            <a:pPr marL="0" indent="0">
              <a:buNone/>
            </a:pPr>
            <a:r>
              <a:rPr lang="en-US" dirty="0"/>
              <a:t>Make Dev responsible for incident management</a:t>
            </a:r>
          </a:p>
          <a:p>
            <a:pPr marL="0" indent="0">
              <a:buNone/>
            </a:pPr>
            <a:r>
              <a:rPr lang="en-US" dirty="0"/>
              <a:t>Create a common deployment approach and enforce its use</a:t>
            </a:r>
          </a:p>
          <a:p>
            <a:pPr marL="0" indent="0">
              <a:buNone/>
            </a:pPr>
            <a:r>
              <a:rPr lang="en-US" dirty="0"/>
              <a:t>Use a continuous deployment model</a:t>
            </a:r>
          </a:p>
          <a:p>
            <a:pPr marL="0" indent="0">
              <a:buNone/>
            </a:pPr>
            <a:r>
              <a:rPr lang="en-US" dirty="0"/>
              <a:t>Treat infrastructure the same way you treat code</a:t>
            </a:r>
          </a:p>
        </p:txBody>
      </p:sp>
    </p:spTree>
    <p:extLst>
      <p:ext uri="{BB962C8B-B14F-4D97-AF65-F5344CB8AC3E}">
        <p14:creationId xmlns:p14="http://schemas.microsoft.com/office/powerpoint/2010/main" val="428614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A691-D1BE-0D48-9581-71566A95B26A}"/>
              </a:ext>
            </a:extLst>
          </p:cNvPr>
          <p:cNvSpPr>
            <a:spLocks noGrp="1"/>
          </p:cNvSpPr>
          <p:nvPr>
            <p:ph type="title"/>
          </p:nvPr>
        </p:nvSpPr>
        <p:spPr/>
        <p:txBody>
          <a:bodyPr/>
          <a:lstStyle/>
          <a:p>
            <a:r>
              <a:rPr lang="en-US" dirty="0"/>
              <a:t>Three ways of DevOps</a:t>
            </a:r>
          </a:p>
        </p:txBody>
      </p:sp>
      <p:sp>
        <p:nvSpPr>
          <p:cNvPr id="3" name="Content Placeholder 2">
            <a:extLst>
              <a:ext uri="{FF2B5EF4-FFF2-40B4-BE49-F238E27FC236}">
                <a16:creationId xmlns:a16="http://schemas.microsoft.com/office/drawing/2014/main" id="{2610E972-34EC-664E-A453-CC01FF9AC307}"/>
              </a:ext>
            </a:extLst>
          </p:cNvPr>
          <p:cNvSpPr>
            <a:spLocks noGrp="1"/>
          </p:cNvSpPr>
          <p:nvPr>
            <p:ph idx="1"/>
          </p:nvPr>
        </p:nvSpPr>
        <p:spPr/>
        <p:txBody>
          <a:bodyPr/>
          <a:lstStyle/>
          <a:p>
            <a:pPr marL="0" indent="0">
              <a:buNone/>
            </a:pPr>
            <a:r>
              <a:rPr lang="en-US" dirty="0"/>
              <a:t>Taken from Gene Kim’s novel </a:t>
            </a:r>
            <a:r>
              <a:rPr lang="en-US" i="1" dirty="0"/>
              <a:t>The Phoenix Project</a:t>
            </a:r>
            <a:endParaRPr lang="en-US" dirty="0"/>
          </a:p>
          <a:p>
            <a:pPr marL="0" indent="0">
              <a:buNone/>
            </a:pPr>
            <a:endParaRPr lang="en-US" dirty="0"/>
          </a:p>
          <a:p>
            <a:pPr marL="0" indent="0">
              <a:buNone/>
            </a:pPr>
            <a:r>
              <a:rPr lang="en-US" dirty="0"/>
              <a:t>The First Way: Workflow</a:t>
            </a:r>
          </a:p>
          <a:p>
            <a:pPr marL="0" indent="0">
              <a:buNone/>
            </a:pPr>
            <a:r>
              <a:rPr lang="en-US" dirty="0"/>
              <a:t>The Second Way: Improve Feedback</a:t>
            </a:r>
          </a:p>
          <a:p>
            <a:pPr marL="0" indent="0">
              <a:buNone/>
            </a:pPr>
            <a:r>
              <a:rPr lang="en-US" dirty="0"/>
              <a:t>Third Third Way: Continual Experimentation and Feedback</a:t>
            </a:r>
          </a:p>
        </p:txBody>
      </p:sp>
    </p:spTree>
    <p:extLst>
      <p:ext uri="{BB962C8B-B14F-4D97-AF65-F5344CB8AC3E}">
        <p14:creationId xmlns:p14="http://schemas.microsoft.com/office/powerpoint/2010/main" val="374028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242F-4968-2849-920C-59BE7C1935AF}"/>
              </a:ext>
            </a:extLst>
          </p:cNvPr>
          <p:cNvSpPr>
            <a:spLocks noGrp="1"/>
          </p:cNvSpPr>
          <p:nvPr>
            <p:ph type="title"/>
          </p:nvPr>
        </p:nvSpPr>
        <p:spPr/>
        <p:txBody>
          <a:bodyPr/>
          <a:lstStyle/>
          <a:p>
            <a:r>
              <a:rPr lang="en-US" dirty="0"/>
              <a:t>The First Way: Workflow</a:t>
            </a:r>
          </a:p>
        </p:txBody>
      </p:sp>
      <p:sp>
        <p:nvSpPr>
          <p:cNvPr id="3" name="Content Placeholder 2">
            <a:extLst>
              <a:ext uri="{FF2B5EF4-FFF2-40B4-BE49-F238E27FC236}">
                <a16:creationId xmlns:a16="http://schemas.microsoft.com/office/drawing/2014/main" id="{B7079614-FF70-F143-8D73-29D7AFECB789}"/>
              </a:ext>
            </a:extLst>
          </p:cNvPr>
          <p:cNvSpPr>
            <a:spLocks noGrp="1"/>
          </p:cNvSpPr>
          <p:nvPr>
            <p:ph idx="1"/>
          </p:nvPr>
        </p:nvSpPr>
        <p:spPr/>
        <p:txBody>
          <a:bodyPr/>
          <a:lstStyle/>
          <a:p>
            <a:pPr marL="0" indent="0">
              <a:buNone/>
            </a:pPr>
            <a:r>
              <a:rPr lang="en-US" dirty="0"/>
              <a:t>Ensure each step is done in a repeatable way</a:t>
            </a:r>
          </a:p>
          <a:p>
            <a:pPr marL="0" indent="0">
              <a:buNone/>
            </a:pPr>
            <a:r>
              <a:rPr lang="en-US" dirty="0"/>
              <a:t>Never pass defects to the next step</a:t>
            </a:r>
          </a:p>
          <a:p>
            <a:pPr marL="0" indent="0">
              <a:buNone/>
            </a:pPr>
            <a:r>
              <a:rPr lang="en-US" dirty="0"/>
              <a:t>Ensure no local optimizations degrade global performance</a:t>
            </a:r>
          </a:p>
          <a:p>
            <a:pPr marL="0" indent="0">
              <a:buNone/>
            </a:pPr>
            <a:r>
              <a:rPr lang="en-US" dirty="0"/>
              <a:t>Increase flow of work</a:t>
            </a:r>
          </a:p>
        </p:txBody>
      </p:sp>
    </p:spTree>
    <p:extLst>
      <p:ext uri="{BB962C8B-B14F-4D97-AF65-F5344CB8AC3E}">
        <p14:creationId xmlns:p14="http://schemas.microsoft.com/office/powerpoint/2010/main" val="405800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56CC-134B-2B46-881E-915E398FED4B}"/>
              </a:ext>
            </a:extLst>
          </p:cNvPr>
          <p:cNvSpPr>
            <a:spLocks noGrp="1"/>
          </p:cNvSpPr>
          <p:nvPr>
            <p:ph type="title"/>
          </p:nvPr>
        </p:nvSpPr>
        <p:spPr/>
        <p:txBody>
          <a:bodyPr/>
          <a:lstStyle/>
          <a:p>
            <a:r>
              <a:rPr lang="en-US" dirty="0"/>
              <a:t>The Second Way: Improve Feedback</a:t>
            </a:r>
          </a:p>
        </p:txBody>
      </p:sp>
      <p:sp>
        <p:nvSpPr>
          <p:cNvPr id="3" name="Content Placeholder 2">
            <a:extLst>
              <a:ext uri="{FF2B5EF4-FFF2-40B4-BE49-F238E27FC236}">
                <a16:creationId xmlns:a16="http://schemas.microsoft.com/office/drawing/2014/main" id="{443DDAB2-0FBC-8048-8560-9A45554C513F}"/>
              </a:ext>
            </a:extLst>
          </p:cNvPr>
          <p:cNvSpPr>
            <a:spLocks noGrp="1"/>
          </p:cNvSpPr>
          <p:nvPr>
            <p:ph idx="1"/>
          </p:nvPr>
        </p:nvSpPr>
        <p:spPr/>
        <p:txBody>
          <a:bodyPr/>
          <a:lstStyle/>
          <a:p>
            <a:pPr marL="0" indent="0">
              <a:buNone/>
            </a:pPr>
            <a:r>
              <a:rPr lang="en-US" dirty="0"/>
              <a:t>Understand and respond to all customers, internal and external</a:t>
            </a:r>
          </a:p>
          <a:p>
            <a:pPr marL="0" indent="0">
              <a:buNone/>
            </a:pPr>
            <a:r>
              <a:rPr lang="en-US" dirty="0"/>
              <a:t>Shorten feedback loops</a:t>
            </a:r>
          </a:p>
          <a:p>
            <a:pPr marL="0" indent="0">
              <a:buNone/>
            </a:pPr>
            <a:r>
              <a:rPr lang="en-US" dirty="0"/>
              <a:t>Amplify all feedback</a:t>
            </a:r>
          </a:p>
          <a:p>
            <a:pPr marL="0" indent="0">
              <a:buNone/>
            </a:pPr>
            <a:r>
              <a:rPr lang="en-US" dirty="0"/>
              <a:t>Embed knowledge where it is needed</a:t>
            </a:r>
          </a:p>
          <a:p>
            <a:pPr marL="0" indent="0">
              <a:buNone/>
            </a:pPr>
            <a:endParaRPr lang="en-US" dirty="0"/>
          </a:p>
        </p:txBody>
      </p:sp>
    </p:spTree>
    <p:extLst>
      <p:ext uri="{BB962C8B-B14F-4D97-AF65-F5344CB8AC3E}">
        <p14:creationId xmlns:p14="http://schemas.microsoft.com/office/powerpoint/2010/main" val="114247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48CB-6E5B-4B4A-AF5B-7652BBD683AF}"/>
              </a:ext>
            </a:extLst>
          </p:cNvPr>
          <p:cNvSpPr>
            <a:spLocks noGrp="1"/>
          </p:cNvSpPr>
          <p:nvPr>
            <p:ph type="title"/>
          </p:nvPr>
        </p:nvSpPr>
        <p:spPr/>
        <p:txBody>
          <a:bodyPr/>
          <a:lstStyle/>
          <a:p>
            <a:r>
              <a:rPr lang="en-US" dirty="0"/>
              <a:t>The Third Way: Experiment and Learn</a:t>
            </a:r>
          </a:p>
        </p:txBody>
      </p:sp>
      <p:sp>
        <p:nvSpPr>
          <p:cNvPr id="3" name="Content Placeholder 2">
            <a:extLst>
              <a:ext uri="{FF2B5EF4-FFF2-40B4-BE49-F238E27FC236}">
                <a16:creationId xmlns:a16="http://schemas.microsoft.com/office/drawing/2014/main" id="{E21113BC-A68E-1741-8DC5-EC66B2E455DF}"/>
              </a:ext>
            </a:extLst>
          </p:cNvPr>
          <p:cNvSpPr>
            <a:spLocks noGrp="1"/>
          </p:cNvSpPr>
          <p:nvPr>
            <p:ph idx="1"/>
          </p:nvPr>
        </p:nvSpPr>
        <p:spPr/>
        <p:txBody>
          <a:bodyPr/>
          <a:lstStyle/>
          <a:p>
            <a:pPr marL="0" indent="0">
              <a:buNone/>
            </a:pPr>
            <a:r>
              <a:rPr lang="en-US" dirty="0"/>
              <a:t>Rituals are created that reward risk taking</a:t>
            </a:r>
          </a:p>
          <a:p>
            <a:pPr marL="0" indent="0">
              <a:buNone/>
            </a:pPr>
            <a:r>
              <a:rPr lang="en-US" dirty="0"/>
              <a:t>Management allocates time for projects that improve the system</a:t>
            </a:r>
          </a:p>
          <a:p>
            <a:pPr marL="0" indent="0">
              <a:buNone/>
            </a:pPr>
            <a:r>
              <a:rPr lang="en-US" dirty="0"/>
              <a:t>Faults are introduced into the system to increase resilience</a:t>
            </a:r>
          </a:p>
          <a:p>
            <a:pPr marL="0" indent="0">
              <a:buNone/>
            </a:pPr>
            <a:r>
              <a:rPr lang="en-US" dirty="0"/>
              <a:t>You try “crazy” or audacious things</a:t>
            </a:r>
          </a:p>
        </p:txBody>
      </p:sp>
    </p:spTree>
    <p:extLst>
      <p:ext uri="{BB962C8B-B14F-4D97-AF65-F5344CB8AC3E}">
        <p14:creationId xmlns:p14="http://schemas.microsoft.com/office/powerpoint/2010/main" val="3047976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D434-1455-2744-9425-138AE355218D}"/>
              </a:ext>
            </a:extLst>
          </p:cNvPr>
          <p:cNvSpPr>
            <a:spLocks noGrp="1"/>
          </p:cNvSpPr>
          <p:nvPr>
            <p:ph type="title"/>
          </p:nvPr>
        </p:nvSpPr>
        <p:spPr/>
        <p:txBody>
          <a:bodyPr/>
          <a:lstStyle/>
          <a:p>
            <a:r>
              <a:rPr lang="en-US" dirty="0"/>
              <a:t>DevOps process overview</a:t>
            </a:r>
          </a:p>
        </p:txBody>
      </p:sp>
      <p:graphicFrame>
        <p:nvGraphicFramePr>
          <p:cNvPr id="4" name="Content Placeholder 3">
            <a:extLst>
              <a:ext uri="{FF2B5EF4-FFF2-40B4-BE49-F238E27FC236}">
                <a16:creationId xmlns:a16="http://schemas.microsoft.com/office/drawing/2014/main" id="{3B18E4FF-8389-794B-BF4F-BA3158392111}"/>
              </a:ext>
            </a:extLst>
          </p:cNvPr>
          <p:cNvGraphicFramePr>
            <a:graphicFrameLocks noGrp="1"/>
          </p:cNvGraphicFramePr>
          <p:nvPr>
            <p:ph idx="1"/>
            <p:extLst>
              <p:ext uri="{D42A27DB-BD31-4B8C-83A1-F6EECF244321}">
                <p14:modId xmlns:p14="http://schemas.microsoft.com/office/powerpoint/2010/main" val="2702559350"/>
              </p:ext>
            </p:extLst>
          </p:nvPr>
        </p:nvGraphicFramePr>
        <p:xfrm>
          <a:off x="838200" y="1825625"/>
          <a:ext cx="10515600" cy="1630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A570CFA-2402-4244-9600-BCECC5F62054}"/>
              </a:ext>
            </a:extLst>
          </p:cNvPr>
          <p:cNvSpPr txBox="1"/>
          <p:nvPr/>
        </p:nvSpPr>
        <p:spPr>
          <a:xfrm>
            <a:off x="838200" y="3130654"/>
            <a:ext cx="1518834"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a:t>Treat operations personnel as first-class stakeholders</a:t>
            </a:r>
          </a:p>
          <a:p>
            <a:pPr marL="171450" indent="-171450">
              <a:buFont typeface="Arial" panose="020B0604020202020204" pitchFamily="34" charset="0"/>
              <a:buChar char="•"/>
            </a:pPr>
            <a:r>
              <a:rPr lang="en-US" sz="1200" dirty="0"/>
              <a:t>Get their input when developing requirements</a:t>
            </a:r>
          </a:p>
        </p:txBody>
      </p:sp>
      <p:sp>
        <p:nvSpPr>
          <p:cNvPr id="6" name="TextBox 5">
            <a:extLst>
              <a:ext uri="{FF2B5EF4-FFF2-40B4-BE49-F238E27FC236}">
                <a16:creationId xmlns:a16="http://schemas.microsoft.com/office/drawing/2014/main" id="{230FD5B7-5E00-5C42-BD41-C303C6CE9AC8}"/>
              </a:ext>
            </a:extLst>
          </p:cNvPr>
          <p:cNvSpPr txBox="1"/>
          <p:nvPr/>
        </p:nvSpPr>
        <p:spPr>
          <a:xfrm>
            <a:off x="2602424" y="3130657"/>
            <a:ext cx="1518834"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Small teams</a:t>
            </a:r>
          </a:p>
          <a:p>
            <a:pPr marL="171450" indent="-171450">
              <a:buFont typeface="Arial" panose="020B0604020202020204" pitchFamily="34" charset="0"/>
              <a:buChar char="•"/>
            </a:pPr>
            <a:r>
              <a:rPr lang="en-US" sz="1200" dirty="0"/>
              <a:t>Limited coordination</a:t>
            </a:r>
          </a:p>
          <a:p>
            <a:pPr marL="171450" indent="-171450">
              <a:buFont typeface="Arial" panose="020B0604020202020204" pitchFamily="34" charset="0"/>
              <a:buChar char="•"/>
            </a:pPr>
            <a:r>
              <a:rPr lang="en-US" sz="1200" dirty="0"/>
              <a:t>Unit tests</a:t>
            </a:r>
          </a:p>
        </p:txBody>
      </p:sp>
      <p:sp>
        <p:nvSpPr>
          <p:cNvPr id="7" name="TextBox 6">
            <a:extLst>
              <a:ext uri="{FF2B5EF4-FFF2-40B4-BE49-F238E27FC236}">
                <a16:creationId xmlns:a16="http://schemas.microsoft.com/office/drawing/2014/main" id="{0817DAA2-F89B-AC44-A97E-66FF0A754978}"/>
              </a:ext>
            </a:extLst>
          </p:cNvPr>
          <p:cNvSpPr txBox="1"/>
          <p:nvPr/>
        </p:nvSpPr>
        <p:spPr>
          <a:xfrm>
            <a:off x="4366648" y="3130657"/>
            <a:ext cx="1518834"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Build tools</a:t>
            </a:r>
          </a:p>
          <a:p>
            <a:pPr marL="171450" indent="-171450">
              <a:buFont typeface="Arial" panose="020B0604020202020204" pitchFamily="34" charset="0"/>
              <a:buChar char="•"/>
            </a:pPr>
            <a:r>
              <a:rPr lang="en-US" sz="1200" dirty="0"/>
              <a:t>Supports continuous integration</a:t>
            </a:r>
          </a:p>
        </p:txBody>
      </p:sp>
      <p:sp>
        <p:nvSpPr>
          <p:cNvPr id="8" name="TextBox 7">
            <a:extLst>
              <a:ext uri="{FF2B5EF4-FFF2-40B4-BE49-F238E27FC236}">
                <a16:creationId xmlns:a16="http://schemas.microsoft.com/office/drawing/2014/main" id="{22713D46-FBC9-0A49-A6B0-CD15285FA9A3}"/>
              </a:ext>
            </a:extLst>
          </p:cNvPr>
          <p:cNvSpPr txBox="1"/>
          <p:nvPr/>
        </p:nvSpPr>
        <p:spPr>
          <a:xfrm>
            <a:off x="6130872" y="3130656"/>
            <a:ext cx="1518834"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Automated testing</a:t>
            </a:r>
          </a:p>
          <a:p>
            <a:pPr marL="171450" indent="-171450">
              <a:buFont typeface="Arial" panose="020B0604020202020204" pitchFamily="34" charset="0"/>
              <a:buChar char="•"/>
            </a:pPr>
            <a:r>
              <a:rPr lang="en-US" sz="1200" dirty="0"/>
              <a:t>User acceptance testing</a:t>
            </a:r>
          </a:p>
        </p:txBody>
      </p:sp>
      <p:sp>
        <p:nvSpPr>
          <p:cNvPr id="9" name="TextBox 8">
            <a:extLst>
              <a:ext uri="{FF2B5EF4-FFF2-40B4-BE49-F238E27FC236}">
                <a16:creationId xmlns:a16="http://schemas.microsoft.com/office/drawing/2014/main" id="{EBE03487-7963-8A48-B928-6D145B04C12C}"/>
              </a:ext>
            </a:extLst>
          </p:cNvPr>
          <p:cNvSpPr txBox="1"/>
          <p:nvPr/>
        </p:nvSpPr>
        <p:spPr>
          <a:xfrm>
            <a:off x="7895096" y="3130655"/>
            <a:ext cx="1518834"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Deployment tools</a:t>
            </a:r>
          </a:p>
          <a:p>
            <a:pPr marL="171450" indent="-171450">
              <a:buFont typeface="Arial" panose="020B0604020202020204" pitchFamily="34" charset="0"/>
              <a:buChar char="•"/>
            </a:pPr>
            <a:r>
              <a:rPr lang="en-US" sz="1200" dirty="0"/>
              <a:t>Supports continuous deployment</a:t>
            </a:r>
          </a:p>
        </p:txBody>
      </p:sp>
      <p:sp>
        <p:nvSpPr>
          <p:cNvPr id="10" name="TextBox 9">
            <a:extLst>
              <a:ext uri="{FF2B5EF4-FFF2-40B4-BE49-F238E27FC236}">
                <a16:creationId xmlns:a16="http://schemas.microsoft.com/office/drawing/2014/main" id="{960A8464-B860-0243-BC88-0692C080CD2A}"/>
              </a:ext>
            </a:extLst>
          </p:cNvPr>
          <p:cNvSpPr txBox="1"/>
          <p:nvPr/>
        </p:nvSpPr>
        <p:spPr>
          <a:xfrm>
            <a:off x="9659320" y="3130654"/>
            <a:ext cx="1518834"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Monitoring</a:t>
            </a:r>
          </a:p>
          <a:p>
            <a:pPr marL="171450" indent="-171450">
              <a:buFont typeface="Arial" panose="020B0604020202020204" pitchFamily="34" charset="0"/>
              <a:buChar char="•"/>
            </a:pPr>
            <a:r>
              <a:rPr lang="en-US" sz="1200" dirty="0"/>
              <a:t>Responding to error conditions</a:t>
            </a:r>
          </a:p>
        </p:txBody>
      </p:sp>
    </p:spTree>
    <p:extLst>
      <p:ext uri="{BB962C8B-B14F-4D97-AF65-F5344CB8AC3E}">
        <p14:creationId xmlns:p14="http://schemas.microsoft.com/office/powerpoint/2010/main" val="1200286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645E-4434-C744-BB4D-11457A5BC5FA}"/>
              </a:ext>
            </a:extLst>
          </p:cNvPr>
          <p:cNvSpPr>
            <a:spLocks noGrp="1"/>
          </p:cNvSpPr>
          <p:nvPr>
            <p:ph type="title"/>
          </p:nvPr>
        </p:nvSpPr>
        <p:spPr/>
        <p:txBody>
          <a:bodyPr/>
          <a:lstStyle/>
          <a:p>
            <a:r>
              <a:rPr lang="en-US" dirty="0"/>
              <a:t>Why DevOps</a:t>
            </a:r>
          </a:p>
        </p:txBody>
      </p:sp>
      <p:sp>
        <p:nvSpPr>
          <p:cNvPr id="3" name="Content Placeholder 2">
            <a:extLst>
              <a:ext uri="{FF2B5EF4-FFF2-40B4-BE49-F238E27FC236}">
                <a16:creationId xmlns:a16="http://schemas.microsoft.com/office/drawing/2014/main" id="{98010E59-BFA3-E14F-8C00-F1FBA434C447}"/>
              </a:ext>
            </a:extLst>
          </p:cNvPr>
          <p:cNvSpPr>
            <a:spLocks noGrp="1"/>
          </p:cNvSpPr>
          <p:nvPr>
            <p:ph idx="1"/>
          </p:nvPr>
        </p:nvSpPr>
        <p:spPr/>
        <p:txBody>
          <a:bodyPr/>
          <a:lstStyle/>
          <a:p>
            <a:pPr marL="0" indent="0">
              <a:buNone/>
            </a:pPr>
            <a:r>
              <a:rPr lang="en-US" dirty="0"/>
              <a:t>Release processes</a:t>
            </a:r>
          </a:p>
          <a:p>
            <a:pPr marL="0" indent="0">
              <a:buNone/>
            </a:pPr>
            <a:r>
              <a:rPr lang="en-US" dirty="0"/>
              <a:t>Reasons for poor communication</a:t>
            </a:r>
          </a:p>
          <a:p>
            <a:pPr marL="0" indent="0">
              <a:buNone/>
            </a:pPr>
            <a:r>
              <a:rPr lang="en-US" dirty="0"/>
              <a:t>Limited capacity of operations staff</a:t>
            </a:r>
          </a:p>
        </p:txBody>
      </p:sp>
    </p:spTree>
    <p:extLst>
      <p:ext uri="{BB962C8B-B14F-4D97-AF65-F5344CB8AC3E}">
        <p14:creationId xmlns:p14="http://schemas.microsoft.com/office/powerpoint/2010/main" val="428203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5A50-6851-3940-8366-703160FBD944}"/>
              </a:ext>
            </a:extLst>
          </p:cNvPr>
          <p:cNvSpPr>
            <a:spLocks noGrp="1"/>
          </p:cNvSpPr>
          <p:nvPr>
            <p:ph type="title"/>
          </p:nvPr>
        </p:nvSpPr>
        <p:spPr/>
        <p:txBody>
          <a:bodyPr/>
          <a:lstStyle/>
          <a:p>
            <a:r>
              <a:rPr lang="en-US" dirty="0"/>
              <a:t>The impact of time-to-market</a:t>
            </a:r>
          </a:p>
        </p:txBody>
      </p:sp>
      <p:sp>
        <p:nvSpPr>
          <p:cNvPr id="3" name="Content Placeholder 2">
            <a:extLst>
              <a:ext uri="{FF2B5EF4-FFF2-40B4-BE49-F238E27FC236}">
                <a16:creationId xmlns:a16="http://schemas.microsoft.com/office/drawing/2014/main" id="{FA4E6C48-B64F-2E4D-894E-F90732539909}"/>
              </a:ext>
            </a:extLst>
          </p:cNvPr>
          <p:cNvSpPr>
            <a:spLocks noGrp="1"/>
          </p:cNvSpPr>
          <p:nvPr>
            <p:ph idx="1"/>
          </p:nvPr>
        </p:nvSpPr>
        <p:spPr/>
        <p:txBody>
          <a:bodyPr/>
          <a:lstStyle/>
          <a:p>
            <a:pPr marL="0" indent="0">
              <a:buNone/>
            </a:pPr>
            <a:r>
              <a:rPr lang="en-US" dirty="0"/>
              <a:t>DevOps perspective</a:t>
            </a:r>
          </a:p>
          <a:p>
            <a:pPr marL="457200" lvl="1" indent="0">
              <a:buNone/>
            </a:pPr>
            <a:r>
              <a:rPr lang="en-US" dirty="0"/>
              <a:t>Automation</a:t>
            </a:r>
          </a:p>
          <a:p>
            <a:pPr marL="457200" lvl="1" indent="0">
              <a:buNone/>
            </a:pPr>
            <a:r>
              <a:rPr lang="en-US" dirty="0"/>
              <a:t>Development team responsibilities</a:t>
            </a:r>
          </a:p>
          <a:p>
            <a:pPr marL="0" indent="0">
              <a:buNone/>
            </a:pPr>
            <a:endParaRPr lang="en-US" dirty="0"/>
          </a:p>
          <a:p>
            <a:pPr marL="0" indent="0">
              <a:buNone/>
            </a:pPr>
            <a:r>
              <a:rPr lang="en-US" dirty="0"/>
              <a:t>DevOps and Agile</a:t>
            </a:r>
          </a:p>
          <a:p>
            <a:pPr marL="457200" lvl="1" indent="0">
              <a:buNone/>
            </a:pPr>
            <a:r>
              <a:rPr lang="en-US" dirty="0"/>
              <a:t>Inception phase impact</a:t>
            </a:r>
          </a:p>
          <a:p>
            <a:pPr marL="457200" lvl="1" indent="0">
              <a:buNone/>
            </a:pPr>
            <a:r>
              <a:rPr lang="en-US" dirty="0"/>
              <a:t>Construction phase impact</a:t>
            </a:r>
          </a:p>
          <a:p>
            <a:pPr marL="457200" lvl="1" indent="0">
              <a:buNone/>
            </a:pPr>
            <a:r>
              <a:rPr lang="en-US" dirty="0"/>
              <a:t>Transition phase impact</a:t>
            </a:r>
          </a:p>
        </p:txBody>
      </p:sp>
    </p:spTree>
    <p:extLst>
      <p:ext uri="{BB962C8B-B14F-4D97-AF65-F5344CB8AC3E}">
        <p14:creationId xmlns:p14="http://schemas.microsoft.com/office/powerpoint/2010/main" val="1110926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F11B-D4F2-2E44-A0F4-F7054E540F14}"/>
              </a:ext>
            </a:extLst>
          </p:cNvPr>
          <p:cNvSpPr>
            <a:spLocks noGrp="1"/>
          </p:cNvSpPr>
          <p:nvPr>
            <p:ph type="title"/>
          </p:nvPr>
        </p:nvSpPr>
        <p:spPr/>
        <p:txBody>
          <a:bodyPr/>
          <a:lstStyle/>
          <a:p>
            <a:r>
              <a:rPr lang="en-US" dirty="0"/>
              <a:t>Team structure</a:t>
            </a:r>
          </a:p>
        </p:txBody>
      </p:sp>
      <p:sp>
        <p:nvSpPr>
          <p:cNvPr id="3" name="Content Placeholder 2">
            <a:extLst>
              <a:ext uri="{FF2B5EF4-FFF2-40B4-BE49-F238E27FC236}">
                <a16:creationId xmlns:a16="http://schemas.microsoft.com/office/drawing/2014/main" id="{E51E4FBD-B9FA-ED4C-91AF-CDA6537EE1C4}"/>
              </a:ext>
            </a:extLst>
          </p:cNvPr>
          <p:cNvSpPr>
            <a:spLocks noGrp="1"/>
          </p:cNvSpPr>
          <p:nvPr>
            <p:ph idx="1"/>
          </p:nvPr>
        </p:nvSpPr>
        <p:spPr/>
        <p:txBody>
          <a:bodyPr/>
          <a:lstStyle/>
          <a:p>
            <a:pPr marL="0" indent="0">
              <a:buNone/>
            </a:pPr>
            <a:r>
              <a:rPr lang="en-US" dirty="0"/>
              <a:t>Team size</a:t>
            </a:r>
          </a:p>
          <a:p>
            <a:pPr marL="0" indent="0">
              <a:buNone/>
            </a:pPr>
            <a:endParaRPr lang="en-US" dirty="0"/>
          </a:p>
          <a:p>
            <a:pPr marL="0" indent="0">
              <a:buNone/>
            </a:pPr>
            <a:r>
              <a:rPr lang="en-US" dirty="0"/>
              <a:t>Team roles</a:t>
            </a:r>
          </a:p>
          <a:p>
            <a:pPr marL="457200" lvl="1" indent="0">
              <a:buNone/>
            </a:pPr>
            <a:r>
              <a:rPr lang="en-US" dirty="0"/>
              <a:t>Service owner</a:t>
            </a:r>
          </a:p>
          <a:p>
            <a:pPr marL="457200" lvl="1" indent="0">
              <a:buNone/>
            </a:pPr>
            <a:r>
              <a:rPr lang="en-US" dirty="0"/>
              <a:t>Reliability engineer</a:t>
            </a:r>
          </a:p>
          <a:p>
            <a:pPr marL="457200" lvl="1" indent="0">
              <a:buNone/>
            </a:pPr>
            <a:r>
              <a:rPr lang="en-US" dirty="0"/>
              <a:t>Gatekeeper / release manager</a:t>
            </a:r>
          </a:p>
          <a:p>
            <a:pPr marL="457200" lvl="1" indent="0">
              <a:buNone/>
            </a:pPr>
            <a:r>
              <a:rPr lang="en-US" dirty="0"/>
              <a:t>DevOps engineer</a:t>
            </a:r>
          </a:p>
          <a:p>
            <a:pPr marL="0" indent="0">
              <a:buNone/>
            </a:pPr>
            <a:endParaRPr lang="en-US" dirty="0"/>
          </a:p>
        </p:txBody>
      </p:sp>
    </p:spTree>
    <p:extLst>
      <p:ext uri="{BB962C8B-B14F-4D97-AF65-F5344CB8AC3E}">
        <p14:creationId xmlns:p14="http://schemas.microsoft.com/office/powerpoint/2010/main" val="1561028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8E92-580F-4F48-8259-F28F237754C1}"/>
              </a:ext>
            </a:extLst>
          </p:cNvPr>
          <p:cNvSpPr>
            <a:spLocks noGrp="1"/>
          </p:cNvSpPr>
          <p:nvPr>
            <p:ph type="title"/>
          </p:nvPr>
        </p:nvSpPr>
        <p:spPr/>
        <p:txBody>
          <a:bodyPr/>
          <a:lstStyle/>
          <a:p>
            <a:r>
              <a:rPr lang="en-US" dirty="0"/>
              <a:t>Coordinating DevOps</a:t>
            </a:r>
          </a:p>
        </p:txBody>
      </p:sp>
      <p:sp>
        <p:nvSpPr>
          <p:cNvPr id="3" name="Content Placeholder 2">
            <a:extLst>
              <a:ext uri="{FF2B5EF4-FFF2-40B4-BE49-F238E27FC236}">
                <a16:creationId xmlns:a16="http://schemas.microsoft.com/office/drawing/2014/main" id="{9D9278D3-0640-2A4B-A093-7A3636CDC0A9}"/>
              </a:ext>
            </a:extLst>
          </p:cNvPr>
          <p:cNvSpPr>
            <a:spLocks noGrp="1"/>
          </p:cNvSpPr>
          <p:nvPr>
            <p:ph idx="1"/>
          </p:nvPr>
        </p:nvSpPr>
        <p:spPr/>
        <p:txBody>
          <a:bodyPr/>
          <a:lstStyle/>
          <a:p>
            <a:pPr marL="0" indent="0">
              <a:buNone/>
            </a:pPr>
            <a:r>
              <a:rPr lang="en-US" dirty="0"/>
              <a:t>Forms of coordination</a:t>
            </a:r>
          </a:p>
          <a:p>
            <a:pPr marL="0" indent="0">
              <a:buNone/>
            </a:pPr>
            <a:endParaRPr lang="en-US" dirty="0"/>
          </a:p>
          <a:p>
            <a:pPr marL="0" indent="0">
              <a:buNone/>
            </a:pPr>
            <a:r>
              <a:rPr lang="en-US" dirty="0"/>
              <a:t>Team coordination</a:t>
            </a:r>
          </a:p>
          <a:p>
            <a:pPr marL="0" indent="0">
              <a:buNone/>
            </a:pPr>
            <a:endParaRPr lang="en-US" dirty="0"/>
          </a:p>
          <a:p>
            <a:pPr marL="0" indent="0">
              <a:buNone/>
            </a:pPr>
            <a:r>
              <a:rPr lang="en-US" dirty="0"/>
              <a:t>Cross-team coordination</a:t>
            </a:r>
          </a:p>
          <a:p>
            <a:pPr marL="457200" lvl="1" indent="0">
              <a:buNone/>
            </a:pPr>
            <a:r>
              <a:rPr lang="en-US" dirty="0"/>
              <a:t>Making the code work together (an agreed-upon software architecture)</a:t>
            </a:r>
          </a:p>
          <a:p>
            <a:pPr marL="457200" lvl="1" indent="0">
              <a:buNone/>
            </a:pPr>
            <a:r>
              <a:rPr lang="en-US" dirty="0"/>
              <a:t>Avoiding duplication of effort (we eat this one)</a:t>
            </a:r>
          </a:p>
          <a:p>
            <a:pPr marL="457200" lvl="1" indent="0">
              <a:buNone/>
            </a:pPr>
            <a:endParaRPr lang="en-US" dirty="0"/>
          </a:p>
        </p:txBody>
      </p:sp>
    </p:spTree>
    <p:extLst>
      <p:ext uri="{BB962C8B-B14F-4D97-AF65-F5344CB8AC3E}">
        <p14:creationId xmlns:p14="http://schemas.microsoft.com/office/powerpoint/2010/main" val="48357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2BEF-EEDD-4A4C-8FD4-8FB6BC7B6C65}"/>
              </a:ext>
            </a:extLst>
          </p:cNvPr>
          <p:cNvSpPr>
            <a:spLocks noGrp="1"/>
          </p:cNvSpPr>
          <p:nvPr>
            <p:ph type="title"/>
          </p:nvPr>
        </p:nvSpPr>
        <p:spPr/>
        <p:txBody>
          <a:bodyPr/>
          <a:lstStyle/>
          <a:p>
            <a:r>
              <a:rPr lang="en-US" dirty="0"/>
              <a:t>Course overview and </a:t>
            </a:r>
            <a:r>
              <a:rPr lang="en-US" dirty="0" err="1"/>
              <a:t>administrivia</a:t>
            </a:r>
            <a:endParaRPr lang="en-US" dirty="0"/>
          </a:p>
        </p:txBody>
      </p:sp>
      <p:sp>
        <p:nvSpPr>
          <p:cNvPr id="3" name="Content Placeholder 2">
            <a:extLst>
              <a:ext uri="{FF2B5EF4-FFF2-40B4-BE49-F238E27FC236}">
                <a16:creationId xmlns:a16="http://schemas.microsoft.com/office/drawing/2014/main" id="{0C5809FF-9E83-5940-8A8D-428290B64DB5}"/>
              </a:ext>
            </a:extLst>
          </p:cNvPr>
          <p:cNvSpPr>
            <a:spLocks noGrp="1"/>
          </p:cNvSpPr>
          <p:nvPr>
            <p:ph idx="1"/>
          </p:nvPr>
        </p:nvSpPr>
        <p:spPr/>
        <p:txBody>
          <a:bodyPr>
            <a:normAutofit fontScale="85000" lnSpcReduction="20000"/>
          </a:bodyPr>
          <a:lstStyle/>
          <a:p>
            <a:pPr marL="0" indent="0">
              <a:buNone/>
            </a:pPr>
            <a:r>
              <a:rPr lang="en-US" dirty="0"/>
              <a:t>Me</a:t>
            </a:r>
          </a:p>
          <a:p>
            <a:pPr marL="457200" lvl="1" indent="0">
              <a:buNone/>
            </a:pPr>
            <a:r>
              <a:rPr lang="en-US" dirty="0"/>
              <a:t>Michaeljon Miller &lt;</a:t>
            </a:r>
            <a:r>
              <a:rPr lang="en-US" dirty="0" err="1"/>
              <a:t>michaeljon.miller@outlook.com</a:t>
            </a:r>
            <a:r>
              <a:rPr lang="en-US" dirty="0"/>
              <a:t>&gt;</a:t>
            </a:r>
          </a:p>
          <a:p>
            <a:pPr marL="457200" lvl="1" indent="0">
              <a:buNone/>
            </a:pPr>
            <a:r>
              <a:rPr lang="en-US" dirty="0"/>
              <a:t>Office hours by appointment before class</a:t>
            </a:r>
          </a:p>
          <a:p>
            <a:endParaRPr lang="en-US" dirty="0"/>
          </a:p>
          <a:p>
            <a:pPr marL="0" indent="0">
              <a:buNone/>
            </a:pPr>
            <a:r>
              <a:rPr lang="en-US" dirty="0"/>
              <a:t>Course materials</a:t>
            </a:r>
          </a:p>
          <a:p>
            <a:pPr marL="457200" lvl="1" indent="0">
              <a:buNone/>
            </a:pPr>
            <a:r>
              <a:rPr lang="en-US" dirty="0"/>
              <a:t>https://github.com/michaeljon/SU_SEGR_5910_18WQ</a:t>
            </a:r>
          </a:p>
          <a:p>
            <a:pPr marL="457200" lvl="1" indent="0">
              <a:buNone/>
            </a:pPr>
            <a:r>
              <a:rPr lang="en-US" dirty="0"/>
              <a:t>https://landing.google.com/sre/book.html (GOOG)</a:t>
            </a:r>
          </a:p>
          <a:p>
            <a:pPr marL="457200" lvl="1" indent="0">
              <a:buNone/>
            </a:pPr>
            <a:r>
              <a:rPr lang="en-US" dirty="0"/>
              <a:t>Len Bass DevOps text (BASS)</a:t>
            </a:r>
          </a:p>
          <a:p>
            <a:pPr marL="0" indent="0">
              <a:buNone/>
            </a:pPr>
            <a:endParaRPr lang="en-US" dirty="0"/>
          </a:p>
          <a:p>
            <a:pPr marL="0" indent="0">
              <a:buNone/>
            </a:pPr>
            <a:r>
              <a:rPr lang="en-US" dirty="0"/>
              <a:t>Overall structure</a:t>
            </a:r>
          </a:p>
          <a:p>
            <a:pPr marL="457200" lvl="1" indent="0">
              <a:buNone/>
            </a:pPr>
            <a:r>
              <a:rPr lang="en-US" dirty="0"/>
              <a:t>Lots of communication, development is a team sport</a:t>
            </a:r>
          </a:p>
          <a:p>
            <a:pPr marL="457200" lvl="1" indent="0">
              <a:buNone/>
            </a:pPr>
            <a:r>
              <a:rPr lang="en-US" dirty="0"/>
              <a:t>In class presentations are the norm</a:t>
            </a:r>
          </a:p>
          <a:p>
            <a:pPr marL="457200" lvl="1" indent="0">
              <a:buNone/>
            </a:pPr>
            <a:r>
              <a:rPr lang="en-US" dirty="0"/>
              <a:t>Weekly reading assignment followed by in-class stuff</a:t>
            </a:r>
          </a:p>
        </p:txBody>
      </p:sp>
    </p:spTree>
    <p:extLst>
      <p:ext uri="{BB962C8B-B14F-4D97-AF65-F5344CB8AC3E}">
        <p14:creationId xmlns:p14="http://schemas.microsoft.com/office/powerpoint/2010/main" val="2439118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D0FD-2629-4F48-888D-95FE83578C97}"/>
              </a:ext>
            </a:extLst>
          </p:cNvPr>
          <p:cNvSpPr>
            <a:spLocks noGrp="1"/>
          </p:cNvSpPr>
          <p:nvPr>
            <p:ph type="title"/>
          </p:nvPr>
        </p:nvSpPr>
        <p:spPr/>
        <p:txBody>
          <a:bodyPr/>
          <a:lstStyle/>
          <a:p>
            <a:r>
              <a:rPr lang="en-US" dirty="0"/>
              <a:t>Barriers to adoption</a:t>
            </a:r>
          </a:p>
        </p:txBody>
      </p:sp>
      <p:sp>
        <p:nvSpPr>
          <p:cNvPr id="3" name="Content Placeholder 2">
            <a:extLst>
              <a:ext uri="{FF2B5EF4-FFF2-40B4-BE49-F238E27FC236}">
                <a16:creationId xmlns:a16="http://schemas.microsoft.com/office/drawing/2014/main" id="{05767EA4-EA02-E544-B057-27B7A97871E0}"/>
              </a:ext>
            </a:extLst>
          </p:cNvPr>
          <p:cNvSpPr>
            <a:spLocks noGrp="1"/>
          </p:cNvSpPr>
          <p:nvPr>
            <p:ph idx="1"/>
          </p:nvPr>
        </p:nvSpPr>
        <p:spPr/>
        <p:txBody>
          <a:bodyPr>
            <a:normAutofit fontScale="70000" lnSpcReduction="20000"/>
          </a:bodyPr>
          <a:lstStyle/>
          <a:p>
            <a:pPr marL="0" indent="0">
              <a:buNone/>
            </a:pPr>
            <a:r>
              <a:rPr lang="en-US" dirty="0"/>
              <a:t>Culture and type of (macro) organization, industry requirements</a:t>
            </a:r>
          </a:p>
          <a:p>
            <a:pPr marL="457200" lvl="1" indent="0">
              <a:buNone/>
            </a:pPr>
            <a:r>
              <a:rPr lang="en-US" dirty="0"/>
              <a:t>Organization in heavily regulated domains</a:t>
            </a:r>
          </a:p>
          <a:p>
            <a:pPr marL="457200" lvl="1" indent="0">
              <a:buNone/>
            </a:pPr>
            <a:r>
              <a:rPr lang="en-US" dirty="0"/>
              <a:t>Organizations in naturally mature and slow-moving domains</a:t>
            </a:r>
          </a:p>
          <a:p>
            <a:pPr marL="457200" lvl="1" indent="0">
              <a:buNone/>
            </a:pPr>
            <a:r>
              <a:rPr lang="en-US" dirty="0"/>
              <a:t>Organizations whose customers are locked-in</a:t>
            </a:r>
          </a:p>
          <a:p>
            <a:pPr marL="457200" lvl="1" indent="0">
              <a:buNone/>
            </a:pPr>
            <a:endParaRPr lang="en-US" dirty="0"/>
          </a:p>
          <a:p>
            <a:pPr marL="0" indent="0">
              <a:buNone/>
            </a:pPr>
            <a:r>
              <a:rPr lang="en-US" dirty="0"/>
              <a:t>Type of (micro) organization</a:t>
            </a:r>
          </a:p>
          <a:p>
            <a:pPr marL="457200" lvl="1" indent="0">
              <a:buNone/>
            </a:pPr>
            <a:endParaRPr lang="en-US" dirty="0"/>
          </a:p>
          <a:p>
            <a:pPr marL="0" indent="0">
              <a:buNone/>
            </a:pPr>
            <a:r>
              <a:rPr lang="en-US" dirty="0"/>
              <a:t>Tribal / silo mentality</a:t>
            </a:r>
          </a:p>
          <a:p>
            <a:pPr marL="457200" lvl="1" indent="0">
              <a:buNone/>
            </a:pPr>
            <a:endParaRPr lang="en-US" dirty="0"/>
          </a:p>
          <a:p>
            <a:pPr marL="0" indent="0">
              <a:buNone/>
            </a:pPr>
            <a:r>
              <a:rPr lang="en-US" dirty="0"/>
              <a:t>Tool support costs (this stuff isn’t free)</a:t>
            </a:r>
          </a:p>
          <a:p>
            <a:pPr marL="457200" lvl="1" indent="0">
              <a:buNone/>
            </a:pPr>
            <a:r>
              <a:rPr lang="en-US" dirty="0"/>
              <a:t>Tooling expertise in install, operations, and configuration</a:t>
            </a:r>
          </a:p>
          <a:p>
            <a:pPr marL="457200" lvl="1" indent="0">
              <a:buNone/>
            </a:pPr>
            <a:r>
              <a:rPr lang="en-US" dirty="0"/>
              <a:t>Common tooling across a macro organization is difficult to enact or enforce</a:t>
            </a:r>
          </a:p>
          <a:p>
            <a:pPr marL="457200" lvl="1" indent="0">
              <a:buNone/>
            </a:pPr>
            <a:endParaRPr lang="en-US" dirty="0"/>
          </a:p>
          <a:p>
            <a:pPr marL="0" indent="0">
              <a:buNone/>
            </a:pPr>
            <a:r>
              <a:rPr lang="en-US" dirty="0"/>
              <a:t>Personnel issues</a:t>
            </a:r>
          </a:p>
          <a:p>
            <a:pPr marL="457200" lvl="1" indent="0">
              <a:buNone/>
            </a:pPr>
            <a:r>
              <a:rPr lang="en-US" dirty="0"/>
              <a:t>Developers are more expensive than traditional operations personnel </a:t>
            </a:r>
          </a:p>
        </p:txBody>
      </p:sp>
    </p:spTree>
    <p:extLst>
      <p:ext uri="{BB962C8B-B14F-4D97-AF65-F5344CB8AC3E}">
        <p14:creationId xmlns:p14="http://schemas.microsoft.com/office/powerpoint/2010/main" val="4065509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D2FF-B3FD-1F42-B3A6-F39A61999749}"/>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6DCEF6A6-B569-B847-A5C7-64E97C2D87E8}"/>
              </a:ext>
            </a:extLst>
          </p:cNvPr>
          <p:cNvSpPr>
            <a:spLocks noGrp="1"/>
          </p:cNvSpPr>
          <p:nvPr>
            <p:ph idx="1"/>
          </p:nvPr>
        </p:nvSpPr>
        <p:spPr/>
        <p:txBody>
          <a:bodyPr/>
          <a:lstStyle/>
          <a:p>
            <a:pPr marL="0" indent="0">
              <a:buNone/>
            </a:pPr>
            <a:r>
              <a:rPr lang="en-US" dirty="0"/>
              <a:t>Read chapters 1 and 2 in GOOG</a:t>
            </a:r>
          </a:p>
          <a:p>
            <a:pPr marL="0" indent="0">
              <a:buNone/>
            </a:pPr>
            <a:r>
              <a:rPr lang="en-US" dirty="0"/>
              <a:t>Read chapters 1, 2, and 3 in BASS</a:t>
            </a:r>
          </a:p>
          <a:p>
            <a:pPr marL="0" indent="0">
              <a:buNone/>
            </a:pPr>
            <a:endParaRPr lang="en-US" dirty="0"/>
          </a:p>
          <a:p>
            <a:pPr marL="0" indent="0">
              <a:buNone/>
            </a:pPr>
            <a:r>
              <a:rPr lang="en-US" dirty="0"/>
              <a:t>We will discuss GOOG 1, BASS 1 and 2 in class</a:t>
            </a:r>
          </a:p>
          <a:p>
            <a:pPr marL="0" indent="0">
              <a:buNone/>
            </a:pPr>
            <a:r>
              <a:rPr lang="en-US" dirty="0"/>
              <a:t>I will cover GOOG 2 and BASS 3 as lecture material</a:t>
            </a:r>
          </a:p>
        </p:txBody>
      </p:sp>
    </p:spTree>
    <p:extLst>
      <p:ext uri="{BB962C8B-B14F-4D97-AF65-F5344CB8AC3E}">
        <p14:creationId xmlns:p14="http://schemas.microsoft.com/office/powerpoint/2010/main" val="132217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22F9-EED7-7B41-8FB8-42BE191D42D0}"/>
              </a:ext>
            </a:extLst>
          </p:cNvPr>
          <p:cNvSpPr>
            <a:spLocks noGrp="1"/>
          </p:cNvSpPr>
          <p:nvPr>
            <p:ph type="title"/>
          </p:nvPr>
        </p:nvSpPr>
        <p:spPr/>
        <p:txBody>
          <a:bodyPr/>
          <a:lstStyle/>
          <a:p>
            <a:r>
              <a:rPr lang="en-US" dirty="0"/>
              <a:t>Grading and assignments</a:t>
            </a:r>
          </a:p>
        </p:txBody>
      </p:sp>
      <p:sp>
        <p:nvSpPr>
          <p:cNvPr id="3" name="Content Placeholder 2">
            <a:extLst>
              <a:ext uri="{FF2B5EF4-FFF2-40B4-BE49-F238E27FC236}">
                <a16:creationId xmlns:a16="http://schemas.microsoft.com/office/drawing/2014/main" id="{8D0C6E71-A6B6-E24A-A765-6695A3B6BCC5}"/>
              </a:ext>
            </a:extLst>
          </p:cNvPr>
          <p:cNvSpPr>
            <a:spLocks noGrp="1"/>
          </p:cNvSpPr>
          <p:nvPr>
            <p:ph idx="1"/>
          </p:nvPr>
        </p:nvSpPr>
        <p:spPr/>
        <p:txBody>
          <a:bodyPr>
            <a:normAutofit fontScale="92500" lnSpcReduction="20000"/>
          </a:bodyPr>
          <a:lstStyle/>
          <a:p>
            <a:pPr marL="0" indent="0">
              <a:buNone/>
            </a:pPr>
            <a:r>
              <a:rPr lang="en-US" dirty="0"/>
              <a:t>Grading is on a straight line</a:t>
            </a:r>
          </a:p>
          <a:p>
            <a:pPr marL="457200" lvl="1" indent="0">
              <a:buNone/>
            </a:pPr>
            <a:r>
              <a:rPr lang="en-US" dirty="0"/>
              <a:t>95+ points for A</a:t>
            </a:r>
          </a:p>
          <a:p>
            <a:pPr marL="457200" lvl="1" indent="0">
              <a:buNone/>
            </a:pPr>
            <a:r>
              <a:rPr lang="en-US" dirty="0"/>
              <a:t>90+ points for B</a:t>
            </a:r>
          </a:p>
          <a:p>
            <a:pPr marL="457200" lvl="1" indent="0">
              <a:buNone/>
            </a:pPr>
            <a:r>
              <a:rPr lang="en-US" dirty="0"/>
              <a:t>85+ points for C</a:t>
            </a:r>
          </a:p>
          <a:p>
            <a:endParaRPr lang="en-US" dirty="0"/>
          </a:p>
          <a:p>
            <a:pPr marL="0" indent="0">
              <a:buNone/>
            </a:pPr>
            <a:r>
              <a:rPr lang="en-US" dirty="0"/>
              <a:t>How you get those points</a:t>
            </a:r>
          </a:p>
          <a:p>
            <a:pPr marL="457200" lvl="1" indent="0">
              <a:buNone/>
            </a:pPr>
            <a:r>
              <a:rPr lang="en-US" dirty="0"/>
              <a:t>Mid-term exam is 20 pts</a:t>
            </a:r>
          </a:p>
          <a:p>
            <a:pPr marL="457200" lvl="1" indent="0">
              <a:buNone/>
            </a:pPr>
            <a:r>
              <a:rPr lang="en-US" dirty="0"/>
              <a:t>Final exam is 30 pts</a:t>
            </a:r>
          </a:p>
          <a:p>
            <a:pPr marL="457200" lvl="1" indent="0">
              <a:buNone/>
            </a:pPr>
            <a:r>
              <a:rPr lang="en-US" dirty="0"/>
              <a:t>Team project / case study is 20 pts</a:t>
            </a:r>
          </a:p>
          <a:p>
            <a:pPr marL="457200" lvl="1" indent="0">
              <a:buNone/>
            </a:pPr>
            <a:r>
              <a:rPr lang="en-US" dirty="0"/>
              <a:t>Individual assignments is 20 pts</a:t>
            </a:r>
          </a:p>
          <a:p>
            <a:pPr marL="457200" lvl="1" indent="0">
              <a:buNone/>
            </a:pPr>
            <a:r>
              <a:rPr lang="en-US" dirty="0"/>
              <a:t>Classroom participation is 10 pts</a:t>
            </a:r>
          </a:p>
          <a:p>
            <a:pPr marL="457200" lvl="1" indent="0">
              <a:buNone/>
            </a:pPr>
            <a:endParaRPr lang="en-US" dirty="0"/>
          </a:p>
          <a:p>
            <a:pPr marL="0" indent="0">
              <a:buNone/>
            </a:pPr>
            <a:r>
              <a:rPr lang="en-US" i="1" dirty="0"/>
              <a:t>See the syllabus for more details</a:t>
            </a:r>
          </a:p>
        </p:txBody>
      </p:sp>
    </p:spTree>
    <p:extLst>
      <p:ext uri="{BB962C8B-B14F-4D97-AF65-F5344CB8AC3E}">
        <p14:creationId xmlns:p14="http://schemas.microsoft.com/office/powerpoint/2010/main" val="88910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E6C8-BBC7-3147-9557-2ECC5C1179E9}"/>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859C30A6-23EC-FF44-9CDA-45017AFBDA4F}"/>
              </a:ext>
            </a:extLst>
          </p:cNvPr>
          <p:cNvSpPr>
            <a:spLocks noGrp="1"/>
          </p:cNvSpPr>
          <p:nvPr>
            <p:ph idx="1"/>
          </p:nvPr>
        </p:nvSpPr>
        <p:spPr/>
        <p:txBody>
          <a:bodyPr/>
          <a:lstStyle/>
          <a:p>
            <a:pPr marL="0" indent="0">
              <a:buNone/>
            </a:pPr>
            <a:r>
              <a:rPr lang="en-US" dirty="0"/>
              <a:t>Introductions</a:t>
            </a:r>
          </a:p>
          <a:p>
            <a:pPr marL="0" indent="0">
              <a:buNone/>
            </a:pPr>
            <a:r>
              <a:rPr lang="en-US" dirty="0"/>
              <a:t>Syllabus</a:t>
            </a:r>
          </a:p>
          <a:p>
            <a:pPr marL="0" indent="0">
              <a:buNone/>
            </a:pPr>
            <a:r>
              <a:rPr lang="en-US" dirty="0"/>
              <a:t>Course rules and regulations</a:t>
            </a:r>
          </a:p>
          <a:p>
            <a:pPr marL="0" indent="0">
              <a:buNone/>
            </a:pPr>
            <a:r>
              <a:rPr lang="en-US" dirty="0"/>
              <a:t>What to expect from this course</a:t>
            </a:r>
          </a:p>
          <a:p>
            <a:pPr marL="0" indent="0">
              <a:buNone/>
            </a:pPr>
            <a:r>
              <a:rPr lang="en-US" dirty="0"/>
              <a:t>What this course expects from you</a:t>
            </a:r>
          </a:p>
        </p:txBody>
      </p:sp>
    </p:spTree>
    <p:extLst>
      <p:ext uri="{BB962C8B-B14F-4D97-AF65-F5344CB8AC3E}">
        <p14:creationId xmlns:p14="http://schemas.microsoft.com/office/powerpoint/2010/main" val="76193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96D3-0687-4E40-B619-373D857B3941}"/>
              </a:ext>
            </a:extLst>
          </p:cNvPr>
          <p:cNvSpPr>
            <a:spLocks noGrp="1"/>
          </p:cNvSpPr>
          <p:nvPr>
            <p:ph type="title"/>
          </p:nvPr>
        </p:nvSpPr>
        <p:spPr/>
        <p:txBody>
          <a:bodyPr/>
          <a:lstStyle/>
          <a:p>
            <a:r>
              <a:rPr lang="en-US" dirty="0"/>
              <a:t>Proposed syllabus</a:t>
            </a:r>
          </a:p>
        </p:txBody>
      </p:sp>
      <p:sp>
        <p:nvSpPr>
          <p:cNvPr id="3" name="Content Placeholder 2">
            <a:extLst>
              <a:ext uri="{FF2B5EF4-FFF2-40B4-BE49-F238E27FC236}">
                <a16:creationId xmlns:a16="http://schemas.microsoft.com/office/drawing/2014/main" id="{EDCCB012-8A58-244B-A12C-68C68ACF7436}"/>
              </a:ext>
            </a:extLst>
          </p:cNvPr>
          <p:cNvSpPr>
            <a:spLocks noGrp="1"/>
          </p:cNvSpPr>
          <p:nvPr>
            <p:ph idx="1"/>
          </p:nvPr>
        </p:nvSpPr>
        <p:spPr/>
        <p:txBody>
          <a:bodyPr>
            <a:normAutofit fontScale="85000" lnSpcReduction="20000"/>
          </a:bodyPr>
          <a:lstStyle/>
          <a:p>
            <a:pPr marL="0" indent="0">
              <a:buNone/>
            </a:pPr>
            <a:r>
              <a:rPr lang="en-US" dirty="0"/>
              <a:t>11 Jan – Introduction to DevOps</a:t>
            </a:r>
          </a:p>
          <a:p>
            <a:pPr marL="0" indent="0">
              <a:buNone/>
            </a:pPr>
            <a:r>
              <a:rPr lang="en-US" dirty="0"/>
              <a:t>18 Jan – Cloud, operations, risk management</a:t>
            </a:r>
          </a:p>
          <a:p>
            <a:pPr marL="0" indent="0">
              <a:buNone/>
            </a:pPr>
            <a:r>
              <a:rPr lang="en-US" dirty="0"/>
              <a:t>25 Jan – CI/CD and architecture</a:t>
            </a:r>
          </a:p>
          <a:p>
            <a:pPr marL="0" indent="0">
              <a:buNone/>
            </a:pPr>
            <a:r>
              <a:rPr lang="en-US" dirty="0"/>
              <a:t>1 Feb – Docker and containers</a:t>
            </a:r>
          </a:p>
          <a:p>
            <a:pPr marL="0" indent="0">
              <a:buNone/>
            </a:pPr>
            <a:r>
              <a:rPr lang="en-US" b="1" dirty="0"/>
              <a:t>8 Feb – Monitoring</a:t>
            </a:r>
          </a:p>
          <a:p>
            <a:pPr marL="0" indent="0">
              <a:buNone/>
            </a:pPr>
            <a:r>
              <a:rPr lang="en-US" b="1" dirty="0"/>
              <a:t>15 Feb – Security and compliance</a:t>
            </a:r>
          </a:p>
          <a:p>
            <a:pPr marL="0" indent="0">
              <a:buNone/>
            </a:pPr>
            <a:r>
              <a:rPr lang="en-US" dirty="0"/>
              <a:t>22 Feb – Architecture and design</a:t>
            </a:r>
          </a:p>
          <a:p>
            <a:pPr marL="0" indent="0">
              <a:buNone/>
            </a:pPr>
            <a:r>
              <a:rPr lang="en-US" b="1" dirty="0"/>
              <a:t>1 Mar – Case studies</a:t>
            </a:r>
          </a:p>
          <a:p>
            <a:pPr marL="0" indent="0">
              <a:buNone/>
            </a:pPr>
            <a:r>
              <a:rPr lang="en-US" dirty="0"/>
              <a:t>8 Mar – On-call processes</a:t>
            </a:r>
          </a:p>
          <a:p>
            <a:pPr marL="0" indent="0">
              <a:buNone/>
            </a:pPr>
            <a:r>
              <a:rPr lang="en-US" dirty="0"/>
              <a:t>15 Mar – More people issues</a:t>
            </a:r>
          </a:p>
          <a:p>
            <a:pPr marL="0" indent="0">
              <a:buNone/>
            </a:pPr>
            <a:r>
              <a:rPr lang="en-US" b="1" dirty="0"/>
              <a:t>22 Mar – Final exam due</a:t>
            </a:r>
          </a:p>
        </p:txBody>
      </p:sp>
    </p:spTree>
    <p:extLst>
      <p:ext uri="{BB962C8B-B14F-4D97-AF65-F5344CB8AC3E}">
        <p14:creationId xmlns:p14="http://schemas.microsoft.com/office/powerpoint/2010/main" val="47546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6C37-70C0-BA42-A57D-4DEADEA5C196}"/>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42242792-96D6-2948-A4C8-A240010EC0A6}"/>
              </a:ext>
            </a:extLst>
          </p:cNvPr>
          <p:cNvSpPr>
            <a:spLocks noGrp="1"/>
          </p:cNvSpPr>
          <p:nvPr>
            <p:ph idx="1"/>
          </p:nvPr>
        </p:nvSpPr>
        <p:spPr/>
        <p:txBody>
          <a:bodyPr/>
          <a:lstStyle/>
          <a:p>
            <a:pPr marL="0" indent="0">
              <a:buNone/>
            </a:pPr>
            <a:r>
              <a:rPr lang="en-US" dirty="0"/>
              <a:t>What you get from this course</a:t>
            </a:r>
          </a:p>
          <a:p>
            <a:pPr marL="457200" lvl="1" indent="0">
              <a:buNone/>
            </a:pPr>
            <a:r>
              <a:rPr lang="en-US" dirty="0"/>
              <a:t>Modern operations from a Software Engineering perspective</a:t>
            </a:r>
          </a:p>
          <a:p>
            <a:pPr marL="457200" lvl="1" indent="0">
              <a:buNone/>
            </a:pPr>
            <a:r>
              <a:rPr lang="en-US" dirty="0"/>
              <a:t>Overview of the tools, technologies, processes, and, well, stuff</a:t>
            </a:r>
          </a:p>
          <a:p>
            <a:pPr marL="457200" lvl="1" indent="0">
              <a:buNone/>
            </a:pPr>
            <a:r>
              <a:rPr lang="en-US" dirty="0"/>
              <a:t>Some tech deep-dive if that’s what makes sense to the group</a:t>
            </a:r>
          </a:p>
          <a:p>
            <a:pPr marL="457200" lvl="1" indent="0">
              <a:buNone/>
            </a:pPr>
            <a:endParaRPr lang="en-US" dirty="0"/>
          </a:p>
          <a:p>
            <a:pPr marL="0" indent="0">
              <a:buNone/>
            </a:pPr>
            <a:r>
              <a:rPr lang="en-US" dirty="0"/>
              <a:t>What you should expect to give</a:t>
            </a:r>
          </a:p>
          <a:p>
            <a:pPr marL="457200" lvl="1" indent="0">
              <a:buNone/>
            </a:pPr>
            <a:r>
              <a:rPr lang="en-US" dirty="0"/>
              <a:t>Participate in the discussions – both questioning and answering</a:t>
            </a:r>
          </a:p>
          <a:p>
            <a:pPr marL="457200" lvl="1" indent="0">
              <a:buNone/>
            </a:pPr>
            <a:r>
              <a:rPr lang="en-US" dirty="0"/>
              <a:t>Do the homework, on time, and ask questions</a:t>
            </a:r>
          </a:p>
          <a:p>
            <a:pPr marL="457200" lvl="1" indent="0">
              <a:buNone/>
            </a:pPr>
            <a:r>
              <a:rPr lang="en-US" dirty="0"/>
              <a:t>Help shape this course for your needs</a:t>
            </a:r>
          </a:p>
        </p:txBody>
      </p:sp>
    </p:spTree>
    <p:extLst>
      <p:ext uri="{BB962C8B-B14F-4D97-AF65-F5344CB8AC3E}">
        <p14:creationId xmlns:p14="http://schemas.microsoft.com/office/powerpoint/2010/main" val="371556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508D-0043-0248-AB02-C1B04AE73583}"/>
              </a:ext>
            </a:extLst>
          </p:cNvPr>
          <p:cNvSpPr>
            <a:spLocks noGrp="1"/>
          </p:cNvSpPr>
          <p:nvPr>
            <p:ph type="title"/>
          </p:nvPr>
        </p:nvSpPr>
        <p:spPr/>
        <p:txBody>
          <a:bodyPr/>
          <a:lstStyle/>
          <a:p>
            <a:r>
              <a:rPr lang="en-US" dirty="0"/>
              <a:t>So, what’s the problem</a:t>
            </a:r>
          </a:p>
        </p:txBody>
      </p:sp>
      <p:sp>
        <p:nvSpPr>
          <p:cNvPr id="3" name="Content Placeholder 2">
            <a:extLst>
              <a:ext uri="{FF2B5EF4-FFF2-40B4-BE49-F238E27FC236}">
                <a16:creationId xmlns:a16="http://schemas.microsoft.com/office/drawing/2014/main" id="{12F11089-277F-9F4C-969D-959A20ABBB9F}"/>
              </a:ext>
            </a:extLst>
          </p:cNvPr>
          <p:cNvSpPr>
            <a:spLocks noGrp="1"/>
          </p:cNvSpPr>
          <p:nvPr>
            <p:ph idx="1"/>
          </p:nvPr>
        </p:nvSpPr>
        <p:spPr/>
        <p:txBody>
          <a:bodyPr/>
          <a:lstStyle/>
          <a:p>
            <a:pPr marL="0" indent="0">
              <a:buNone/>
            </a:pPr>
            <a:r>
              <a:rPr lang="en-US" dirty="0"/>
              <a:t>What is the “Developer Role”</a:t>
            </a:r>
          </a:p>
          <a:p>
            <a:pPr marL="0" indent="0">
              <a:buNone/>
            </a:pPr>
            <a:r>
              <a:rPr lang="en-US" dirty="0"/>
              <a:t>What is the “Operations Role”</a:t>
            </a:r>
          </a:p>
          <a:p>
            <a:pPr marL="0" indent="0">
              <a:buNone/>
            </a:pPr>
            <a:r>
              <a:rPr lang="en-US" dirty="0"/>
              <a:t>How does the classic product development lifecycle work</a:t>
            </a:r>
          </a:p>
          <a:p>
            <a:pPr marL="0" indent="0">
              <a:buNone/>
            </a:pPr>
            <a:r>
              <a:rPr lang="en-US" dirty="0"/>
              <a:t>How does an Agile approach deal with this?</a:t>
            </a:r>
          </a:p>
          <a:p>
            <a:pPr marL="0" indent="0">
              <a:buNone/>
            </a:pPr>
            <a:r>
              <a:rPr lang="en-US" dirty="0"/>
              <a:t>What happens when we compress the time windows</a:t>
            </a:r>
          </a:p>
          <a:p>
            <a:pPr marL="0" indent="0">
              <a:buNone/>
            </a:pPr>
            <a:endParaRPr lang="en-US" dirty="0"/>
          </a:p>
        </p:txBody>
      </p:sp>
    </p:spTree>
    <p:extLst>
      <p:ext uri="{BB962C8B-B14F-4D97-AF65-F5344CB8AC3E}">
        <p14:creationId xmlns:p14="http://schemas.microsoft.com/office/powerpoint/2010/main" val="340288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9836-FE84-F542-ADCF-65F5D94EA602}"/>
              </a:ext>
            </a:extLst>
          </p:cNvPr>
          <p:cNvSpPr>
            <a:spLocks noGrp="1"/>
          </p:cNvSpPr>
          <p:nvPr>
            <p:ph type="title"/>
          </p:nvPr>
        </p:nvSpPr>
        <p:spPr/>
        <p:txBody>
          <a:bodyPr/>
          <a:lstStyle/>
          <a:p>
            <a:r>
              <a:rPr lang="en-US" dirty="0"/>
              <a:t>What is this DevOps thing</a:t>
            </a:r>
          </a:p>
        </p:txBody>
      </p:sp>
      <p:sp>
        <p:nvSpPr>
          <p:cNvPr id="3" name="Content Placeholder 2">
            <a:extLst>
              <a:ext uri="{FF2B5EF4-FFF2-40B4-BE49-F238E27FC236}">
                <a16:creationId xmlns:a16="http://schemas.microsoft.com/office/drawing/2014/main" id="{D033648F-C787-2E48-B211-6DFB5728BECE}"/>
              </a:ext>
            </a:extLst>
          </p:cNvPr>
          <p:cNvSpPr>
            <a:spLocks noGrp="1"/>
          </p:cNvSpPr>
          <p:nvPr>
            <p:ph idx="1"/>
          </p:nvPr>
        </p:nvSpPr>
        <p:spPr/>
        <p:txBody>
          <a:bodyPr/>
          <a:lstStyle/>
          <a:p>
            <a:pPr marL="0" indent="0">
              <a:buNone/>
            </a:pPr>
            <a:r>
              <a:rPr lang="en-US" dirty="0"/>
              <a:t>We’ll use the Bass definition</a:t>
            </a:r>
          </a:p>
          <a:p>
            <a:endParaRPr lang="en-US" dirty="0"/>
          </a:p>
          <a:p>
            <a:pPr marL="0" indent="0" algn="ctr">
              <a:buNone/>
            </a:pPr>
            <a:r>
              <a:rPr lang="en-US" i="1" dirty="0"/>
              <a:t>DevOps is a set of practices intended to reduce the time between committing a change to a system and the change being placed into normal production, while ensuring high quality</a:t>
            </a:r>
          </a:p>
          <a:p>
            <a:endParaRPr lang="en-US" dirty="0"/>
          </a:p>
          <a:p>
            <a:endParaRPr lang="en-US" dirty="0"/>
          </a:p>
        </p:txBody>
      </p:sp>
    </p:spTree>
    <p:extLst>
      <p:ext uri="{BB962C8B-B14F-4D97-AF65-F5344CB8AC3E}">
        <p14:creationId xmlns:p14="http://schemas.microsoft.com/office/powerpoint/2010/main" val="190488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28DC-FDF3-C04F-BD11-67FD4D90C61B}"/>
              </a:ext>
            </a:extLst>
          </p:cNvPr>
          <p:cNvSpPr>
            <a:spLocks noGrp="1"/>
          </p:cNvSpPr>
          <p:nvPr>
            <p:ph type="title"/>
          </p:nvPr>
        </p:nvSpPr>
        <p:spPr/>
        <p:txBody>
          <a:bodyPr/>
          <a:lstStyle/>
          <a:p>
            <a:r>
              <a:rPr lang="en-US" dirty="0"/>
              <a:t>But there’s another thing</a:t>
            </a:r>
          </a:p>
        </p:txBody>
      </p:sp>
      <p:sp>
        <p:nvSpPr>
          <p:cNvPr id="3" name="Content Placeholder 2">
            <a:extLst>
              <a:ext uri="{FF2B5EF4-FFF2-40B4-BE49-F238E27FC236}">
                <a16:creationId xmlns:a16="http://schemas.microsoft.com/office/drawing/2014/main" id="{231119EF-9FF7-4348-AF30-9D0DA5715850}"/>
              </a:ext>
            </a:extLst>
          </p:cNvPr>
          <p:cNvSpPr>
            <a:spLocks noGrp="1"/>
          </p:cNvSpPr>
          <p:nvPr>
            <p:ph idx="1"/>
          </p:nvPr>
        </p:nvSpPr>
        <p:spPr/>
        <p:txBody>
          <a:bodyPr/>
          <a:lstStyle/>
          <a:p>
            <a:pPr marL="0" indent="0" algn="ctr">
              <a:buNone/>
            </a:pPr>
            <a:endParaRPr lang="en-US" i="1" dirty="0"/>
          </a:p>
          <a:p>
            <a:pPr marL="0" indent="0" algn="ctr">
              <a:buNone/>
            </a:pPr>
            <a:r>
              <a:rPr lang="en-US" i="1" dirty="0"/>
              <a:t>DevOps is not a job description, but rather an inclusive movement that codifies a culture. In this culture everyone involved knows how the entire system works, and everyone is clear about the underlying business value they bring to the table.</a:t>
            </a:r>
            <a:br>
              <a:rPr lang="en-US" i="1" dirty="0"/>
            </a:br>
            <a:br>
              <a:rPr lang="en-US" i="1" dirty="0"/>
            </a:br>
            <a:r>
              <a:rPr lang="en-US" i="1" dirty="0"/>
              <a:t>DevOps is not a job title; you cannot hire a “</a:t>
            </a:r>
            <a:r>
              <a:rPr lang="en-US" i="1" dirty="0" err="1"/>
              <a:t>DevOp</a:t>
            </a:r>
            <a:r>
              <a:rPr lang="en-US" i="1" dirty="0"/>
              <a:t>.”</a:t>
            </a:r>
          </a:p>
          <a:p>
            <a:pPr marL="0" indent="0" algn="ctr">
              <a:buNone/>
            </a:pPr>
            <a:r>
              <a:rPr lang="en-US" i="1" dirty="0"/>
              <a:t>It is not a product; you cannot purchase “DevOps software.”</a:t>
            </a:r>
          </a:p>
          <a:p>
            <a:pPr marL="0" indent="0" algn="ctr">
              <a:buNone/>
            </a:pPr>
            <a:r>
              <a:rPr lang="en-US" i="1" dirty="0"/>
              <a:t>There is no box you can purchase, press the DevOps button, and magically “have” DevOps.</a:t>
            </a:r>
          </a:p>
        </p:txBody>
      </p:sp>
    </p:spTree>
    <p:extLst>
      <p:ext uri="{BB962C8B-B14F-4D97-AF65-F5344CB8AC3E}">
        <p14:creationId xmlns:p14="http://schemas.microsoft.com/office/powerpoint/2010/main" val="125572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3179</TotalTime>
  <Words>1501</Words>
  <Application>Microsoft Macintosh PowerPoint</Application>
  <PresentationFormat>Widescreen</PresentationFormat>
  <Paragraphs>205</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SEGR 5910</vt:lpstr>
      <vt:lpstr>Course overview and administrivia</vt:lpstr>
      <vt:lpstr>Grading and assignments</vt:lpstr>
      <vt:lpstr>Welcome</vt:lpstr>
      <vt:lpstr>Proposed syllabus</vt:lpstr>
      <vt:lpstr>Expectations</vt:lpstr>
      <vt:lpstr>So, what’s the problem</vt:lpstr>
      <vt:lpstr>What is this DevOps thing</vt:lpstr>
      <vt:lpstr>But there’s another thing</vt:lpstr>
      <vt:lpstr>Five DevOps practice categories</vt:lpstr>
      <vt:lpstr>Three ways of DevOps</vt:lpstr>
      <vt:lpstr>The First Way: Workflow</vt:lpstr>
      <vt:lpstr>The Second Way: Improve Feedback</vt:lpstr>
      <vt:lpstr>The Third Way: Experiment and Learn</vt:lpstr>
      <vt:lpstr>DevOps process overview</vt:lpstr>
      <vt:lpstr>Why DevOps</vt:lpstr>
      <vt:lpstr>The impact of time-to-market</vt:lpstr>
      <vt:lpstr>Team structure</vt:lpstr>
      <vt:lpstr>Coordinating DevOps</vt:lpstr>
      <vt:lpstr>Barriers to adoption</vt:lpstr>
      <vt:lpstr>For next week</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Michaeljon Miller</dc:creator>
  <cp:lastModifiedBy>Michaeljon Miller</cp:lastModifiedBy>
  <cp:revision>22</cp:revision>
  <dcterms:created xsi:type="dcterms:W3CDTF">2018-01-06T21:46:04Z</dcterms:created>
  <dcterms:modified xsi:type="dcterms:W3CDTF">2018-01-10T13:54:55Z</dcterms:modified>
</cp:coreProperties>
</file>