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0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4" autoAdjust="0"/>
  </p:normalViewPr>
  <p:slideViewPr>
    <p:cSldViewPr snapToGrid="0">
      <p:cViewPr>
        <p:scale>
          <a:sx n="72" d="100"/>
          <a:sy n="72" d="100"/>
        </p:scale>
        <p:origin x="107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940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3294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1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2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32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2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BE32E0-E790-49F1-9E5F-98D94399ED1A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5D3EDC7-D146-409B-87EC-4C9F35B02A3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5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FC876-A035-4462-B4CD-50ABF5F2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10" y="2200778"/>
            <a:ext cx="9512786" cy="2098226"/>
          </a:xfrm>
        </p:spPr>
        <p:txBody>
          <a:bodyPr/>
          <a:lstStyle/>
          <a:p>
            <a:r>
              <a:rPr lang="ru-RU" sz="5400" dirty="0"/>
              <a:t>Методы снижения галлюцинаций в больших языковых моделях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3432DE-CC70-4AAC-9C86-E0AF75B0D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785838"/>
            <a:ext cx="6831673" cy="1086237"/>
          </a:xfrm>
        </p:spPr>
        <p:txBody>
          <a:bodyPr/>
          <a:lstStyle/>
          <a:p>
            <a:r>
              <a:rPr lang="ru-RU" dirty="0"/>
              <a:t>Оганян Роберт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44308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8F897-A16B-448C-88EF-15F79B14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значении терминов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884D0-2408-4ED1-8A68-722BC7B07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9051" y="1632496"/>
            <a:ext cx="1049614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explain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what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Sure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,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billion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number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equal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1,000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million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1,000,000,000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thousand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million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).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9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zeros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initial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digit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rgbClr val="000000"/>
              </a:solidFill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Q: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Here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truth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about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refer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),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containing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bronze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small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quantity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commonly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also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gold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such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chiefly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making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token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from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French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which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means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".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several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legal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make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etc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evidence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above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explain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A: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Certainly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!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According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"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refers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production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medals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token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alloy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typically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composed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commonly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silver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sometimes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gold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with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majority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content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such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copper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purpose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using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billon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create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material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desirable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properties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precious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being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more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cost-effective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due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inclusion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less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expensive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base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var(--jp-content-font-family)"/>
              </a:rPr>
              <a:t>metal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var(--jp-content-font-family)"/>
              </a:rPr>
              <a:t>.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7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ECB9D-9431-4D21-AF53-6DD393D5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переводе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B516B-EE42-4C17-8A48-39E9D841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1 - Написание </a:t>
            </a:r>
            <a:r>
              <a:rPr lang="ru-RU" sz="2800" b="1" dirty="0" err="1">
                <a:latin typeface="+mj-lt"/>
              </a:rPr>
              <a:t>промпта</a:t>
            </a:r>
            <a:r>
              <a:rPr lang="ru-RU" sz="2800" b="1" dirty="0">
                <a:latin typeface="+mj-lt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2 - Выделение важных фраз (концепций).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latin typeface="+mj-lt"/>
              </a:rPr>
              <a:t>Шаг 3 - Поиск релевантных знаний в интернете и создание соответствующего </a:t>
            </a:r>
            <a:r>
              <a:rPr lang="ru-RU" sz="2800" b="1" dirty="0" err="1">
                <a:latin typeface="+mj-lt"/>
              </a:rPr>
              <a:t>промпта</a:t>
            </a:r>
            <a:r>
              <a:rPr lang="ru-RU" sz="2800" b="1" dirty="0">
                <a:latin typeface="+mj-lt"/>
              </a:rPr>
              <a:t> (а именно перевод ключевых фраз)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58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26A5-9F93-4099-9BEE-25956B54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переводе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59D6C0-20B2-46C9-97F5-A834190A0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276211"/>
            <a:ext cx="10140043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Translate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next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paragraphs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into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Russian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Be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precise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terminology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possible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Everyone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A: Каждый человек имеет право на жизнь, свободу и безопасность личности.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dirty="0">
              <a:solidFill>
                <a:srgbClr val="000000"/>
              </a:solidFill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Identify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important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keyphrases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sentence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english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comma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separated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quotes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Q: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Here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some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ground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truth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information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about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translations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право на жизнь;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свобода;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личную неприкосновенность.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Based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provided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evidence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above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Translate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next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paragraphs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Russian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Be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precise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terminology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possible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Everyone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has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right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life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liberty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security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person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ntent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ntent-font-family)"/>
              </a:rPr>
              <a:t>A: Каждый человек имеет право на жизнь, свободу и личную неприкосновенность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D5198-E4E7-4DF3-805A-7AFCC8B8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3916"/>
            <a:ext cx="9601200" cy="1485900"/>
          </a:xfrm>
        </p:spPr>
        <p:txBody>
          <a:bodyPr/>
          <a:lstStyle/>
          <a:p>
            <a:r>
              <a:rPr lang="ru-RU" dirty="0"/>
              <a:t>Результаты для терминов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335F2D1-61B2-446F-B4F1-B49D5941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0954"/>
              </p:ext>
            </p:extLst>
          </p:nvPr>
        </p:nvGraphicFramePr>
        <p:xfrm>
          <a:off x="2583712" y="976866"/>
          <a:ext cx="7814929" cy="5798456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561826">
                  <a:extLst>
                    <a:ext uri="{9D8B030D-6E8A-4147-A177-3AD203B41FA5}">
                      <a16:colId xmlns:a16="http://schemas.microsoft.com/office/drawing/2014/main" val="3999077837"/>
                    </a:ext>
                  </a:extLst>
                </a:gridCol>
                <a:gridCol w="2144126">
                  <a:extLst>
                    <a:ext uri="{9D8B030D-6E8A-4147-A177-3AD203B41FA5}">
                      <a16:colId xmlns:a16="http://schemas.microsoft.com/office/drawing/2014/main" val="3603593952"/>
                    </a:ext>
                  </a:extLst>
                </a:gridCol>
                <a:gridCol w="2108977">
                  <a:extLst>
                    <a:ext uri="{9D8B030D-6E8A-4147-A177-3AD203B41FA5}">
                      <a16:colId xmlns:a16="http://schemas.microsoft.com/office/drawing/2014/main" val="250947131"/>
                    </a:ext>
                  </a:extLst>
                </a:gridCol>
              </a:tblGrid>
              <a:tr h="46253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16274573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GigaChat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084370778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260319477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Claude</a:t>
                      </a: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738461187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llama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16712033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GigaChat_stitch_in_time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755176684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__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16060543"/>
                  </a:ext>
                </a:extLst>
              </a:tr>
              <a:tr h="231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Claude_stitch_in_time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453538648"/>
                  </a:ext>
                </a:extLst>
              </a:tr>
              <a:tr h="6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llama 3B_temperature_sampling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97987731"/>
                  </a:ext>
                </a:extLst>
              </a:tr>
              <a:tr h="693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llama 3B_factual_nucleus_sampling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7190154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ChatGPT-temperature_sampling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284805952"/>
                  </a:ext>
                </a:extLst>
              </a:tr>
              <a:tr h="46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-factual-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nucleus_sampling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1190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9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29510-C09C-44D5-9FE8-6A9A5626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для перевода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E854B66-96EF-4DD3-A17D-A4952A6C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7380"/>
              </p:ext>
            </p:extLst>
          </p:nvPr>
        </p:nvGraphicFramePr>
        <p:xfrm>
          <a:off x="2307267" y="1959049"/>
          <a:ext cx="8343013" cy="447364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802512">
                  <a:extLst>
                    <a:ext uri="{9D8B030D-6E8A-4147-A177-3AD203B41FA5}">
                      <a16:colId xmlns:a16="http://schemas.microsoft.com/office/drawing/2014/main" val="3999077837"/>
                    </a:ext>
                  </a:extLst>
                </a:gridCol>
                <a:gridCol w="2289013">
                  <a:extLst>
                    <a:ext uri="{9D8B030D-6E8A-4147-A177-3AD203B41FA5}">
                      <a16:colId xmlns:a16="http://schemas.microsoft.com/office/drawing/2014/main" val="3603593952"/>
                    </a:ext>
                  </a:extLst>
                </a:gridCol>
                <a:gridCol w="2251488">
                  <a:extLst>
                    <a:ext uri="{9D8B030D-6E8A-4147-A177-3AD203B41FA5}">
                      <a16:colId xmlns:a16="http://schemas.microsoft.com/office/drawing/2014/main" val="250947131"/>
                    </a:ext>
                  </a:extLst>
                </a:gridCol>
              </a:tblGrid>
              <a:tr h="52408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Не верно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162745732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GigaChat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084370778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260319477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Claude</a:t>
                      </a: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738461187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GigaChat_stitch_in_time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3755176684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__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stitch_in_time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516060543"/>
                  </a:ext>
                </a:extLst>
              </a:tr>
              <a:tr h="280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Claude_stitch_in_time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1453538648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ChatGPT-temperature_sampling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2284805952"/>
                  </a:ext>
                </a:extLst>
              </a:tr>
              <a:tr h="524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ChatGpt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-factual-</a:t>
                      </a:r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nucleus_sampling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</a:t>
                      </a:r>
                      <a:r>
                        <a:rPr lang="ru-RU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145" marR="4145" marT="4145" marB="0" anchor="b"/>
                </a:tc>
                <a:extLst>
                  <a:ext uri="{0D108BD9-81ED-4DB2-BD59-A6C34878D82A}">
                    <a16:rowId xmlns:a16="http://schemas.microsoft.com/office/drawing/2014/main" val="411902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87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437" y="775091"/>
            <a:ext cx="1014004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Can you explain what is ology?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 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Ology is a word that is used to describe a particular type of blog. It is a portmanteau of "blog" and "ology".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Llama(temperature):The Wikipedia article is very good about explaining ology (link below):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*A ology (/ˈ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ɑːlˌwɪdʒ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/ or /ˈˌ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oʊlədʒ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/) is a branch of study within a particular science or field of knowledge, or other type of science.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*In this article ology and scientific field are treated synonymously. A field of study is not a synonym of a branch of science; nor is a branch a synonym of an ology…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Llama (factual-nucleus): Ology is a word that means “the study of.” It is a noun that is used to describe a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402676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437" y="959757"/>
            <a:ext cx="10140043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Can you explain what is billon?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 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The term billon is used to describe a coin that was struck in a small quantity. The term is used to describe coins struck in the 1st century BC and 1st century AD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Llama(temperature):(1) Billon is silver/base metal that was alloyed with a small amount of copper. It was considered to be of the finest silver for use in coins.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(2) For much of ancient history the coins were lost until much later, when they discovered that silver/base metal that was of good color and appearance and had a distinctive shape was of more economic value to the owner.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Llama (factual-nucleus): Ology is a word that means “the study of.” It is a noun that is used to describe a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336025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7D2E59-178E-41E3-B141-579F87D1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2111" y="558528"/>
            <a:ext cx="10140043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ar(--jp-content-font-family)"/>
              </a:rPr>
              <a:t>Q: 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"Translate the next paragraphs into Russian. Be as precise in terminology as </a:t>
            </a:r>
            <a:r>
              <a:rPr lang="en-US" altLang="ru-RU" sz="2400" dirty="0" err="1">
                <a:solidFill>
                  <a:srgbClr val="00B050"/>
                </a:solidFill>
                <a:latin typeface="var(--jp-content-font-family)"/>
              </a:rPr>
              <a:t>possible.Everyone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 has the right to an effective remedy by the competent national tribunals for acts violating the fundamental rights granted him by the constitution or by law."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Chatgpt_stitch_in_time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: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jp-content-font-family)"/>
              </a:rPr>
              <a:t> 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Каждому человеку принадлежит право на эффективное средство защиты перед компетентными национальными судами в случае совершения действий, нарушающих его основные права, предоставленные ему Конституцией или законом.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Q: Identify all the important </a:t>
            </a: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keyphrases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 from the above sentence in </a:t>
            </a: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english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 and return a comma separated list in quotes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chemeClr val="tx2"/>
              </a:solidFill>
              <a:latin typeface="var(--jp-content-font-family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chemeClr val="tx2"/>
                </a:solidFill>
                <a:latin typeface="var(--jp-content-font-family)"/>
              </a:rPr>
              <a:t>Chatgpt_stitch_in_time</a:t>
            </a:r>
            <a:r>
              <a:rPr lang="en-US" altLang="ru-RU" sz="2400" dirty="0">
                <a:solidFill>
                  <a:schemeClr val="tx2"/>
                </a:solidFill>
                <a:latin typeface="var(--jp-content-font-family)"/>
              </a:rPr>
              <a:t>: "right to an effective remedy", "competent national tribunals", "acts violating the fundamental rights"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3157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17DE13F-522E-43E7-8BD4-AA71D005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65" y="520513"/>
            <a:ext cx="9803219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Q: H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some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truth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information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about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translations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право на эффективную правовую защиту \ права на эффективную правовую защиту;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useful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Committee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understand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functioned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other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treaty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bodies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.==Комитету было бы целесообразно разобраться, каким образом право на эффективную правовую защиту действует в прецедентном праве других договорных органов</a:t>
            </a:r>
            <a:r>
              <a:rPr lang="en-US" altLang="ru-RU" dirty="0">
                <a:latin typeface="Arial Unicode MS"/>
              </a:rPr>
              <a:t>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случаях нарушения его основных прав;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Everyone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competent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national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tribunals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granted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him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constitution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.==Каждый человек имеет право на эффективное восстановление в правах компетентными национальными судами в случаях нарушения его основных прав, предоставленных ему конституцией или законом.. 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Based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provided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evidence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above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Translate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next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paragraphs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Russian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precise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terminology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possible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Everyone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has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effective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remedy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competent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national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tribunals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violating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fundamental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rights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granted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him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constitution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law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B050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>
                <a:solidFill>
                  <a:schemeClr val="tx2"/>
                </a:solidFill>
                <a:latin typeface="var(--jp-content-font-family)"/>
              </a:rPr>
              <a:t>Chatgpt_stitch_in_time</a:t>
            </a:r>
            <a:r>
              <a:rPr lang="en-US" altLang="ru-RU" dirty="0">
                <a:solidFill>
                  <a:schemeClr val="tx2"/>
                </a:solidFill>
                <a:latin typeface="var(--jp-content-font-family)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:</a:t>
            </a:r>
            <a:r>
              <a:rPr lang="ru-RU" altLang="ru-RU" dirty="0">
                <a:solidFill>
                  <a:srgbClr val="00B050"/>
                </a:solidFill>
              </a:rPr>
              <a:t> Каждому принадлежит право на эффективное восстановление в правах компетентными национальными судами в случаях нарушения его основных прав, предоставленных ему конституцией или законом.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5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0F3782-3FBD-4BA7-8789-31D6309B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437" y="775091"/>
            <a:ext cx="10140043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9144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3716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8288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2860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7432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2004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6576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114800" indent="-384048" algn="l" defTabSz="914400" rtl="0" eaLnBrk="0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00B050"/>
                </a:solidFill>
                <a:latin typeface="var(--jp-content-font-family)"/>
              </a:rPr>
              <a:t>Q:</a:t>
            </a:r>
            <a:r>
              <a:rPr lang="en-US" altLang="ru-RU" sz="2400" dirty="0">
                <a:solidFill>
                  <a:srgbClr val="00B050"/>
                </a:solidFill>
                <a:latin typeface="var(--jp-content-font-family)"/>
              </a:rPr>
              <a:t> Translate…Everyone is entitled to a social and international order in which the rights and freedoms set forth in this Declaration can be fully realized.</a:t>
            </a:r>
            <a:endParaRPr lang="ru-RU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altLang="ru-RU" sz="2400" dirty="0">
              <a:solidFill>
                <a:srgbClr val="00B05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: Каждый имеет право на социальный и международный порядок, в котором права и свободы, изложенные в этой Декларации, могут быть полностью реализованы.</a:t>
            </a:r>
          </a:p>
          <a:p>
            <a:pPr marL="0" indent="0">
              <a:lnSpc>
                <a:spcPct val="100000"/>
              </a:lnSpc>
              <a:buNone/>
            </a:pPr>
            <a:endParaRPr lang="ru-RU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_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temperature: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Каждому гарантировано социальное и международное устройство, в рамках которого права и свободы, изложенные в этой Декларации, могут быть полностью реализованы.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ChatGPT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_</a:t>
            </a:r>
            <a:r>
              <a:rPr lang="en-US" altLang="ru-RU" sz="2400" dirty="0" err="1">
                <a:solidFill>
                  <a:srgbClr val="FF0000"/>
                </a:solidFill>
                <a:latin typeface="var(--jp-content-font-family)"/>
              </a:rPr>
              <a:t>factual_nucleus</a:t>
            </a:r>
            <a:r>
              <a:rPr lang="en-US" altLang="ru-RU" sz="2400" dirty="0">
                <a:solidFill>
                  <a:srgbClr val="FF0000"/>
                </a:solidFill>
                <a:latin typeface="var(--jp-content-font-family)"/>
              </a:rPr>
              <a:t>: 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 Каждому человеку предоставляется социальный и международный </a:t>
            </a:r>
            <a:r>
              <a:rPr lang="ru-RU" altLang="ru-RU" sz="2400" dirty="0" err="1">
                <a:solidFill>
                  <a:srgbClr val="FF0000"/>
                </a:solidFill>
                <a:latin typeface="var(--jp-content-font-family)"/>
              </a:rPr>
              <a:t>порядок,в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рамках которого права и </a:t>
            </a:r>
            <a:r>
              <a:rPr lang="ru-RU" altLang="ru-RU" sz="2400" dirty="0" err="1">
                <a:solidFill>
                  <a:srgbClr val="FF0000"/>
                </a:solidFill>
                <a:latin typeface="var(--jp-content-font-family)"/>
              </a:rPr>
              <a:t>свободы,изложенные</a:t>
            </a:r>
            <a:r>
              <a:rPr lang="ru-RU" altLang="ru-RU" sz="2400" dirty="0">
                <a:solidFill>
                  <a:srgbClr val="FF0000"/>
                </a:solidFill>
                <a:latin typeface="var(--jp-content-font-family)"/>
              </a:rPr>
              <a:t> в данной Декларации, могут быть полностью осуществлены.</a:t>
            </a:r>
            <a:endParaRPr lang="en-US" altLang="ru-RU" sz="2400" dirty="0">
              <a:solidFill>
                <a:srgbClr val="FF0000"/>
              </a:solidFill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159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3DFC7-D09F-4E24-9DB0-AC6DD7F1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77" y="666946"/>
            <a:ext cx="9601200" cy="1485900"/>
          </a:xfrm>
        </p:spPr>
        <p:txBody>
          <a:bodyPr/>
          <a:lstStyle/>
          <a:p>
            <a:r>
              <a:rPr lang="ru-RU" dirty="0"/>
              <a:t>Внутренние и внешние галлюцинации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DB539-35AE-4EDF-8DA8-086DA9A0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914455"/>
            <a:ext cx="320982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first Ebola vaccine was approved in 2021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ru-RU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The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first vaccine for Ebola was approved by the FDA in 2019.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B9908D1-BE65-4662-B08D-B767D4DA2908}"/>
              </a:ext>
            </a:extLst>
          </p:cNvPr>
          <p:cNvSpPr txBox="1">
            <a:spLocks/>
          </p:cNvSpPr>
          <p:nvPr/>
        </p:nvSpPr>
        <p:spPr>
          <a:xfrm>
            <a:off x="7610576" y="2914455"/>
            <a:ext cx="427191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chemeClr val="accent5">
                    <a:lumMod val="50000"/>
                  </a:schemeClr>
                </a:solidFill>
              </a:rPr>
              <a:t>Китай уже начал клинические испытания</a:t>
            </a:r>
            <a:br>
              <a:rPr lang="ru-RU" sz="2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2600" dirty="0">
                <a:solidFill>
                  <a:schemeClr val="accent5">
                    <a:lumMod val="50000"/>
                  </a:schemeClr>
                </a:solidFill>
              </a:rPr>
              <a:t>вакцины против COVID-19»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 ?</a:t>
            </a:r>
            <a:endParaRPr lang="ru-RU" sz="2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2A632EF-20A5-4C71-A854-9A20AAA3F89C}"/>
              </a:ext>
            </a:extLst>
          </p:cNvPr>
          <p:cNvSpPr txBox="1">
            <a:spLocks/>
          </p:cNvSpPr>
          <p:nvPr/>
        </p:nvSpPr>
        <p:spPr>
          <a:xfrm>
            <a:off x="1835084" y="2152846"/>
            <a:ext cx="3209827" cy="68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Внутренние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329BFB4-C9B3-4DD6-91BE-9EE3EBCA9B85}"/>
              </a:ext>
            </a:extLst>
          </p:cNvPr>
          <p:cNvSpPr txBox="1">
            <a:spLocks/>
          </p:cNvSpPr>
          <p:nvPr/>
        </p:nvSpPr>
        <p:spPr>
          <a:xfrm>
            <a:off x="8513190" y="2152845"/>
            <a:ext cx="3209827" cy="68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</a:rPr>
              <a:t>Внешние</a:t>
            </a:r>
          </a:p>
        </p:txBody>
      </p:sp>
    </p:spTree>
    <p:extLst>
      <p:ext uri="{BB962C8B-B14F-4D97-AF65-F5344CB8AC3E}">
        <p14:creationId xmlns:p14="http://schemas.microsoft.com/office/powerpoint/2010/main" val="139292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D8F1F-0BB1-447D-8861-1173FA4B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68CA2-E792-48A1-900C-15B9E874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961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AD8B8-F571-4C98-B737-FF2D420A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62E55-EFD2-48C9-BFA4-33E35546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812"/>
            <a:ext cx="9601200" cy="46851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Q: Translate the next paragraphs into Russian. Be as precise in terminology as possible. Everyone has the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right to life, liberty and security of person.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 (ground-truth):</a:t>
            </a:r>
            <a:r>
              <a:rPr lang="en-US" sz="2400" dirty="0" err="1">
                <a:solidFill>
                  <a:srgbClr val="00B050"/>
                </a:solidFill>
              </a:rPr>
              <a:t>Каждый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человек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имеет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право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жизнь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свободу</a:t>
            </a:r>
            <a:r>
              <a:rPr lang="en-US" sz="2400" dirty="0">
                <a:solidFill>
                  <a:srgbClr val="00B050"/>
                </a:solidFill>
              </a:rPr>
              <a:t> и </a:t>
            </a:r>
            <a:r>
              <a:rPr lang="en-US" sz="2400" dirty="0" err="1">
                <a:solidFill>
                  <a:srgbClr val="00B050"/>
                </a:solidFill>
              </a:rPr>
              <a:t>на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личную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неприкосновенность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  <a:endParaRPr lang="ru-RU" sz="2400" dirty="0">
              <a:solidFill>
                <a:srgbClr val="00B050"/>
              </a:solidFill>
            </a:endParaRPr>
          </a:p>
          <a:p>
            <a:endParaRPr lang="ru-RU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Q:Can you explain what is ology?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A: Ology is the study of a particular subject or field of knowledge. It usually involves research and analysis to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gain a deeper understanding of that subject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температуры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243EF-B0D3-45B3-9A96-B8E6381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22" y="2804425"/>
            <a:ext cx="7493271" cy="27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температуры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AA0C4-618D-4B78-84DD-4CDA207C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A917-FF64-4C8A-8809-2B5D1BA6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10171522" cy="35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6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Factual-nucleus sampling</a:t>
            </a:r>
            <a:endParaRPr lang="ru-RU" dirty="0"/>
          </a:p>
        </p:txBody>
      </p:sp>
      <p:pic>
        <p:nvPicPr>
          <p:cNvPr id="1026" name="Picture 2" descr="In top-p, the size of the shortlist is dynamically selected based on the sum of likelihood scores reaching some threshold.">
            <a:extLst>
              <a:ext uri="{FF2B5EF4-FFF2-40B4-BE49-F238E27FC236}">
                <a16:creationId xmlns:a16="http://schemas.microsoft.com/office/drawing/2014/main" id="{40A474BB-D498-4EA1-9BA8-01725EB2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157" y="1834332"/>
            <a:ext cx="12601332" cy="471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Factual-nucleus sampling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60600-7DD7-4E75-8858-22844A11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3243820"/>
            <a:ext cx="9934810" cy="1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3717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Detecting and Mitigating Hallucinations of LLMs by Validating Low-Confidence Generation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307F3A-26B8-4A4F-A0AA-0CD66099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204" y="1954883"/>
            <a:ext cx="7292038" cy="47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640DD-D3E9-4485-9411-D4BB4F1D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о значении терминов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AA0C4-618D-4B78-84DD-4CDA207C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Шаг 1 - Написание </a:t>
            </a:r>
            <a:r>
              <a:rPr lang="ru-RU" sz="2800" b="1" dirty="0" err="1"/>
              <a:t>промпта</a:t>
            </a:r>
            <a:r>
              <a:rPr lang="ru-RU" sz="2800" dirty="0"/>
              <a:t>.</a:t>
            </a:r>
          </a:p>
          <a:p>
            <a:r>
              <a:rPr lang="ru-RU" sz="2800" b="1" dirty="0"/>
              <a:t>Шаг 2 - Поиск релевантных знаний в интернете и создание соответствующего </a:t>
            </a:r>
            <a:r>
              <a:rPr lang="ru-RU" sz="2800" b="1" dirty="0" err="1"/>
              <a:t>промпта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118302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512</TotalTime>
  <Words>1559</Words>
  <Application>Microsoft Office PowerPoint</Application>
  <PresentationFormat>Широкоэкранный</PresentationFormat>
  <Paragraphs>143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Franklin Gothic Book</vt:lpstr>
      <vt:lpstr>var(--jp-content-font-family)</vt:lpstr>
      <vt:lpstr>Уголки</vt:lpstr>
      <vt:lpstr>Методы снижения галлюцинаций в больших языковых моделях</vt:lpstr>
      <vt:lpstr>Внутренние и внешние галлюцинации</vt:lpstr>
      <vt:lpstr>Данные</vt:lpstr>
      <vt:lpstr>Изменение температуры</vt:lpstr>
      <vt:lpstr>Изменение температуры</vt:lpstr>
      <vt:lpstr>Factual-nucleus sampling</vt:lpstr>
      <vt:lpstr>Factual-nucleus sampling</vt:lpstr>
      <vt:lpstr>Detecting and Mitigating Hallucinations of LLMs by Validating Low-Confidence Generation</vt:lpstr>
      <vt:lpstr>Запросы о значении терминов</vt:lpstr>
      <vt:lpstr>Запросы о значении терминов</vt:lpstr>
      <vt:lpstr>Запросы о переводе</vt:lpstr>
      <vt:lpstr>Запросы о переводе</vt:lpstr>
      <vt:lpstr>Результаты для терминов</vt:lpstr>
      <vt:lpstr>Результаты для перевода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Роберт Оганян</dc:creator>
  <cp:lastModifiedBy>Роберт Оганян</cp:lastModifiedBy>
  <cp:revision>16</cp:revision>
  <dcterms:created xsi:type="dcterms:W3CDTF">2023-12-14T00:45:45Z</dcterms:created>
  <dcterms:modified xsi:type="dcterms:W3CDTF">2023-12-14T15:52:27Z</dcterms:modified>
</cp:coreProperties>
</file>