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2" r:id="rId4"/>
  </p:sldMasterIdLst>
  <p:notesMasterIdLst>
    <p:notesMasterId r:id="rId16"/>
  </p:notesMasterIdLst>
  <p:handoutMasterIdLst>
    <p:handoutMasterId r:id="rId17"/>
  </p:handoutMasterIdLst>
  <p:sldIdLst>
    <p:sldId id="397" r:id="rId5"/>
    <p:sldId id="410" r:id="rId6"/>
    <p:sldId id="391" r:id="rId7"/>
    <p:sldId id="411" r:id="rId8"/>
    <p:sldId id="415" r:id="rId9"/>
    <p:sldId id="416" r:id="rId10"/>
    <p:sldId id="407" r:id="rId11"/>
    <p:sldId id="408" r:id="rId12"/>
    <p:sldId id="404" r:id="rId13"/>
    <p:sldId id="418" r:id="rId14"/>
    <p:sldId id="39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27" autoAdjust="0"/>
  </p:normalViewPr>
  <p:slideViewPr>
    <p:cSldViewPr snapToGrid="0">
      <p:cViewPr varScale="1">
        <p:scale>
          <a:sx n="74" d="100"/>
          <a:sy n="74" d="100"/>
        </p:scale>
        <p:origin x="1042"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11/28/2024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11/28/2024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3727777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7FE0BB-BC3A-1B26-DFF9-C81698CE04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C363CC-4AFB-558D-0194-1C1AD979E1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AE3507-1293-B0C3-A80D-79DD08BF8ED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9BA1CD1-3C6E-FE0B-37F9-480312B0D47E}"/>
              </a:ext>
            </a:extLst>
          </p:cNvPr>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3286137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8D30C2-9A62-8F20-A652-88CEFC8B37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83DB08-8B44-2836-BB96-471E03817F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B49383-9F0B-CA1C-97A1-BEF039A01F8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00F7F50-7ECD-C9CF-0C81-86F94FD6C4FD}"/>
              </a:ext>
            </a:extLst>
          </p:cNvPr>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149405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60A3A-F9C4-D14C-6C90-672A79B560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9E8444-44EA-09F7-05DA-12943633B0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979B94-09E4-3251-5865-C3A67CC4171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CAB1B9A-0793-31F7-0E9C-C41DAE24845B}"/>
              </a:ext>
            </a:extLst>
          </p:cNvPr>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335786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7C3F07-4D1E-BF09-41EB-985C74946B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644C2A-C29A-7147-B133-C12AF795AD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513F13-E0C2-CB3D-433A-164278AAE92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B7113D9-C350-E481-965D-E591C088C0EF}"/>
              </a:ext>
            </a:extLst>
          </p:cNvPr>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2342406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501160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6345968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endParaRPr lang="en-US" dirty="0">
              <a:latin typeface="+mn-lt"/>
            </a:endParaRP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3433576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latin typeface="+mn-lt"/>
            </a:endParaRPr>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9603025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latin typeface="+mn-lt"/>
            </a:endParaRPr>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971667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latin typeface="+mn-lt"/>
            </a:endParaRPr>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2273285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latin typeface="+mn-lt"/>
            </a:endParaRPr>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64541566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endParaRPr lang="en-US" dirty="0">
              <a:latin typeface="+mn-lt"/>
            </a:endParaRPr>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6291452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endParaRPr lang="en-US" dirty="0">
              <a:latin typeface="+mn-lt"/>
            </a:endParaRPr>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3190378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endParaRPr lang="en-US" dirty="0">
              <a:latin typeface="+mn-lt"/>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3106312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endParaRPr lang="en-US" dirty="0">
              <a:latin typeface="+mn-lt"/>
            </a:endParaRPr>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246776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169575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370998209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latin typeface="+mn-lt"/>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8634591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3302299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444932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133233936"/>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1355504276"/>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86475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latin typeface="+mn-lt"/>
            </a:endParaRPr>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65864192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latin typeface="+mn-lt"/>
            </a:endParaRP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670633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latin typeface="+mn-lt"/>
            </a:endParaRPr>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7960041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latin typeface="+mn-lt"/>
            </a:endParaRP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5001240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latin typeface="+mn-lt"/>
            </a:endParaRPr>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39243200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latin typeface="+mn-lt"/>
            </a:endParaRPr>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2604220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latin typeface="+mn-lt"/>
            </a:endParaRPr>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0081897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6">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endParaRPr lang="en-US" dirty="0">
              <a:latin typeface="+mn-lt"/>
            </a:endParaRP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17393879"/>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 id="2147483780" r:id="rId18"/>
    <p:sldLayoutId id="2147483784" r:id="rId19"/>
    <p:sldLayoutId id="2147483785" r:id="rId20"/>
    <p:sldLayoutId id="2147483786" r:id="rId21"/>
    <p:sldLayoutId id="2147483787" r:id="rId22"/>
    <p:sldLayoutId id="2147483790" r:id="rId23"/>
    <p:sldLayoutId id="2147483792" r:id="rId24"/>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00" userDrawn="1">
          <p15:clr>
            <a:srgbClr val="547EBF"/>
          </p15:clr>
        </p15:guide>
        <p15:guide id="2"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591442CD-A26D-1761-8CE7-8BC3075BB4ED}"/>
              </a:ext>
            </a:extLst>
          </p:cNvPr>
          <p:cNvSpPr>
            <a:spLocks noGrp="1"/>
          </p:cNvSpPr>
          <p:nvPr>
            <p:ph type="body" sz="quarter" idx="11"/>
          </p:nvPr>
        </p:nvSpPr>
        <p:spPr>
          <a:xfrm>
            <a:off x="4094018" y="2606040"/>
            <a:ext cx="6476160" cy="1645920"/>
          </a:xfrm>
        </p:spPr>
        <p:txBody>
          <a:bodyPr>
            <a:normAutofit/>
          </a:bodyPr>
          <a:lstStyle/>
          <a:p>
            <a:pPr algn="ctr"/>
            <a:r>
              <a:rPr lang="en-US" sz="4000" dirty="0"/>
              <a:t>Diabetes Prediction Project</a:t>
            </a:r>
          </a:p>
        </p:txBody>
      </p:sp>
      <p:sp>
        <p:nvSpPr>
          <p:cNvPr id="2" name="Text Placeholder 2">
            <a:extLst>
              <a:ext uri="{FF2B5EF4-FFF2-40B4-BE49-F238E27FC236}">
                <a16:creationId xmlns:a16="http://schemas.microsoft.com/office/drawing/2014/main" id="{5BD605FB-C048-B679-F403-1D95B7A86FBB}"/>
              </a:ext>
            </a:extLst>
          </p:cNvPr>
          <p:cNvSpPr txBox="1">
            <a:spLocks/>
          </p:cNvSpPr>
          <p:nvPr/>
        </p:nvSpPr>
        <p:spPr>
          <a:xfrm>
            <a:off x="8177645" y="5793971"/>
            <a:ext cx="3616037" cy="575656"/>
          </a:xfrm>
          <a:prstGeom prst="rect">
            <a:avLst/>
          </a:prstGeom>
        </p:spPr>
        <p:txBody>
          <a:bodyPr vert="horz" lIns="0" tIns="0" rIns="0" bIns="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1" i="0" kern="1200">
                <a:solidFill>
                  <a:schemeClr val="tx2">
                    <a:lumMod val="7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40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40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40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40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ctr"/>
            <a:r>
              <a:rPr lang="en-US" sz="2000" dirty="0"/>
              <a:t>Augustine Ogbonnah</a:t>
            </a:r>
          </a:p>
        </p:txBody>
      </p:sp>
    </p:spTree>
    <p:extLst>
      <p:ext uri="{BB962C8B-B14F-4D97-AF65-F5344CB8AC3E}">
        <p14:creationId xmlns:p14="http://schemas.microsoft.com/office/powerpoint/2010/main" val="2039059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2225E8-8002-0ADE-BC8D-00FE2389C2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C58694-A085-9993-2946-CC170F8C0F93}"/>
              </a:ext>
            </a:extLst>
          </p:cNvPr>
          <p:cNvSpPr>
            <a:spLocks noGrp="1"/>
          </p:cNvSpPr>
          <p:nvPr>
            <p:ph type="title"/>
          </p:nvPr>
        </p:nvSpPr>
        <p:spPr>
          <a:xfrm>
            <a:off x="3326822" y="858725"/>
            <a:ext cx="5538355" cy="1174173"/>
          </a:xfrm>
        </p:spPr>
        <p:txBody>
          <a:bodyPr/>
          <a:lstStyle/>
          <a:p>
            <a:pPr algn="ctr"/>
            <a:r>
              <a:rPr lang="en-US" sz="3200" dirty="0">
                <a:latin typeface="Arial" panose="020B0604020202020204" pitchFamily="34" charset="0"/>
                <a:cs typeface="Arial" panose="020B0604020202020204" pitchFamily="34" charset="0"/>
              </a:rPr>
              <a:t>Conclusion</a:t>
            </a:r>
          </a:p>
        </p:txBody>
      </p:sp>
      <p:sp>
        <p:nvSpPr>
          <p:cNvPr id="3" name="Title 1">
            <a:extLst>
              <a:ext uri="{FF2B5EF4-FFF2-40B4-BE49-F238E27FC236}">
                <a16:creationId xmlns:a16="http://schemas.microsoft.com/office/drawing/2014/main" id="{A22DE912-7ABA-F594-A45E-661FA0B6EE8A}"/>
              </a:ext>
            </a:extLst>
          </p:cNvPr>
          <p:cNvSpPr txBox="1">
            <a:spLocks/>
          </p:cNvSpPr>
          <p:nvPr/>
        </p:nvSpPr>
        <p:spPr bwMode="gray">
          <a:xfrm>
            <a:off x="317968" y="2004883"/>
            <a:ext cx="10031377" cy="4714105"/>
          </a:xfrm>
          <a:prstGeom prst="rect">
            <a:avLst/>
          </a:prstGeom>
        </p:spPr>
        <p:txBody>
          <a:bodyPr vert="horz" lIns="0" tIns="0" rIns="0" bIns="0" rtlCol="0" anchor="b" anchorCtr="0">
            <a:noAutofit/>
          </a:bodyPr>
          <a:lstStyle>
            <a:lvl1pPr algn="l" defTabSz="457200" rtl="0" eaLnBrk="1" latinLnBrk="0" hangingPunct="1">
              <a:spcBef>
                <a:spcPct val="0"/>
              </a:spcBef>
              <a:buNone/>
              <a:defRPr sz="4400" b="1"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a:lnSpc>
                <a:spcPct val="107000"/>
              </a:lnSpc>
              <a:spcAft>
                <a:spcPts val="800"/>
              </a:spcAft>
            </a:pPr>
            <a:r>
              <a:rPr lang="en-US" sz="1400" b="1" kern="1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1. </a:t>
            </a:r>
          </a:p>
          <a:p>
            <a:pPr marL="0" marR="0">
              <a:lnSpc>
                <a:spcPct val="107000"/>
              </a:lnSpc>
              <a:spcAft>
                <a:spcPts val="800"/>
              </a:spcAft>
            </a:pPr>
            <a:endParaRPr lang="en-US" sz="1400" kern="100" dirty="0">
              <a:solidFill>
                <a:schemeClr val="tx1"/>
              </a:solidFill>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US" sz="1400" b="1" kern="1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US" sz="1400" kern="100" dirty="0">
              <a:solidFill>
                <a:schemeClr val="tx1"/>
              </a:solidFill>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US" sz="1400" b="1" kern="1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US" sz="1400" kern="100" dirty="0">
              <a:solidFill>
                <a:schemeClr val="tx1"/>
              </a:solidFill>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US" sz="1400" b="1" kern="1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US" sz="14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6" name="Title 1">
            <a:extLst>
              <a:ext uri="{FF2B5EF4-FFF2-40B4-BE49-F238E27FC236}">
                <a16:creationId xmlns:a16="http://schemas.microsoft.com/office/drawing/2014/main" id="{1043C777-075C-9C0A-0B21-6E59DDFB210B}"/>
              </a:ext>
            </a:extLst>
          </p:cNvPr>
          <p:cNvSpPr txBox="1">
            <a:spLocks/>
          </p:cNvSpPr>
          <p:nvPr/>
        </p:nvSpPr>
        <p:spPr bwMode="gray">
          <a:xfrm>
            <a:off x="5827450" y="2089028"/>
            <a:ext cx="6215614" cy="4629960"/>
          </a:xfrm>
          <a:prstGeom prst="rect">
            <a:avLst/>
          </a:prstGeom>
        </p:spPr>
        <p:txBody>
          <a:bodyPr vert="horz" lIns="0" tIns="0" rIns="0" bIns="0" rtlCol="0" anchor="b" anchorCtr="0">
            <a:noAutofit/>
          </a:bodyPr>
          <a:lstStyle>
            <a:lvl1pPr algn="l" defTabSz="457200" rtl="0" eaLnBrk="1" latinLnBrk="0" hangingPunct="1">
              <a:spcBef>
                <a:spcPct val="0"/>
              </a:spcBef>
              <a:buNone/>
              <a:defRPr sz="4400" b="1"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000" dirty="0">
              <a:solidFill>
                <a:schemeClr val="tx1"/>
              </a:solidFill>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AA09BA8A-B049-1DDB-0CB8-F9F98EE70A3D}"/>
              </a:ext>
            </a:extLst>
          </p:cNvPr>
          <p:cNvSpPr txBox="1">
            <a:spLocks/>
          </p:cNvSpPr>
          <p:nvPr/>
        </p:nvSpPr>
        <p:spPr bwMode="gray">
          <a:xfrm>
            <a:off x="2535382" y="2670464"/>
            <a:ext cx="7315200" cy="3231571"/>
          </a:xfrm>
          <a:prstGeom prst="rect">
            <a:avLst/>
          </a:prstGeom>
        </p:spPr>
        <p:txBody>
          <a:bodyPr vert="horz" lIns="0" tIns="0" rIns="0" bIns="0" rtlCol="0" anchor="b" anchorCtr="0">
            <a:noAutofit/>
          </a:bodyPr>
          <a:lstStyle>
            <a:lvl1pPr algn="l" defTabSz="457200" rtl="0" eaLnBrk="1" latinLnBrk="0" hangingPunct="1">
              <a:spcBef>
                <a:spcPct val="0"/>
              </a:spcBef>
              <a:buNone/>
              <a:defRPr sz="4400" b="1"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lnSpc>
                <a:spcPct val="150000"/>
              </a:lnSpc>
              <a:spcAft>
                <a:spcPts val="1200"/>
              </a:spcAft>
            </a:pPr>
            <a:r>
              <a:rPr lang="en-US" sz="1800" dirty="0">
                <a:solidFill>
                  <a:srgbClr val="FF0000"/>
                </a:solidFill>
                <a:effectLst/>
                <a:latin typeface="Arial" panose="020B0604020202020204" pitchFamily="34" charset="0"/>
                <a:ea typeface="Calibri" panose="020F0502020204030204" pitchFamily="34" charset="0"/>
              </a:rPr>
              <a:t>Gradient Boosting </a:t>
            </a:r>
            <a:r>
              <a:rPr lang="en-US" sz="1800" dirty="0">
                <a:solidFill>
                  <a:schemeClr val="tx1"/>
                </a:solidFill>
                <a:effectLst/>
                <a:latin typeface="Arial" panose="020B0604020202020204" pitchFamily="34" charset="0"/>
                <a:ea typeface="Calibri" panose="020F0502020204030204" pitchFamily="34" charset="0"/>
              </a:rPr>
              <a:t>performs significantly better than other models, particularly in identifying diabetic cases (Class 1). The improved recall and F1-score for the minority class indicate the model is better at handling imbalanced data. However, there is still room to improve recall for Class 1 and reduce false negatives, which is critical in a healthcare setting</a:t>
            </a:r>
            <a:endParaRPr lang="en-US" sz="3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6264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843742" y="2313015"/>
            <a:ext cx="5486400" cy="1687485"/>
          </a:xfrm>
        </p:spPr>
        <p:txBody>
          <a:bodyPr/>
          <a:lstStyle/>
          <a:p>
            <a:r>
              <a:rPr lang="en-US" dirty="0">
                <a:solidFill>
                  <a:schemeClr val="tx1"/>
                </a:solidFill>
              </a:rPr>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7867997" y="6045842"/>
            <a:ext cx="3832167" cy="552385"/>
          </a:xfrm>
        </p:spPr>
        <p:txBody>
          <a:bodyPr/>
          <a:lstStyle/>
          <a:p>
            <a:r>
              <a:rPr lang="en-US" dirty="0"/>
              <a:t>Augustine Ogbonnah</a:t>
            </a:r>
          </a:p>
        </p:txBody>
      </p:sp>
      <p:sp>
        <p:nvSpPr>
          <p:cNvPr id="4" name="Text Placeholder 2">
            <a:extLst>
              <a:ext uri="{FF2B5EF4-FFF2-40B4-BE49-F238E27FC236}">
                <a16:creationId xmlns:a16="http://schemas.microsoft.com/office/drawing/2014/main" id="{D77A5687-434D-3927-1711-53697E2F920A}"/>
              </a:ext>
            </a:extLst>
          </p:cNvPr>
          <p:cNvSpPr txBox="1">
            <a:spLocks/>
          </p:cNvSpPr>
          <p:nvPr/>
        </p:nvSpPr>
        <p:spPr>
          <a:xfrm>
            <a:off x="746760" y="2286000"/>
            <a:ext cx="6984076" cy="4160521"/>
          </a:xfrm>
          <a:prstGeom prst="rect">
            <a:avLst/>
          </a:prstGeom>
        </p:spPr>
        <p:txBody>
          <a:bodyPr vert="horz" lIns="0" tIns="0" rIns="0" bIns="0" rtlCol="0">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1" i="0" kern="1200">
                <a:solidFill>
                  <a:schemeClr val="tx2">
                    <a:lumMod val="7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40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40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40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40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8" name="Rectangle 7">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1" name="Rectangle 10">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3" name="Rectangle 12">
            <a:extLst>
              <a:ext uri="{FF2B5EF4-FFF2-40B4-BE49-F238E27FC236}">
                <a16:creationId xmlns:a16="http://schemas.microsoft.com/office/drawing/2014/main" id="{02E8BD2A-4014-4DC6-A228-4ECE6A0AA6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3896CA42-3323-41E5-B809-CD790B2AA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Freeform 5">
            <a:extLst>
              <a:ext uri="{FF2B5EF4-FFF2-40B4-BE49-F238E27FC236}">
                <a16:creationId xmlns:a16="http://schemas.microsoft.com/office/drawing/2014/main" id="{EA2FE539-0B6F-4FAE-A391-B46476F46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19" name="Freeform: Shape 18">
            <a:extLst>
              <a:ext uri="{FF2B5EF4-FFF2-40B4-BE49-F238E27FC236}">
                <a16:creationId xmlns:a16="http://schemas.microsoft.com/office/drawing/2014/main" id="{BD5A14FB-50A2-4964-8B07-EE40D1CE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21" name="Freeform 5">
            <a:extLst>
              <a:ext uri="{FF2B5EF4-FFF2-40B4-BE49-F238E27FC236}">
                <a16:creationId xmlns:a16="http://schemas.microsoft.com/office/drawing/2014/main" id="{FD63331C-DD2E-43D8-9511-B44EC057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4910667" y="437513"/>
            <a:ext cx="6857998" cy="5954325"/>
          </a:xfrm>
        </p:spPr>
        <p:txBody>
          <a:bodyPr vert="horz" lIns="91440" tIns="45720" rIns="91440" bIns="45720" rtlCol="0" anchor="ctr">
            <a:normAutofit/>
          </a:bodyPr>
          <a:lstStyle/>
          <a:p>
            <a:pPr marL="342900" marR="0" lvl="0" indent="-342900">
              <a:lnSpc>
                <a:spcPct val="107000"/>
              </a:lnSpc>
              <a:spcAft>
                <a:spcPts val="800"/>
              </a:spcAft>
              <a:buFont typeface="Wingdings" panose="05000000000000000000" pitchFamily="2" charset="2"/>
              <a:buChar char="v"/>
              <a:tabLst>
                <a:tab pos="457200" algn="l"/>
              </a:tabLst>
            </a:pPr>
            <a:r>
              <a:rPr lang="en-US" sz="1600" b="1" kern="100" dirty="0">
                <a:effectLst/>
                <a:latin typeface="Arial" panose="020B0604020202020204" pitchFamily="34" charset="0"/>
                <a:ea typeface="Calibri" panose="020F0502020204030204" pitchFamily="34" charset="0"/>
                <a:cs typeface="Arial" panose="020B0604020202020204" pitchFamily="34" charset="0"/>
              </a:rPr>
              <a:t>	Problem Statement</a:t>
            </a:r>
            <a:r>
              <a:rPr lang="en-US" sz="1600" kern="100" dirty="0">
                <a:effectLst/>
                <a:latin typeface="Arial" panose="020B0604020202020204" pitchFamily="34" charset="0"/>
                <a:ea typeface="Calibri" panose="020F0502020204030204" pitchFamily="34" charset="0"/>
                <a:cs typeface="Arial" panose="020B0604020202020204" pitchFamily="34" charset="0"/>
              </a:rPr>
              <a:t>:</a:t>
            </a:r>
            <a:br>
              <a:rPr lang="en-US" sz="1600" kern="100" dirty="0">
                <a:effectLst/>
                <a:latin typeface="Arial" panose="020B0604020202020204" pitchFamily="34" charset="0"/>
                <a:ea typeface="Calibri" panose="020F0502020204030204" pitchFamily="34" charset="0"/>
                <a:cs typeface="Arial" panose="020B0604020202020204" pitchFamily="34" charset="0"/>
              </a:rPr>
            </a:br>
            <a:r>
              <a:rPr lang="en-US" sz="1600" kern="100" dirty="0">
                <a:effectLst/>
                <a:latin typeface="Arial" panose="020B0604020202020204" pitchFamily="34" charset="0"/>
                <a:ea typeface="Calibri" panose="020F0502020204030204" pitchFamily="34" charset="0"/>
                <a:cs typeface="Arial" panose="020B0604020202020204" pitchFamily="34" charset="0"/>
              </a:rPr>
              <a:t>Stark Health Clinic is facing a growing challenge in managing diabetes, a condition that poses severe health risks to patients and significant costs to the healthcare system. Current strategies lack precision in early detection and intervention, resulting in missed opportunities for timely care.</a:t>
            </a:r>
            <a:br>
              <a:rPr lang="en-US" sz="1600" kern="100" dirty="0">
                <a:effectLst/>
                <a:latin typeface="Arial" panose="020B0604020202020204" pitchFamily="34" charset="0"/>
                <a:ea typeface="Calibri" panose="020F0502020204030204" pitchFamily="34" charset="0"/>
                <a:cs typeface="Arial" panose="020B0604020202020204" pitchFamily="34" charset="0"/>
              </a:rPr>
            </a:br>
            <a:br>
              <a:rPr lang="en-US" sz="1600" kern="100" dirty="0">
                <a:effectLst/>
                <a:latin typeface="Arial" panose="020B0604020202020204" pitchFamily="34" charset="0"/>
                <a:ea typeface="Calibri" panose="020F0502020204030204" pitchFamily="34" charset="0"/>
                <a:cs typeface="Arial" panose="020B0604020202020204" pitchFamily="34" charset="0"/>
              </a:rPr>
            </a:br>
            <a:r>
              <a:rPr lang="en-US" sz="1600" b="1" kern="100" dirty="0">
                <a:effectLst/>
                <a:latin typeface="Arial" panose="020B0604020202020204" pitchFamily="34" charset="0"/>
                <a:ea typeface="Calibri" panose="020F0502020204030204" pitchFamily="34" charset="0"/>
                <a:cs typeface="Arial" panose="020B0604020202020204" pitchFamily="34" charset="0"/>
              </a:rPr>
              <a:t>Project Overview</a:t>
            </a:r>
            <a:r>
              <a:rPr lang="en-US" sz="1600" kern="100" dirty="0">
                <a:effectLst/>
                <a:latin typeface="Arial" panose="020B0604020202020204" pitchFamily="34" charset="0"/>
                <a:ea typeface="Calibri" panose="020F0502020204030204" pitchFamily="34" charset="0"/>
                <a:cs typeface="Arial" panose="020B0604020202020204" pitchFamily="34" charset="0"/>
              </a:rPr>
              <a:t>:</a:t>
            </a:r>
            <a:br>
              <a:rPr lang="en-US" sz="1600" kern="100" dirty="0">
                <a:effectLst/>
                <a:latin typeface="Arial" panose="020B0604020202020204" pitchFamily="34" charset="0"/>
                <a:ea typeface="Calibri" panose="020F0502020204030204" pitchFamily="34" charset="0"/>
                <a:cs typeface="Arial" panose="020B0604020202020204" pitchFamily="34" charset="0"/>
              </a:rPr>
            </a:br>
            <a:r>
              <a:rPr lang="en-US" sz="1600" kern="100" dirty="0">
                <a:effectLst/>
                <a:latin typeface="Arial" panose="020B0604020202020204" pitchFamily="34" charset="0"/>
                <a:ea typeface="Calibri" panose="020F0502020204030204" pitchFamily="34" charset="0"/>
                <a:cs typeface="Arial" panose="020B0604020202020204" pitchFamily="34" charset="0"/>
              </a:rPr>
              <a:t>This initiative aims to develop a robust diabetes prediction model using patient data and machine learning techniques. The goal is to enhance the clinic's ability to identify at-risk individuals and improve resource allocation.</a:t>
            </a:r>
            <a:br>
              <a:rPr lang="en-US" sz="1600" kern="100" dirty="0">
                <a:effectLst/>
                <a:latin typeface="Arial" panose="020B0604020202020204" pitchFamily="34" charset="0"/>
                <a:ea typeface="Calibri" panose="020F0502020204030204" pitchFamily="34" charset="0"/>
                <a:cs typeface="Arial" panose="020B0604020202020204" pitchFamily="34" charset="0"/>
              </a:rPr>
            </a:br>
            <a:br>
              <a:rPr lang="en-US" sz="1600" kern="100" dirty="0">
                <a:effectLst/>
                <a:latin typeface="Arial" panose="020B0604020202020204" pitchFamily="34" charset="0"/>
                <a:ea typeface="Calibri" panose="020F0502020204030204" pitchFamily="34" charset="0"/>
                <a:cs typeface="Arial" panose="020B0604020202020204" pitchFamily="34" charset="0"/>
              </a:rPr>
            </a:br>
            <a:r>
              <a:rPr lang="en-US" sz="1600" b="1" kern="100" dirty="0">
                <a:effectLst/>
                <a:latin typeface="Arial" panose="020B0604020202020204" pitchFamily="34" charset="0"/>
                <a:ea typeface="Calibri" panose="020F0502020204030204" pitchFamily="34" charset="0"/>
                <a:cs typeface="Arial" panose="020B0604020202020204" pitchFamily="34" charset="0"/>
              </a:rPr>
              <a:t>Objective</a:t>
            </a:r>
            <a:r>
              <a:rPr lang="en-US" sz="1600" kern="100" dirty="0">
                <a:effectLst/>
                <a:latin typeface="Arial" panose="020B0604020202020204" pitchFamily="34" charset="0"/>
                <a:ea typeface="Calibri" panose="020F0502020204030204" pitchFamily="34" charset="0"/>
                <a:cs typeface="Arial" panose="020B0604020202020204" pitchFamily="34" charset="0"/>
              </a:rPr>
              <a:t>:</a:t>
            </a:r>
            <a:br>
              <a:rPr lang="en-US" sz="1600" kern="100" dirty="0">
                <a:effectLst/>
                <a:latin typeface="Arial" panose="020B0604020202020204" pitchFamily="34" charset="0"/>
                <a:ea typeface="Calibri" panose="020F0502020204030204" pitchFamily="34" charset="0"/>
                <a:cs typeface="Arial" panose="020B0604020202020204" pitchFamily="34" charset="0"/>
              </a:rPr>
            </a:br>
            <a:r>
              <a:rPr lang="en-US" sz="1600" kern="100" dirty="0">
                <a:effectLst/>
                <a:latin typeface="Arial" panose="020B0604020202020204" pitchFamily="34" charset="0"/>
                <a:ea typeface="Calibri" panose="020F0502020204030204" pitchFamily="34" charset="0"/>
                <a:cs typeface="Arial" panose="020B0604020202020204" pitchFamily="34" charset="0"/>
              </a:rPr>
              <a:t>Predict the likelihood of diabetes onset, enabling targeted and timely preventive measures.</a:t>
            </a:r>
            <a:br>
              <a:rPr lang="en-US" sz="1600" kern="100" dirty="0">
                <a:effectLst/>
                <a:latin typeface="Arial" panose="020B0604020202020204" pitchFamily="34" charset="0"/>
                <a:ea typeface="Calibri" panose="020F0502020204030204" pitchFamily="34" charset="0"/>
                <a:cs typeface="Arial" panose="020B0604020202020204" pitchFamily="34" charset="0"/>
              </a:rPr>
            </a:br>
            <a:r>
              <a:rPr lang="en-US" sz="1600" kern="100" dirty="0">
                <a:effectLst/>
                <a:latin typeface="Arial" panose="020B0604020202020204" pitchFamily="34" charset="0"/>
                <a:ea typeface="Calibri" panose="020F0502020204030204" pitchFamily="34" charset="0"/>
                <a:cs typeface="Arial" panose="020B0604020202020204" pitchFamily="34" charset="0"/>
              </a:rPr>
              <a:t>Improve patient outcomes, reduce healthcare burdens, and combat the diabetes epidemic proactively.</a:t>
            </a:r>
            <a:br>
              <a:rPr lang="en-US" sz="11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2000" b="0" dirty="0">
              <a:solidFill>
                <a:schemeClr val="bg2"/>
              </a:solidFill>
            </a:endParaRPr>
          </a:p>
        </p:txBody>
      </p:sp>
      <p:sp>
        <p:nvSpPr>
          <p:cNvPr id="3" name="Title 1">
            <a:extLst>
              <a:ext uri="{FF2B5EF4-FFF2-40B4-BE49-F238E27FC236}">
                <a16:creationId xmlns:a16="http://schemas.microsoft.com/office/drawing/2014/main" id="{172E2B8A-0F02-DAD4-3DEC-780B6D3B1AC7}"/>
              </a:ext>
            </a:extLst>
          </p:cNvPr>
          <p:cNvSpPr txBox="1">
            <a:spLocks/>
          </p:cNvSpPr>
          <p:nvPr/>
        </p:nvSpPr>
        <p:spPr bwMode="gray">
          <a:xfrm>
            <a:off x="915270" y="1891689"/>
            <a:ext cx="3995397" cy="2217537"/>
          </a:xfrm>
          <a:prstGeom prst="rect">
            <a:avLst/>
          </a:prstGeom>
        </p:spPr>
        <p:txBody>
          <a:bodyPr vert="horz" lIns="91440" tIns="45720" rIns="91440" bIns="45720" rtlCol="0" anchor="ctr">
            <a:normAutofit/>
          </a:bodyPr>
          <a:lstStyle>
            <a:lvl1pPr algn="l" defTabSz="457200" rtl="0" eaLnBrk="1" latinLnBrk="0" hangingPunct="1">
              <a:lnSpc>
                <a:spcPct val="80000"/>
              </a:lnSpc>
              <a:spcBef>
                <a:spcPct val="0"/>
              </a:spcBef>
              <a:buNone/>
              <a:defRPr sz="60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0" dirty="0">
                <a:solidFill>
                  <a:schemeClr val="tx1"/>
                </a:solidFill>
              </a:rPr>
              <a:t>Introduction</a:t>
            </a:r>
          </a:p>
        </p:txBody>
      </p:sp>
    </p:spTree>
    <p:extLst>
      <p:ext uri="{BB962C8B-B14F-4D97-AF65-F5344CB8AC3E}">
        <p14:creationId xmlns:p14="http://schemas.microsoft.com/office/powerpoint/2010/main" val="339030422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p:txBody>
          <a:bodyPr/>
          <a:lstStyle/>
          <a:p>
            <a:r>
              <a:rPr lang="en-US" dirty="0">
                <a:solidFill>
                  <a:schemeClr val="tx1"/>
                </a:solidFill>
              </a:rPr>
              <a:t>Task</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p:txBody>
          <a:bodyPr>
            <a:normAutofit lnSpcReduction="10000"/>
          </a:bodyPr>
          <a:lstStyle/>
          <a:p>
            <a:pPr marR="0" lvl="0">
              <a:lnSpc>
                <a:spcPct val="107000"/>
              </a:lnSpc>
              <a:spcAft>
                <a:spcPts val="800"/>
              </a:spcAft>
              <a:buSzPts val="1000"/>
              <a:buFont typeface="Wingdings" panose="05000000000000000000" pitchFamily="2" charset="2"/>
              <a:buChar char="v"/>
              <a:tabLst>
                <a:tab pos="457200" algn="l"/>
              </a:tabLst>
            </a:pPr>
            <a:r>
              <a:rPr lang="en-US" sz="2400" b="1" kern="100" dirty="0">
                <a:effectLst/>
                <a:latin typeface="Arial" panose="020B0604020202020204" pitchFamily="34" charset="0"/>
                <a:ea typeface="Calibri" panose="020F0502020204030204" pitchFamily="34" charset="0"/>
                <a:cs typeface="Arial" panose="020B0604020202020204" pitchFamily="34" charset="0"/>
              </a:rPr>
              <a:t>Develop predictive models using Logistic Regression, Random Forest, and Gradient Boosting.</a:t>
            </a: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a:p>
            <a:pPr marR="0" lvl="0">
              <a:lnSpc>
                <a:spcPct val="107000"/>
              </a:lnSpc>
              <a:spcAft>
                <a:spcPts val="800"/>
              </a:spcAft>
              <a:buSzPts val="1000"/>
              <a:buFont typeface="Wingdings" panose="05000000000000000000" pitchFamily="2" charset="2"/>
              <a:buChar char="v"/>
              <a:tabLst>
                <a:tab pos="457200" algn="l"/>
              </a:tabLst>
            </a:pPr>
            <a:r>
              <a:rPr lang="en-US" sz="2400" b="1" kern="100" dirty="0">
                <a:effectLst/>
                <a:latin typeface="Arial" panose="020B0604020202020204" pitchFamily="34" charset="0"/>
                <a:ea typeface="Calibri" panose="020F0502020204030204" pitchFamily="34" charset="0"/>
                <a:cs typeface="Arial" panose="020B0604020202020204" pitchFamily="34" charset="0"/>
              </a:rPr>
              <a:t>Compare performance based on AUC and Cross-Validation AUC-ROC scores.</a:t>
            </a: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a:p>
            <a:pPr marR="0" lvl="0">
              <a:lnSpc>
                <a:spcPct val="107000"/>
              </a:lnSpc>
              <a:spcAft>
                <a:spcPts val="800"/>
              </a:spcAft>
              <a:buSzPts val="1000"/>
              <a:buFont typeface="Wingdings" panose="05000000000000000000" pitchFamily="2" charset="2"/>
              <a:buChar char="v"/>
              <a:tabLst>
                <a:tab pos="457200" algn="l"/>
              </a:tabLst>
            </a:pPr>
            <a:r>
              <a:rPr lang="en-US" sz="2400" b="1" kern="100" dirty="0">
                <a:effectLst/>
                <a:latin typeface="Arial" panose="020B0604020202020204" pitchFamily="34" charset="0"/>
                <a:ea typeface="Calibri" panose="020F0502020204030204" pitchFamily="34" charset="0"/>
                <a:cs typeface="Arial" panose="020B0604020202020204" pitchFamily="34" charset="0"/>
              </a:rPr>
              <a:t>Identify key insights from the models to guide healthcare interventions."</a:t>
            </a: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2FEC9E-1A5B-46F5-0727-26B795E1F70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132DF7A-49B9-50AF-AF53-AADE8247103A}"/>
              </a:ext>
            </a:extLst>
          </p:cNvPr>
          <p:cNvSpPr>
            <a:spLocks noGrp="1"/>
          </p:cNvSpPr>
          <p:nvPr>
            <p:ph type="title"/>
          </p:nvPr>
        </p:nvSpPr>
        <p:spPr/>
        <p:txBody>
          <a:bodyPr/>
          <a:lstStyle/>
          <a:p>
            <a:r>
              <a:rPr lang="en-US" dirty="0">
                <a:solidFill>
                  <a:schemeClr val="tx1"/>
                </a:solidFill>
              </a:rPr>
              <a:t>Action</a:t>
            </a:r>
          </a:p>
        </p:txBody>
      </p:sp>
      <p:sp>
        <p:nvSpPr>
          <p:cNvPr id="7" name="Text Placeholder 6">
            <a:extLst>
              <a:ext uri="{FF2B5EF4-FFF2-40B4-BE49-F238E27FC236}">
                <a16:creationId xmlns:a16="http://schemas.microsoft.com/office/drawing/2014/main" id="{AE13661E-CDCA-4D1B-775E-B25E923769B0}"/>
              </a:ext>
            </a:extLst>
          </p:cNvPr>
          <p:cNvSpPr>
            <a:spLocks noGrp="1"/>
          </p:cNvSpPr>
          <p:nvPr>
            <p:ph sz="quarter" idx="13"/>
          </p:nvPr>
        </p:nvSpPr>
        <p:spPr>
          <a:xfrm>
            <a:off x="3127664" y="1662545"/>
            <a:ext cx="8759536" cy="5092579"/>
          </a:xfrm>
        </p:spPr>
        <p:txBody>
          <a:bodyPr>
            <a:normAutofit lnSpcReduction="10000"/>
          </a:bodyPr>
          <a:lstStyle/>
          <a:p>
            <a:pPr marL="342900" marR="0" lvl="0" indent="-342900">
              <a:lnSpc>
                <a:spcPct val="120000"/>
              </a:lnSpc>
              <a:spcBef>
                <a:spcPts val="0"/>
              </a:spcBef>
              <a:spcAft>
                <a:spcPts val="1200"/>
              </a:spcAft>
              <a:buSzPts val="1000"/>
              <a:buFont typeface="Symbol" panose="05050102010706020507" pitchFamily="18" charset="2"/>
              <a:buChar char=""/>
              <a:tabLst>
                <a:tab pos="457200" algn="l"/>
              </a:tabLst>
            </a:pPr>
            <a:r>
              <a:rPr lang="en-US" sz="1600" b="1" kern="100" dirty="0">
                <a:effectLst/>
                <a:latin typeface="Arial" panose="020B0604020202020204" pitchFamily="34" charset="0"/>
                <a:ea typeface="Calibri" panose="020F0502020204030204" pitchFamily="34" charset="0"/>
                <a:cs typeface="Arial" panose="020B0604020202020204" pitchFamily="34" charset="0"/>
              </a:rPr>
              <a:t>Define the problem &amp; Gather Data</a:t>
            </a:r>
          </a:p>
          <a:p>
            <a:pPr marL="342900" marR="0" lvl="0" indent="-342900">
              <a:lnSpc>
                <a:spcPct val="120000"/>
              </a:lnSpc>
              <a:spcBef>
                <a:spcPts val="0"/>
              </a:spcBef>
              <a:spcAft>
                <a:spcPts val="1200"/>
              </a:spcAft>
              <a:buSzPts val="1000"/>
              <a:buFont typeface="Symbol" panose="05050102010706020507" pitchFamily="18" charset="2"/>
              <a:buChar char=""/>
              <a:tabLst>
                <a:tab pos="457200" algn="l"/>
              </a:tabLst>
            </a:pPr>
            <a:r>
              <a:rPr lang="en-US" sz="1600" b="1" kern="100" dirty="0">
                <a:effectLst/>
                <a:latin typeface="Arial" panose="020B0604020202020204" pitchFamily="34" charset="0"/>
                <a:ea typeface="Calibri" panose="020F0502020204030204" pitchFamily="34" charset="0"/>
                <a:cs typeface="Arial" panose="020B0604020202020204" pitchFamily="34" charset="0"/>
              </a:rPr>
              <a:t>Exploratory </a:t>
            </a:r>
            <a:r>
              <a:rPr lang="en-US" sz="1600" b="1" kern="100" dirty="0">
                <a:latin typeface="Arial" panose="020B0604020202020204" pitchFamily="34" charset="0"/>
                <a:ea typeface="Calibri" panose="020F0502020204030204" pitchFamily="34" charset="0"/>
                <a:cs typeface="Arial" panose="020B0604020202020204" pitchFamily="34" charset="0"/>
              </a:rPr>
              <a:t>D</a:t>
            </a:r>
            <a:r>
              <a:rPr lang="en-US" sz="1600" b="1" kern="100" dirty="0">
                <a:effectLst/>
                <a:latin typeface="Arial" panose="020B0604020202020204" pitchFamily="34" charset="0"/>
                <a:ea typeface="Calibri" panose="020F0502020204030204" pitchFamily="34" charset="0"/>
                <a:cs typeface="Arial" panose="020B0604020202020204" pitchFamily="34" charset="0"/>
              </a:rPr>
              <a:t>ata Analysis</a:t>
            </a:r>
          </a:p>
          <a:p>
            <a:pPr marL="342900" marR="0" lvl="0" indent="-342900">
              <a:lnSpc>
                <a:spcPct val="120000"/>
              </a:lnSpc>
              <a:spcBef>
                <a:spcPts val="0"/>
              </a:spcBef>
              <a:spcAft>
                <a:spcPts val="1200"/>
              </a:spcAft>
              <a:buSzPts val="1000"/>
              <a:buFont typeface="Symbol" panose="05050102010706020507" pitchFamily="18" charset="2"/>
              <a:buChar char=""/>
              <a:tabLst>
                <a:tab pos="457200" algn="l"/>
              </a:tabLst>
            </a:pPr>
            <a:r>
              <a:rPr lang="en-US" sz="1600" b="1" kern="100" dirty="0">
                <a:effectLst/>
                <a:latin typeface="Arial" panose="020B0604020202020204" pitchFamily="34" charset="0"/>
                <a:ea typeface="Calibri" panose="020F0502020204030204" pitchFamily="34" charset="0"/>
                <a:cs typeface="Arial" panose="020B0604020202020204" pitchFamily="34" charset="0"/>
              </a:rPr>
              <a:t>Data preprocessing:</a:t>
            </a:r>
            <a:endParaRPr lang="en-US" sz="1600" kern="100" dirty="0">
              <a:effectLst/>
              <a:latin typeface="Arial" panose="020B0604020202020204" pitchFamily="34" charset="0"/>
              <a:ea typeface="Calibri" panose="020F0502020204030204" pitchFamily="34" charset="0"/>
              <a:cs typeface="Arial" panose="020B0604020202020204" pitchFamily="34" charset="0"/>
            </a:endParaRPr>
          </a:p>
          <a:p>
            <a:pPr marR="0" lvl="1" indent="-285750">
              <a:lnSpc>
                <a:spcPct val="120000"/>
              </a:lnSpc>
              <a:spcBef>
                <a:spcPts val="0"/>
              </a:spcBef>
              <a:spcAft>
                <a:spcPts val="1200"/>
              </a:spcAft>
              <a:buFont typeface="Wingdings" panose="05000000000000000000" pitchFamily="2" charset="2"/>
              <a:buChar char="Ø"/>
            </a:pPr>
            <a:r>
              <a:rPr lang="en-US" sz="1600" b="1" kern="100" dirty="0">
                <a:effectLst/>
                <a:latin typeface="Arial" panose="020B0604020202020204" pitchFamily="34" charset="0"/>
                <a:ea typeface="Calibri" panose="020F0502020204030204" pitchFamily="34" charset="0"/>
                <a:cs typeface="Arial" panose="020B0604020202020204" pitchFamily="34" charset="0"/>
              </a:rPr>
              <a:t>Handled missing values, outlier treatment , and feature scaling.</a:t>
            </a:r>
            <a:endParaRPr lang="en-US" sz="1600" kern="1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20000"/>
              </a:lnSpc>
              <a:spcBef>
                <a:spcPts val="0"/>
              </a:spcBef>
              <a:spcAft>
                <a:spcPts val="1200"/>
              </a:spcAft>
              <a:buSzPts val="1000"/>
              <a:buFont typeface="Symbol" panose="05050102010706020507" pitchFamily="18" charset="2"/>
              <a:buChar char=""/>
              <a:tabLst>
                <a:tab pos="457200" algn="l"/>
              </a:tabLst>
            </a:pPr>
            <a:r>
              <a:rPr lang="en-US" sz="1600" b="1" kern="100" dirty="0">
                <a:effectLst/>
                <a:latin typeface="Arial" panose="020B0604020202020204" pitchFamily="34" charset="0"/>
                <a:ea typeface="Calibri" panose="020F0502020204030204" pitchFamily="34" charset="0"/>
                <a:cs typeface="Arial" panose="020B0604020202020204" pitchFamily="34" charset="0"/>
              </a:rPr>
              <a:t>Model building: </a:t>
            </a:r>
            <a:endParaRPr lang="en-US" sz="1600" kern="100" dirty="0">
              <a:effectLst/>
              <a:latin typeface="Arial" panose="020B0604020202020204" pitchFamily="34" charset="0"/>
              <a:ea typeface="Calibri" panose="020F0502020204030204" pitchFamily="34" charset="0"/>
              <a:cs typeface="Arial" panose="020B0604020202020204" pitchFamily="34" charset="0"/>
            </a:endParaRPr>
          </a:p>
          <a:p>
            <a:pPr marR="0" lvl="1" indent="-285750">
              <a:lnSpc>
                <a:spcPct val="120000"/>
              </a:lnSpc>
              <a:spcBef>
                <a:spcPts val="0"/>
              </a:spcBef>
              <a:spcAft>
                <a:spcPts val="1200"/>
              </a:spcAft>
              <a:buFont typeface="Wingdings" panose="05000000000000000000" pitchFamily="2" charset="2"/>
              <a:buChar char="Ø"/>
            </a:pPr>
            <a:r>
              <a:rPr lang="en-US" sz="1600" b="1" kern="100" dirty="0">
                <a:effectLst/>
                <a:latin typeface="Arial" panose="020B0604020202020204" pitchFamily="34" charset="0"/>
                <a:ea typeface="Calibri" panose="020F0502020204030204" pitchFamily="34" charset="0"/>
                <a:cs typeface="Arial" panose="020B0604020202020204" pitchFamily="34" charset="0"/>
              </a:rPr>
              <a:t>Trained Logistic Regression, Random Forest, and Gradient Boosting models.</a:t>
            </a:r>
            <a:endParaRPr lang="en-US" sz="1600" kern="1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20000"/>
              </a:lnSpc>
              <a:spcBef>
                <a:spcPts val="0"/>
              </a:spcBef>
              <a:spcAft>
                <a:spcPts val="1200"/>
              </a:spcAft>
              <a:buSzPts val="1000"/>
              <a:buFont typeface="Symbol" panose="05050102010706020507" pitchFamily="18" charset="2"/>
              <a:buChar char=""/>
              <a:tabLst>
                <a:tab pos="457200" algn="l"/>
              </a:tabLst>
            </a:pPr>
            <a:r>
              <a:rPr lang="en-US" sz="1600" b="1" kern="100" dirty="0">
                <a:effectLst/>
                <a:latin typeface="Arial" panose="020B0604020202020204" pitchFamily="34" charset="0"/>
                <a:ea typeface="Calibri" panose="020F0502020204030204" pitchFamily="34" charset="0"/>
                <a:cs typeface="Arial" panose="020B0604020202020204" pitchFamily="34" charset="0"/>
              </a:rPr>
              <a:t>Evaluated models using </a:t>
            </a:r>
            <a:endParaRPr lang="en-US" sz="1600" kern="100" dirty="0">
              <a:effectLst/>
              <a:latin typeface="Arial" panose="020B0604020202020204" pitchFamily="34" charset="0"/>
              <a:ea typeface="Calibri" panose="020F0502020204030204" pitchFamily="34" charset="0"/>
              <a:cs typeface="Arial" panose="020B0604020202020204" pitchFamily="34" charset="0"/>
            </a:endParaRPr>
          </a:p>
          <a:p>
            <a:pPr marR="0" lvl="1" indent="-285750">
              <a:lnSpc>
                <a:spcPct val="120000"/>
              </a:lnSpc>
              <a:spcBef>
                <a:spcPts val="0"/>
              </a:spcBef>
              <a:spcAft>
                <a:spcPts val="1200"/>
              </a:spcAft>
              <a:buFont typeface="Wingdings" panose="05000000000000000000" pitchFamily="2" charset="2"/>
              <a:buChar char="Ø"/>
            </a:pPr>
            <a:r>
              <a:rPr lang="en-US" sz="1600" b="1" kern="100" dirty="0">
                <a:effectLst/>
                <a:latin typeface="Arial" panose="020B0604020202020204" pitchFamily="34" charset="0"/>
                <a:ea typeface="Calibri" panose="020F0502020204030204" pitchFamily="34" charset="0"/>
                <a:cs typeface="Arial" panose="020B0604020202020204" pitchFamily="34" charset="0"/>
              </a:rPr>
              <a:t>AUC, </a:t>
            </a:r>
            <a:endParaRPr lang="en-US" sz="1600" kern="100" dirty="0">
              <a:effectLst/>
              <a:latin typeface="Arial" panose="020B0604020202020204" pitchFamily="34" charset="0"/>
              <a:ea typeface="Calibri" panose="020F0502020204030204" pitchFamily="34" charset="0"/>
              <a:cs typeface="Arial" panose="020B0604020202020204" pitchFamily="34" charset="0"/>
            </a:endParaRPr>
          </a:p>
          <a:p>
            <a:pPr marR="0" lvl="1" indent="-285750">
              <a:lnSpc>
                <a:spcPct val="120000"/>
              </a:lnSpc>
              <a:spcBef>
                <a:spcPts val="0"/>
              </a:spcBef>
              <a:spcAft>
                <a:spcPts val="1200"/>
              </a:spcAft>
              <a:buFont typeface="Wingdings" panose="05000000000000000000" pitchFamily="2" charset="2"/>
              <a:buChar char="Ø"/>
            </a:pPr>
            <a:r>
              <a:rPr lang="en-US" sz="1600" b="1" kern="100" dirty="0">
                <a:effectLst/>
                <a:latin typeface="Arial" panose="020B0604020202020204" pitchFamily="34" charset="0"/>
                <a:ea typeface="Calibri" panose="020F0502020204030204" pitchFamily="34" charset="0"/>
                <a:cs typeface="Arial" panose="020B0604020202020204" pitchFamily="34" charset="0"/>
              </a:rPr>
              <a:t>Cross-Validation, and </a:t>
            </a:r>
            <a:endParaRPr lang="en-US" sz="1600" kern="100" dirty="0">
              <a:effectLst/>
              <a:latin typeface="Arial" panose="020B0604020202020204" pitchFamily="34" charset="0"/>
              <a:ea typeface="Calibri" panose="020F0502020204030204" pitchFamily="34" charset="0"/>
              <a:cs typeface="Arial" panose="020B0604020202020204" pitchFamily="34" charset="0"/>
            </a:endParaRPr>
          </a:p>
          <a:p>
            <a:pPr marR="0" lvl="1" indent="-285750">
              <a:lnSpc>
                <a:spcPct val="120000"/>
              </a:lnSpc>
              <a:spcBef>
                <a:spcPts val="0"/>
              </a:spcBef>
              <a:spcAft>
                <a:spcPts val="1200"/>
              </a:spcAft>
              <a:buFont typeface="Wingdings" panose="05000000000000000000" pitchFamily="2" charset="2"/>
              <a:buChar char="Ø"/>
            </a:pPr>
            <a:r>
              <a:rPr lang="en-US" sz="1600" b="1" kern="100" dirty="0">
                <a:effectLst/>
                <a:latin typeface="Arial" panose="020B0604020202020204" pitchFamily="34" charset="0"/>
                <a:ea typeface="Calibri" panose="020F0502020204030204" pitchFamily="34" charset="0"/>
                <a:cs typeface="Arial" panose="020B0604020202020204" pitchFamily="34" charset="0"/>
              </a:rPr>
              <a:t>Feature importance analysis.</a:t>
            </a:r>
            <a:endParaRPr lang="en-US" sz="1600" kern="1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20000"/>
              </a:lnSpc>
              <a:spcBef>
                <a:spcPts val="0"/>
              </a:spcBef>
              <a:spcAft>
                <a:spcPts val="1200"/>
              </a:spcAft>
              <a:buSzPts val="1000"/>
              <a:buFont typeface="Symbol" panose="05050102010706020507" pitchFamily="18" charset="2"/>
              <a:buChar char=""/>
              <a:tabLst>
                <a:tab pos="457200" algn="l"/>
              </a:tabLst>
            </a:pPr>
            <a:r>
              <a:rPr lang="en-US" sz="1600" b="1" kern="100" dirty="0">
                <a:effectLst/>
                <a:latin typeface="Arial" panose="020B0604020202020204" pitchFamily="34" charset="0"/>
                <a:ea typeface="Calibri" panose="020F0502020204030204" pitchFamily="34" charset="0"/>
                <a:cs typeface="Arial" panose="020B0604020202020204" pitchFamily="34" charset="0"/>
              </a:rPr>
              <a:t>Visualized ROC curves and feature contributions for better interpretability.</a:t>
            </a:r>
            <a:endParaRPr lang="en-US" sz="1600" kern="100" dirty="0">
              <a:effectLst/>
              <a:latin typeface="Arial" panose="020B0604020202020204" pitchFamily="34" charset="0"/>
              <a:ea typeface="Calibri" panose="020F050202020403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dirty="0"/>
          </a:p>
        </p:txBody>
      </p:sp>
      <p:grpSp>
        <p:nvGrpSpPr>
          <p:cNvPr id="19" name="Group 18">
            <a:extLst>
              <a:ext uri="{FF2B5EF4-FFF2-40B4-BE49-F238E27FC236}">
                <a16:creationId xmlns:a16="http://schemas.microsoft.com/office/drawing/2014/main" id="{C0EA244C-07FD-353D-6763-9DF6543EC408}"/>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2BFE1630-6EB0-9DE7-3E75-79673F06CC1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C61BF81D-529C-DFC1-C911-94F9FDD45E7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708E27D-2FE8-23D3-8562-C094D4780A9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798520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E3B9E3-F2E3-55C0-8EEB-C1F042A732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5DB299-35DE-74BC-A2A0-D975B4A12B79}"/>
              </a:ext>
            </a:extLst>
          </p:cNvPr>
          <p:cNvSpPr>
            <a:spLocks noGrp="1"/>
          </p:cNvSpPr>
          <p:nvPr>
            <p:ph type="title"/>
          </p:nvPr>
        </p:nvSpPr>
        <p:spPr/>
        <p:txBody>
          <a:bodyPr/>
          <a:lstStyle/>
          <a:p>
            <a:pPr algn="ctr"/>
            <a:r>
              <a:rPr lang="en-US" sz="3200" dirty="0">
                <a:latin typeface="Arial" panose="020B0604020202020204" pitchFamily="34" charset="0"/>
                <a:cs typeface="Arial" panose="020B0604020202020204" pitchFamily="34" charset="0"/>
              </a:rPr>
              <a:t>Key Insights from Exploratory Data Analysis</a:t>
            </a:r>
          </a:p>
        </p:txBody>
      </p:sp>
      <p:sp>
        <p:nvSpPr>
          <p:cNvPr id="3" name="Title 1">
            <a:extLst>
              <a:ext uri="{FF2B5EF4-FFF2-40B4-BE49-F238E27FC236}">
                <a16:creationId xmlns:a16="http://schemas.microsoft.com/office/drawing/2014/main" id="{537964D1-8200-5B29-929F-54F6A0F6FDC7}"/>
              </a:ext>
            </a:extLst>
          </p:cNvPr>
          <p:cNvSpPr txBox="1">
            <a:spLocks/>
          </p:cNvSpPr>
          <p:nvPr/>
        </p:nvSpPr>
        <p:spPr bwMode="gray">
          <a:xfrm>
            <a:off x="1527464" y="1921471"/>
            <a:ext cx="8136081" cy="4953190"/>
          </a:xfrm>
          <a:prstGeom prst="rect">
            <a:avLst/>
          </a:prstGeom>
        </p:spPr>
        <p:txBody>
          <a:bodyPr vert="horz" lIns="0" tIns="0" rIns="0" bIns="0" rtlCol="0" anchor="b" anchorCtr="0">
            <a:noAutofit/>
          </a:bodyPr>
          <a:lstStyle>
            <a:lvl1pPr algn="l" defTabSz="457200" rtl="0" eaLnBrk="1" latinLnBrk="0" hangingPunct="1">
              <a:spcBef>
                <a:spcPct val="0"/>
              </a:spcBef>
              <a:buNone/>
              <a:defRPr sz="4400" b="1"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a:lnSpc>
                <a:spcPct val="107000"/>
              </a:lnSpc>
              <a:spcAft>
                <a:spcPts val="800"/>
              </a:spcAft>
            </a:pPr>
            <a:r>
              <a:rPr lang="en-US" sz="1400" b="1" kern="100" dirty="0">
                <a:effectLst/>
                <a:latin typeface="Arial" panose="020B0604020202020204" pitchFamily="34" charset="0"/>
                <a:ea typeface="Calibri" panose="020F0502020204030204" pitchFamily="34" charset="0"/>
                <a:cs typeface="Times New Roman" panose="02020603050405020304" pitchFamily="18" charset="0"/>
              </a:rPr>
              <a:t>1. </a:t>
            </a:r>
          </a:p>
          <a:p>
            <a:pPr marL="0" marR="0">
              <a:lnSpc>
                <a:spcPct val="107000"/>
              </a:lnSpc>
              <a:spcAft>
                <a:spcPts val="800"/>
              </a:spcAft>
            </a:pPr>
            <a:endParaRPr lang="en-US" sz="1400" kern="1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US" sz="1400" b="1" kern="100"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US" sz="1400" kern="1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US" sz="1400" b="1" kern="100"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US" sz="1400" kern="1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US" sz="1400" b="1" kern="100"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US" sz="1400" b="1"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Aft>
                <a:spcPts val="800"/>
              </a:spcAft>
            </a:pPr>
            <a:endParaRPr lang="en-US" sz="1400" kern="100" dirty="0">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Aft>
                <a:spcPts val="800"/>
              </a:spcAft>
            </a:pPr>
            <a:r>
              <a:rPr lang="en-US" sz="1400" b="1" kern="100" dirty="0">
                <a:effectLst/>
                <a:latin typeface="Arial" panose="020B0604020202020204" pitchFamily="34" charset="0"/>
                <a:ea typeface="Calibri" panose="020F0502020204030204" pitchFamily="34" charset="0"/>
                <a:cs typeface="Arial" panose="020B0604020202020204" pitchFamily="34" charset="0"/>
              </a:rPr>
              <a:t>y </a:t>
            </a:r>
            <a:r>
              <a:rPr lang="en-US" sz="14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Insights from Numerical Features</a:t>
            </a:r>
            <a:endParaRPr lang="en-US" sz="14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14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Age</a:t>
            </a:r>
            <a:r>
              <a:rPr lang="en-US" sz="14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400" kern="100" dirty="0">
                <a:effectLst/>
                <a:latin typeface="Arial" panose="020B0604020202020204" pitchFamily="34" charset="0"/>
                <a:ea typeface="Calibri" panose="020F0502020204030204" pitchFamily="34" charset="0"/>
                <a:cs typeface="Arial" panose="020B0604020202020204" pitchFamily="34" charset="0"/>
              </a:rPr>
              <a:t>Mean: 41.89 years | Median: 43 years | StdDev: 22.52</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400" kern="100" dirty="0">
                <a:effectLst/>
                <a:latin typeface="Arial" panose="020B0604020202020204" pitchFamily="34" charset="0"/>
                <a:ea typeface="Calibri" panose="020F0502020204030204" pitchFamily="34" charset="0"/>
                <a:cs typeface="Arial" panose="020B0604020202020204" pitchFamily="34" charset="0"/>
              </a:rPr>
              <a:t>Majority of the population falls between 24 and 60 years old, with some outliers as low as 0.08 (likely infants).</a:t>
            </a:r>
          </a:p>
          <a:p>
            <a:pPr marL="342900" marR="0" lvl="0" indent="-342900">
              <a:lnSpc>
                <a:spcPct val="107000"/>
              </a:lnSpc>
              <a:spcAft>
                <a:spcPts val="800"/>
              </a:spcAft>
              <a:buSzPts val="1000"/>
              <a:buFont typeface="Symbol" panose="05050102010706020507" pitchFamily="18" charset="2"/>
              <a:buChar char=""/>
              <a:tabLst>
                <a:tab pos="457200" algn="l"/>
              </a:tabLst>
            </a:pPr>
            <a:r>
              <a:rPr lang="en-US" sz="14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BMI</a:t>
            </a:r>
            <a:r>
              <a:rPr lang="en-US" sz="14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400" kern="100" dirty="0">
                <a:effectLst/>
                <a:latin typeface="Arial" panose="020B0604020202020204" pitchFamily="34" charset="0"/>
                <a:ea typeface="Calibri" panose="020F0502020204030204" pitchFamily="34" charset="0"/>
                <a:cs typeface="Arial" panose="020B0604020202020204" pitchFamily="34" charset="0"/>
              </a:rPr>
              <a:t>Mean: 27.32 | Median: 27.32 | StdDev: 6.64</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400" kern="100" dirty="0">
                <a:effectLst/>
                <a:latin typeface="Arial" panose="020B0604020202020204" pitchFamily="34" charset="0"/>
                <a:ea typeface="Calibri" panose="020F0502020204030204" pitchFamily="34" charset="0"/>
                <a:cs typeface="Arial" panose="020B0604020202020204" pitchFamily="34" charset="0"/>
              </a:rPr>
              <a:t>Distribution is centered around the ideal BMI range, but some extreme values (max: 95.69) indicate potential outliers.</a:t>
            </a:r>
          </a:p>
          <a:p>
            <a:pPr marL="342900" marR="0" lvl="0" indent="-342900">
              <a:lnSpc>
                <a:spcPct val="107000"/>
              </a:lnSpc>
              <a:spcAft>
                <a:spcPts val="800"/>
              </a:spcAft>
              <a:buSzPts val="1000"/>
              <a:buFont typeface="Symbol" panose="05050102010706020507" pitchFamily="18" charset="2"/>
              <a:buChar char=""/>
              <a:tabLst>
                <a:tab pos="457200" algn="l"/>
              </a:tabLst>
            </a:pPr>
            <a:r>
              <a:rPr lang="en-US" sz="14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HbA1c Level</a:t>
            </a:r>
            <a:r>
              <a:rPr lang="en-US" sz="1400" kern="100" dirty="0">
                <a:effectLst/>
                <a:latin typeface="Arial" panose="020B0604020202020204" pitchFamily="34" charset="0"/>
                <a:ea typeface="Calibri" panose="020F0502020204030204" pitchFamily="34" charset="0"/>
                <a:cs typeface="Arial" panose="020B0604020202020204" pitchFamily="34" charset="0"/>
              </a:rPr>
              <a:t>:</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400" kern="100" dirty="0">
                <a:effectLst/>
                <a:latin typeface="Arial" panose="020B0604020202020204" pitchFamily="34" charset="0"/>
                <a:ea typeface="Calibri" panose="020F0502020204030204" pitchFamily="34" charset="0"/>
                <a:cs typeface="Arial" panose="020B0604020202020204" pitchFamily="34" charset="0"/>
              </a:rPr>
              <a:t>Mean: 5.53% | Median: 5.8% | StdDev: 1.07</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400" kern="100" dirty="0">
                <a:effectLst/>
                <a:latin typeface="Arial" panose="020B0604020202020204" pitchFamily="34" charset="0"/>
                <a:ea typeface="Calibri" panose="020F0502020204030204" pitchFamily="34" charset="0"/>
                <a:cs typeface="Arial" panose="020B0604020202020204" pitchFamily="34" charset="0"/>
              </a:rPr>
              <a:t>Values above 6% are likely indicative of prediabetes or diabetes.</a:t>
            </a:r>
          </a:p>
          <a:p>
            <a:pPr marL="342900" marR="0" lvl="0" indent="-342900">
              <a:lnSpc>
                <a:spcPct val="107000"/>
              </a:lnSpc>
              <a:spcAft>
                <a:spcPts val="800"/>
              </a:spcAft>
              <a:buSzPts val="1000"/>
              <a:buFont typeface="Symbol" panose="05050102010706020507" pitchFamily="18" charset="2"/>
              <a:buChar char=""/>
              <a:tabLst>
                <a:tab pos="457200" algn="l"/>
              </a:tabLst>
            </a:pPr>
            <a:r>
              <a:rPr lang="en-US" sz="14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Blood Glucose Level</a:t>
            </a:r>
            <a:r>
              <a:rPr lang="en-US" sz="14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400" kern="100" dirty="0">
                <a:effectLst/>
                <a:latin typeface="Arial" panose="020B0604020202020204" pitchFamily="34" charset="0"/>
                <a:ea typeface="Calibri" panose="020F0502020204030204" pitchFamily="34" charset="0"/>
                <a:cs typeface="Arial" panose="020B0604020202020204" pitchFamily="34" charset="0"/>
              </a:rPr>
              <a:t>Mean: 138.06 mg/dL | Median: 140 mg/dL | StdDev: 40.71</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400" kern="100" dirty="0">
                <a:effectLst/>
                <a:latin typeface="Arial" panose="020B0604020202020204" pitchFamily="34" charset="0"/>
                <a:ea typeface="Calibri" panose="020F0502020204030204" pitchFamily="34" charset="0"/>
                <a:cs typeface="Arial" panose="020B0604020202020204" pitchFamily="34" charset="0"/>
              </a:rPr>
              <a:t>Significant variability: values above 140 mg/dL align with potential diabetes onset.</a:t>
            </a:r>
          </a:p>
        </p:txBody>
      </p:sp>
      <p:sp>
        <p:nvSpPr>
          <p:cNvPr id="6" name="Title 1">
            <a:extLst>
              <a:ext uri="{FF2B5EF4-FFF2-40B4-BE49-F238E27FC236}">
                <a16:creationId xmlns:a16="http://schemas.microsoft.com/office/drawing/2014/main" id="{56AD44B2-A293-8598-32D0-D935EE3C69B1}"/>
              </a:ext>
            </a:extLst>
          </p:cNvPr>
          <p:cNvSpPr txBox="1">
            <a:spLocks/>
          </p:cNvSpPr>
          <p:nvPr/>
        </p:nvSpPr>
        <p:spPr bwMode="gray">
          <a:xfrm>
            <a:off x="6650183" y="2314223"/>
            <a:ext cx="5382490" cy="4411692"/>
          </a:xfrm>
          <a:prstGeom prst="rect">
            <a:avLst/>
          </a:prstGeom>
        </p:spPr>
        <p:txBody>
          <a:bodyPr vert="horz" lIns="0" tIns="0" rIns="0" bIns="0" rtlCol="0" anchor="b" anchorCtr="0">
            <a:noAutofit/>
          </a:bodyPr>
          <a:lstStyle>
            <a:lvl1pPr algn="l" defTabSz="457200" rtl="0" eaLnBrk="1" latinLnBrk="0" hangingPunct="1">
              <a:spcBef>
                <a:spcPct val="0"/>
              </a:spcBef>
              <a:buNone/>
              <a:defRPr sz="4400" b="1"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6028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56363-3491-8055-5681-4A20A20148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A2EDCB-4E3A-8E7A-9BB1-A9864871951C}"/>
              </a:ext>
            </a:extLst>
          </p:cNvPr>
          <p:cNvSpPr>
            <a:spLocks noGrp="1"/>
          </p:cNvSpPr>
          <p:nvPr>
            <p:ph type="title"/>
          </p:nvPr>
        </p:nvSpPr>
        <p:spPr/>
        <p:txBody>
          <a:bodyPr/>
          <a:lstStyle/>
          <a:p>
            <a:pPr algn="ctr"/>
            <a:r>
              <a:rPr lang="en-US" sz="3200" dirty="0">
                <a:latin typeface="Arial" panose="020B0604020202020204" pitchFamily="34" charset="0"/>
                <a:cs typeface="Arial" panose="020B0604020202020204" pitchFamily="34" charset="0"/>
              </a:rPr>
              <a:t>Key Insights from Exploratory Data Analysis</a:t>
            </a:r>
          </a:p>
        </p:txBody>
      </p:sp>
      <p:sp>
        <p:nvSpPr>
          <p:cNvPr id="3" name="Title 1">
            <a:extLst>
              <a:ext uri="{FF2B5EF4-FFF2-40B4-BE49-F238E27FC236}">
                <a16:creationId xmlns:a16="http://schemas.microsoft.com/office/drawing/2014/main" id="{5E77E9ED-5F67-0393-773A-F39269F18E90}"/>
              </a:ext>
            </a:extLst>
          </p:cNvPr>
          <p:cNvSpPr txBox="1">
            <a:spLocks/>
          </p:cNvSpPr>
          <p:nvPr/>
        </p:nvSpPr>
        <p:spPr bwMode="gray">
          <a:xfrm>
            <a:off x="1662546" y="2234045"/>
            <a:ext cx="8686799" cy="4491870"/>
          </a:xfrm>
          <a:prstGeom prst="rect">
            <a:avLst/>
          </a:prstGeom>
        </p:spPr>
        <p:txBody>
          <a:bodyPr vert="horz" lIns="0" tIns="0" rIns="0" bIns="0" rtlCol="0" anchor="b" anchorCtr="0">
            <a:noAutofit/>
          </a:bodyPr>
          <a:lstStyle>
            <a:lvl1pPr algn="l" defTabSz="457200" rtl="0" eaLnBrk="1" latinLnBrk="0" hangingPunct="1">
              <a:spcBef>
                <a:spcPct val="0"/>
              </a:spcBef>
              <a:buNone/>
              <a:defRPr sz="4400" b="1"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a:lnSpc>
                <a:spcPct val="107000"/>
              </a:lnSpc>
              <a:spcAft>
                <a:spcPts val="800"/>
              </a:spcAft>
            </a:pPr>
            <a:r>
              <a:rPr lang="en-US" sz="1400" b="1" kern="100" dirty="0">
                <a:effectLst/>
                <a:latin typeface="Arial" panose="020B0604020202020204" pitchFamily="34" charset="0"/>
                <a:ea typeface="Calibri" panose="020F0502020204030204" pitchFamily="34" charset="0"/>
                <a:cs typeface="Times New Roman" panose="02020603050405020304" pitchFamily="18" charset="0"/>
              </a:rPr>
              <a:t>1. </a:t>
            </a:r>
          </a:p>
          <a:p>
            <a:pPr marL="0" marR="0">
              <a:lnSpc>
                <a:spcPct val="107000"/>
              </a:lnSpc>
              <a:spcAft>
                <a:spcPts val="800"/>
              </a:spcAft>
            </a:pPr>
            <a:endParaRPr lang="en-US" sz="1400" kern="1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US" sz="1400" b="1" kern="100"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US" sz="1400" kern="1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US" sz="1400" b="1" kern="100"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US" sz="1400" kern="100" dirty="0">
              <a:solidFill>
                <a:schemeClr val="tx1"/>
              </a:solidFill>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US" sz="1400" b="1" kern="1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US" sz="14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Aft>
                <a:spcPts val="800"/>
              </a:spcAft>
            </a:pPr>
            <a:r>
              <a:rPr lang="en-US" sz="16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Target Variable Analysis with Categorical Features</a:t>
            </a:r>
            <a:endParaRPr lang="en-US" sz="16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16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Gender</a:t>
            </a:r>
            <a:r>
              <a:rPr lang="en-US" sz="16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600" kern="100" dirty="0">
                <a:effectLst/>
                <a:latin typeface="Arial" panose="020B0604020202020204" pitchFamily="34" charset="0"/>
                <a:ea typeface="Calibri" panose="020F0502020204030204" pitchFamily="34" charset="0"/>
                <a:cs typeface="Arial" panose="020B0604020202020204" pitchFamily="34" charset="0"/>
              </a:rPr>
              <a:t>Higher diabetes prevalence in males (9.7%) than females (7.6%).</a:t>
            </a:r>
          </a:p>
          <a:p>
            <a:pPr marL="342900" marR="0" lvl="0" indent="-342900">
              <a:lnSpc>
                <a:spcPct val="107000"/>
              </a:lnSpc>
              <a:spcAft>
                <a:spcPts val="800"/>
              </a:spcAft>
              <a:buSzPts val="1000"/>
              <a:buFont typeface="Symbol" panose="05050102010706020507" pitchFamily="18" charset="2"/>
              <a:buChar char=""/>
              <a:tabLst>
                <a:tab pos="457200" algn="l"/>
              </a:tabLst>
            </a:pPr>
            <a:r>
              <a:rPr lang="en-US" sz="16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Smoking History</a:t>
            </a:r>
            <a:r>
              <a:rPr lang="en-US" sz="16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600" kern="100" dirty="0">
                <a:effectLst/>
                <a:latin typeface="Arial" panose="020B0604020202020204" pitchFamily="34" charset="0"/>
                <a:ea typeface="Calibri" panose="020F0502020204030204" pitchFamily="34" charset="0"/>
                <a:cs typeface="Arial" panose="020B0604020202020204" pitchFamily="34" charset="0"/>
              </a:rPr>
              <a:t>Highest prevalence in "former" smokers (17%), indicating a potential long-term effect of smoking cessation.</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600" kern="100" dirty="0">
                <a:effectLst/>
                <a:latin typeface="Arial" panose="020B0604020202020204" pitchFamily="34" charset="0"/>
                <a:ea typeface="Calibri" panose="020F0502020204030204" pitchFamily="34" charset="0"/>
                <a:cs typeface="Arial" panose="020B0604020202020204" pitchFamily="34" charset="0"/>
              </a:rPr>
              <a:t>Current smokers and "not current" smokers also show elevated diabetes risk (~10%).</a:t>
            </a:r>
          </a:p>
          <a:p>
            <a:pPr marL="342900" marR="0" lvl="0" indent="-342900">
              <a:lnSpc>
                <a:spcPct val="107000"/>
              </a:lnSpc>
              <a:spcAft>
                <a:spcPts val="800"/>
              </a:spcAft>
              <a:buSzPts val="1000"/>
              <a:buFont typeface="Symbol" panose="05050102010706020507" pitchFamily="18" charset="2"/>
              <a:buChar char=""/>
              <a:tabLst>
                <a:tab pos="457200" algn="l"/>
              </a:tabLst>
            </a:pPr>
            <a:r>
              <a:rPr lang="en-US" sz="16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Hypertension</a:t>
            </a:r>
            <a:r>
              <a:rPr lang="en-US" sz="16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600" kern="100" dirty="0">
                <a:effectLst/>
                <a:latin typeface="Arial" panose="020B0604020202020204" pitchFamily="34" charset="0"/>
                <a:ea typeface="Calibri" panose="020F0502020204030204" pitchFamily="34" charset="0"/>
                <a:cs typeface="Arial" panose="020B0604020202020204" pitchFamily="34" charset="0"/>
              </a:rPr>
              <a:t>Prevalence: 27.8% in hypertensive individuals vs. 6.9% in non-hypertensive individuals.</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600" kern="100" dirty="0">
                <a:effectLst/>
                <a:latin typeface="Arial" panose="020B0604020202020204" pitchFamily="34" charset="0"/>
                <a:ea typeface="Calibri" panose="020F0502020204030204" pitchFamily="34" charset="0"/>
                <a:cs typeface="Arial" panose="020B0604020202020204" pitchFamily="34" charset="0"/>
              </a:rPr>
              <a:t>Clear association with diabetes risk.</a:t>
            </a:r>
          </a:p>
          <a:p>
            <a:pPr marL="342900" marR="0" lvl="0" indent="-342900">
              <a:lnSpc>
                <a:spcPct val="107000"/>
              </a:lnSpc>
              <a:spcAft>
                <a:spcPts val="800"/>
              </a:spcAft>
              <a:buSzPts val="1000"/>
              <a:buFont typeface="Symbol" panose="05050102010706020507" pitchFamily="18" charset="2"/>
              <a:buChar char=""/>
              <a:tabLst>
                <a:tab pos="457200" algn="l"/>
              </a:tabLst>
            </a:pPr>
            <a:r>
              <a:rPr lang="en-US" sz="16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Heart Disease</a:t>
            </a:r>
            <a:r>
              <a:rPr lang="en-US" sz="16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600" kern="100" dirty="0">
                <a:effectLst/>
                <a:latin typeface="Arial" panose="020B0604020202020204" pitchFamily="34" charset="0"/>
                <a:ea typeface="Calibri" panose="020F0502020204030204" pitchFamily="34" charset="0"/>
                <a:cs typeface="Arial" panose="020B0604020202020204" pitchFamily="34" charset="0"/>
              </a:rPr>
              <a:t>Prevalence: 32.1% in patients with heart disease vs. 7.5% in those without.</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600" kern="100" dirty="0">
                <a:effectLst/>
                <a:latin typeface="Arial" panose="020B0604020202020204" pitchFamily="34" charset="0"/>
                <a:ea typeface="Calibri" panose="020F0502020204030204" pitchFamily="34" charset="0"/>
                <a:cs typeface="Arial" panose="020B0604020202020204" pitchFamily="34" charset="0"/>
              </a:rPr>
              <a:t>Indicates strong comorbidity with diabetes.</a:t>
            </a:r>
          </a:p>
        </p:txBody>
      </p:sp>
      <p:sp>
        <p:nvSpPr>
          <p:cNvPr id="6" name="Title 1">
            <a:extLst>
              <a:ext uri="{FF2B5EF4-FFF2-40B4-BE49-F238E27FC236}">
                <a16:creationId xmlns:a16="http://schemas.microsoft.com/office/drawing/2014/main" id="{F9FB49A0-323F-B1C1-A419-FB6C14129B38}"/>
              </a:ext>
            </a:extLst>
          </p:cNvPr>
          <p:cNvSpPr txBox="1">
            <a:spLocks/>
          </p:cNvSpPr>
          <p:nvPr/>
        </p:nvSpPr>
        <p:spPr bwMode="gray">
          <a:xfrm>
            <a:off x="6650183" y="2314223"/>
            <a:ext cx="5382490" cy="4411692"/>
          </a:xfrm>
          <a:prstGeom prst="rect">
            <a:avLst/>
          </a:prstGeom>
        </p:spPr>
        <p:txBody>
          <a:bodyPr vert="horz" lIns="0" tIns="0" rIns="0" bIns="0" rtlCol="0" anchor="b" anchorCtr="0">
            <a:noAutofit/>
          </a:bodyPr>
          <a:lstStyle>
            <a:lvl1pPr algn="l" defTabSz="457200" rtl="0" eaLnBrk="1" latinLnBrk="0" hangingPunct="1">
              <a:spcBef>
                <a:spcPct val="0"/>
              </a:spcBef>
              <a:buNone/>
              <a:defRPr sz="4400" b="1"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5057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p:txBody>
          <a:bodyPr/>
          <a:lstStyle/>
          <a:p>
            <a:r>
              <a:rPr lang="en-US" dirty="0"/>
              <a:t>Navigating Q&amp;A sessions</a:t>
            </a:r>
          </a:p>
        </p:txBody>
      </p:sp>
      <p:sp>
        <p:nvSpPr>
          <p:cNvPr id="4" name="Content Placeholder 3">
            <a:extLst>
              <a:ext uri="{FF2B5EF4-FFF2-40B4-BE49-F238E27FC236}">
                <a16:creationId xmlns:a16="http://schemas.microsoft.com/office/drawing/2014/main" id="{07C3632C-2D2E-7026-33B8-EE42DA4BDB5C}"/>
              </a:ext>
            </a:extLst>
          </p:cNvPr>
          <p:cNvSpPr>
            <a:spLocks noGrp="1"/>
          </p:cNvSpPr>
          <p:nvPr>
            <p:ph sz="quarter" idx="14"/>
          </p:nvPr>
        </p:nvSpPr>
        <p:spPr>
          <a:xfrm>
            <a:off x="603885" y="633845"/>
            <a:ext cx="5198269" cy="1153391"/>
          </a:xfrm>
        </p:spPr>
        <p:txBody>
          <a:bodyPr>
            <a:normAutofit/>
          </a:bodyPr>
          <a:lstStyle/>
          <a:p>
            <a:pPr marL="0" indent="0">
              <a:buNone/>
            </a:pPr>
            <a:r>
              <a:rPr lang="en-US" sz="2800" b="1" dirty="0">
                <a:solidFill>
                  <a:schemeClr val="bg1"/>
                </a:solidFill>
              </a:rPr>
              <a:t>Result</a:t>
            </a:r>
          </a:p>
        </p:txBody>
      </p:sp>
      <p:sp>
        <p:nvSpPr>
          <p:cNvPr id="3" name="Content Placeholder 2">
            <a:extLst>
              <a:ext uri="{FF2B5EF4-FFF2-40B4-BE49-F238E27FC236}">
                <a16:creationId xmlns:a16="http://schemas.microsoft.com/office/drawing/2014/main" id="{8B599B60-BF79-A832-6AD4-6C6FC6CE4317}"/>
              </a:ext>
            </a:extLst>
          </p:cNvPr>
          <p:cNvSpPr>
            <a:spLocks noGrp="1"/>
          </p:cNvSpPr>
          <p:nvPr>
            <p:ph sz="quarter" idx="15"/>
          </p:nvPr>
        </p:nvSpPr>
        <p:spPr>
          <a:xfrm>
            <a:off x="594360" y="2358736"/>
            <a:ext cx="5588231" cy="4291446"/>
          </a:xfrm>
        </p:spPr>
        <p:txBody>
          <a:bodyPr>
            <a:normAutofit/>
          </a:bodyPr>
          <a:lstStyle/>
          <a:p>
            <a:pPr marL="342900" marR="0" lvl="0" indent="-342900">
              <a:lnSpc>
                <a:spcPct val="107000"/>
              </a:lnSpc>
              <a:spcAft>
                <a:spcPts val="800"/>
              </a:spcAft>
              <a:buSzPts val="1000"/>
              <a:buFont typeface="Symbol" panose="05050102010706020507" pitchFamily="18" charset="2"/>
              <a:buChar char=""/>
              <a:tabLst>
                <a:tab pos="457200" algn="l"/>
              </a:tabLst>
            </a:pPr>
            <a:r>
              <a:rPr lang="en-US" sz="1600" b="1" kern="100" dirty="0">
                <a:effectLst/>
                <a:latin typeface="Arial" panose="020B0604020202020204" pitchFamily="34" charset="0"/>
                <a:ea typeface="Calibri" panose="020F0502020204030204" pitchFamily="34" charset="0"/>
                <a:cs typeface="Arial" panose="020B0604020202020204" pitchFamily="34" charset="0"/>
              </a:rPr>
              <a:t>Gradient Boosting </a:t>
            </a:r>
            <a:r>
              <a:rPr lang="en-US" sz="1600" kern="100" dirty="0">
                <a:effectLst/>
                <a:latin typeface="Arial" panose="020B0604020202020204" pitchFamily="34" charset="0"/>
                <a:ea typeface="Calibri" panose="020F0502020204030204" pitchFamily="34" charset="0"/>
                <a:cs typeface="Arial" panose="020B0604020202020204" pitchFamily="34" charset="0"/>
              </a:rPr>
              <a:t>and </a:t>
            </a:r>
            <a:r>
              <a:rPr lang="en-US" sz="1600" b="1" kern="100" dirty="0">
                <a:effectLst/>
                <a:latin typeface="Arial" panose="020B0604020202020204" pitchFamily="34" charset="0"/>
                <a:ea typeface="Calibri" panose="020F0502020204030204" pitchFamily="34" charset="0"/>
                <a:cs typeface="Arial" panose="020B0604020202020204" pitchFamily="34" charset="0"/>
              </a:rPr>
              <a:t>Random Forest </a:t>
            </a:r>
            <a:r>
              <a:rPr lang="en-US" sz="1600" kern="100" dirty="0">
                <a:effectLst/>
                <a:latin typeface="Arial" panose="020B0604020202020204" pitchFamily="34" charset="0"/>
                <a:ea typeface="Calibri" panose="020F0502020204030204" pitchFamily="34" charset="0"/>
                <a:cs typeface="Arial" panose="020B0604020202020204" pitchFamily="34" charset="0"/>
              </a:rPr>
              <a:t>achieved the highest AUC scores (0.78), outperforming Logistic Regression (0.75).</a:t>
            </a:r>
          </a:p>
          <a:p>
            <a:pPr marL="342900" marR="0" lvl="0" indent="-342900">
              <a:lnSpc>
                <a:spcPct val="107000"/>
              </a:lnSpc>
              <a:spcAft>
                <a:spcPts val="800"/>
              </a:spcAft>
              <a:buSzPts val="1000"/>
              <a:buFont typeface="Symbol" panose="05050102010706020507" pitchFamily="18" charset="2"/>
              <a:buChar char=""/>
              <a:tabLst>
                <a:tab pos="457200" algn="l"/>
              </a:tabLst>
            </a:pPr>
            <a:r>
              <a:rPr lang="en-US" sz="1600" kern="100" dirty="0">
                <a:effectLst/>
                <a:latin typeface="Arial" panose="020B0604020202020204" pitchFamily="34" charset="0"/>
                <a:ea typeface="Calibri" panose="020F0502020204030204" pitchFamily="34" charset="0"/>
                <a:cs typeface="Arial" panose="020B0604020202020204" pitchFamily="34" charset="0"/>
              </a:rPr>
              <a:t>Cross-validation AUC-ROC: </a:t>
            </a:r>
          </a:p>
          <a:p>
            <a:pPr marL="742950" marR="0" lvl="1" indent="-285750">
              <a:lnSpc>
                <a:spcPct val="107000"/>
              </a:lnSpc>
              <a:buFont typeface="Wingdings" panose="05000000000000000000" pitchFamily="2" charset="2"/>
              <a:buChar char="Ø"/>
            </a:pPr>
            <a:r>
              <a:rPr lang="en-US" sz="1600" kern="100" dirty="0">
                <a:effectLst/>
                <a:latin typeface="Arial" panose="020B0604020202020204" pitchFamily="34" charset="0"/>
                <a:ea typeface="Calibri" panose="020F0502020204030204" pitchFamily="34" charset="0"/>
                <a:cs typeface="Arial" panose="020B0604020202020204" pitchFamily="34" charset="0"/>
              </a:rPr>
              <a:t>Gradient Boosting (0.963), </a:t>
            </a:r>
          </a:p>
          <a:p>
            <a:pPr marL="742950" marR="0" lvl="1" indent="-285750">
              <a:lnSpc>
                <a:spcPct val="107000"/>
              </a:lnSpc>
              <a:buFont typeface="Wingdings" panose="05000000000000000000" pitchFamily="2" charset="2"/>
              <a:buChar char="Ø"/>
            </a:pPr>
            <a:r>
              <a:rPr lang="en-US" sz="1600" kern="100" dirty="0">
                <a:effectLst/>
                <a:latin typeface="Arial" panose="020B0604020202020204" pitchFamily="34" charset="0"/>
                <a:ea typeface="Calibri" panose="020F0502020204030204" pitchFamily="34" charset="0"/>
                <a:cs typeface="Arial" panose="020B0604020202020204" pitchFamily="34" charset="0"/>
              </a:rPr>
              <a:t>Random Forest (0.963), </a:t>
            </a:r>
          </a:p>
          <a:p>
            <a:pPr marL="742950" marR="0" lvl="1" indent="-285750">
              <a:lnSpc>
                <a:spcPct val="107000"/>
              </a:lnSpc>
              <a:spcAft>
                <a:spcPts val="800"/>
              </a:spcAft>
              <a:buFont typeface="Wingdings" panose="05000000000000000000" pitchFamily="2" charset="2"/>
              <a:buChar char="Ø"/>
            </a:pPr>
            <a:r>
              <a:rPr lang="en-US" sz="1600" kern="100" dirty="0">
                <a:effectLst/>
                <a:latin typeface="Arial" panose="020B0604020202020204" pitchFamily="34" charset="0"/>
                <a:ea typeface="Calibri" panose="020F0502020204030204" pitchFamily="34" charset="0"/>
                <a:cs typeface="Arial" panose="020B0604020202020204" pitchFamily="34" charset="0"/>
              </a:rPr>
              <a:t>Logistic Regression (0.951).</a:t>
            </a:r>
          </a:p>
          <a:p>
            <a:pPr marL="342900" marR="0" lvl="0" indent="-342900">
              <a:lnSpc>
                <a:spcPct val="107000"/>
              </a:lnSpc>
              <a:spcAft>
                <a:spcPts val="800"/>
              </a:spcAft>
              <a:buSzPts val="1000"/>
              <a:buFont typeface="Symbol" panose="05050102010706020507" pitchFamily="18" charset="2"/>
              <a:buChar char=""/>
              <a:tabLst>
                <a:tab pos="457200" algn="l"/>
              </a:tabLst>
            </a:pPr>
            <a:r>
              <a:rPr lang="en-US" sz="1600" b="1" kern="100" dirty="0">
                <a:effectLst/>
                <a:latin typeface="Arial" panose="020B0604020202020204" pitchFamily="34" charset="0"/>
                <a:ea typeface="Calibri" panose="020F0502020204030204" pitchFamily="34" charset="0"/>
                <a:cs typeface="Arial" panose="020B0604020202020204" pitchFamily="34" charset="0"/>
              </a:rPr>
              <a:t>Key features</a:t>
            </a:r>
            <a:r>
              <a:rPr lang="en-US" sz="1600" kern="100" dirty="0">
                <a:effectLst/>
                <a:latin typeface="Arial" panose="020B0604020202020204" pitchFamily="34" charset="0"/>
                <a:ea typeface="Calibri" panose="020F0502020204030204" pitchFamily="34" charset="0"/>
                <a:cs typeface="Arial" panose="020B0604020202020204" pitchFamily="34" charset="0"/>
              </a:rPr>
              <a:t>: BMI, blood glucose levels, and HbA1c levels were most predictive</a:t>
            </a: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pic>
        <p:nvPicPr>
          <p:cNvPr id="6" name="Picture 5">
            <a:extLst>
              <a:ext uri="{FF2B5EF4-FFF2-40B4-BE49-F238E27FC236}">
                <a16:creationId xmlns:a16="http://schemas.microsoft.com/office/drawing/2014/main" id="{A4DEA5FD-C09E-D65F-8BFD-C540CDFC4FA8}"/>
              </a:ext>
            </a:extLst>
          </p:cNvPr>
          <p:cNvPicPr>
            <a:picLocks noChangeAspect="1"/>
          </p:cNvPicPr>
          <p:nvPr/>
        </p:nvPicPr>
        <p:blipFill>
          <a:blip r:embed="rId3"/>
          <a:stretch>
            <a:fillRect/>
          </a:stretch>
        </p:blipFill>
        <p:spPr>
          <a:xfrm>
            <a:off x="6247360" y="1143000"/>
            <a:ext cx="5806095" cy="5507182"/>
          </a:xfrm>
          <a:prstGeom prst="rect">
            <a:avLst/>
          </a:prstGeom>
        </p:spPr>
      </p:pic>
    </p:spTree>
    <p:extLst>
      <p:ext uri="{BB962C8B-B14F-4D97-AF65-F5344CB8AC3E}">
        <p14:creationId xmlns:p14="http://schemas.microsoft.com/office/powerpoint/2010/main" val="3088225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Oval 16">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Oval 17">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Oval 18">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21"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22"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4" name="Rectangle 23">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28" name="Freeform: Shape 27">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30"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1154955" y="973668"/>
            <a:ext cx="2942210" cy="1020232"/>
          </a:xfrm>
        </p:spPr>
        <p:txBody>
          <a:bodyPr vert="horz" lIns="91440" tIns="45720" rIns="91440" bIns="45720" rtlCol="0" anchor="ctr">
            <a:normAutofit/>
          </a:bodyPr>
          <a:lstStyle/>
          <a:p>
            <a:pPr>
              <a:lnSpc>
                <a:spcPct val="90000"/>
              </a:lnSpc>
            </a:pPr>
            <a:r>
              <a:rPr lang="en-US" sz="2300" dirty="0">
                <a:solidFill>
                  <a:schemeClr val="tx1"/>
                </a:solidFill>
              </a:rPr>
              <a:t>Recommendation</a:t>
            </a:r>
          </a:p>
        </p:txBody>
      </p:sp>
      <p:sp>
        <p:nvSpPr>
          <p:cNvPr id="32" name="Rectangle 31">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Oval 33">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Oval 35">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763588" y="2120900"/>
            <a:ext cx="3761888" cy="3898900"/>
          </a:xfrm>
        </p:spPr>
        <p:txBody>
          <a:bodyPr vert="horz" lIns="91440" tIns="45720" rIns="91440" bIns="45720" rtlCol="0">
            <a:normAutofit fontScale="92500" lnSpcReduction="10000"/>
          </a:bodyPr>
          <a:lstStyle/>
          <a:p>
            <a:pPr algn="l">
              <a:buFont typeface="Arial" panose="020B0604020202020204" pitchFamily="34" charset="0"/>
              <a:buChar char="•"/>
            </a:pPr>
            <a:r>
              <a:rPr lang="en-US" b="1" i="0" dirty="0">
                <a:effectLst/>
                <a:latin typeface="system-ui"/>
              </a:rPr>
              <a:t>Primary Model:</a:t>
            </a:r>
            <a:r>
              <a:rPr lang="en-US" b="0" i="0" dirty="0">
                <a:effectLst/>
                <a:latin typeface="system-ui"/>
              </a:rPr>
              <a:t> </a:t>
            </a:r>
            <a:r>
              <a:rPr lang="en-US" b="1" i="0" dirty="0">
                <a:solidFill>
                  <a:srgbClr val="FF0000"/>
                </a:solidFill>
                <a:effectLst/>
                <a:latin typeface="system-ui"/>
              </a:rPr>
              <a:t>Gradient Boosting</a:t>
            </a:r>
            <a:r>
              <a:rPr lang="en-US" b="0" i="0" dirty="0">
                <a:solidFill>
                  <a:srgbClr val="FF0000"/>
                </a:solidFill>
                <a:effectLst/>
                <a:latin typeface="system-ui"/>
              </a:rPr>
              <a:t> </a:t>
            </a:r>
            <a:r>
              <a:rPr lang="en-US" b="0" i="0" dirty="0">
                <a:effectLst/>
                <a:latin typeface="system-ui"/>
              </a:rPr>
              <a:t>for its slightly better generalization and potential for improved predictions with hyperparameter tuning.</a:t>
            </a:r>
          </a:p>
          <a:p>
            <a:pPr algn="l">
              <a:buFont typeface="Arial" panose="020B0604020202020204" pitchFamily="34" charset="0"/>
              <a:buChar char="•"/>
            </a:pPr>
            <a:r>
              <a:rPr lang="en-US" b="1" i="0" dirty="0">
                <a:effectLst/>
                <a:latin typeface="system-ui"/>
              </a:rPr>
              <a:t>Alternative Model: Random Forest</a:t>
            </a:r>
            <a:r>
              <a:rPr lang="en-US" b="0" i="0" dirty="0">
                <a:effectLst/>
                <a:latin typeface="system-ui"/>
              </a:rPr>
              <a:t> for comparable performance, faster training, and robustness.</a:t>
            </a:r>
          </a:p>
          <a:p>
            <a:pPr algn="l">
              <a:buFont typeface="Arial" panose="020B0604020202020204" pitchFamily="34" charset="0"/>
              <a:buChar char="•"/>
            </a:pPr>
            <a:r>
              <a:rPr lang="en-US" b="1" i="0" dirty="0">
                <a:effectLst/>
                <a:latin typeface="system-ui"/>
              </a:rPr>
              <a:t>Fallback Option: Logistic Regression</a:t>
            </a:r>
            <a:r>
              <a:rPr lang="en-US" b="0" i="0" dirty="0">
                <a:effectLst/>
                <a:latin typeface="system-ui"/>
              </a:rPr>
              <a:t> if computational efficiency or interpretability is prioritized.</a:t>
            </a:r>
          </a:p>
          <a:p>
            <a:pPr marL="342900" indent="-342900">
              <a:spcBef>
                <a:spcPts val="1000"/>
              </a:spcBef>
              <a:buFont typeface="Wingdings 3" charset="2"/>
              <a:buChar char=""/>
            </a:pPr>
            <a:endParaRPr lang="en-US" dirty="0">
              <a:solidFill>
                <a:schemeClr val="tx1"/>
              </a:solidFill>
            </a:endParaRPr>
          </a:p>
        </p:txBody>
      </p:sp>
      <p:sp>
        <p:nvSpPr>
          <p:cNvPr id="38"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pic>
        <p:nvPicPr>
          <p:cNvPr id="25" name="Picture 24">
            <a:extLst>
              <a:ext uri="{FF2B5EF4-FFF2-40B4-BE49-F238E27FC236}">
                <a16:creationId xmlns:a16="http://schemas.microsoft.com/office/drawing/2014/main" id="{589FF08C-A790-2EE0-0E04-26449321E766}"/>
              </a:ext>
            </a:extLst>
          </p:cNvPr>
          <p:cNvPicPr>
            <a:picLocks noChangeAspect="1"/>
          </p:cNvPicPr>
          <p:nvPr/>
        </p:nvPicPr>
        <p:blipFill>
          <a:blip r:embed="rId4"/>
          <a:stretch>
            <a:fillRect/>
          </a:stretch>
        </p:blipFill>
        <p:spPr>
          <a:xfrm>
            <a:off x="4886449" y="630760"/>
            <a:ext cx="7020783" cy="5842808"/>
          </a:xfrm>
          <a:prstGeom prst="rect">
            <a:avLst/>
          </a:prstGeom>
        </p:spPr>
      </p:pic>
    </p:spTree>
    <p:extLst>
      <p:ext uri="{BB962C8B-B14F-4D97-AF65-F5344CB8AC3E}">
        <p14:creationId xmlns:p14="http://schemas.microsoft.com/office/powerpoint/2010/main" val="88848429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p:txBody>
          <a:bodyPr/>
          <a:lstStyle/>
          <a:p>
            <a:r>
              <a:rPr lang="en-US" dirty="0"/>
              <a:t>Gradient Boosting Model</a:t>
            </a:r>
          </a:p>
        </p:txBody>
      </p:sp>
      <p:pic>
        <p:nvPicPr>
          <p:cNvPr id="8" name="Picture 7">
            <a:extLst>
              <a:ext uri="{FF2B5EF4-FFF2-40B4-BE49-F238E27FC236}">
                <a16:creationId xmlns:a16="http://schemas.microsoft.com/office/drawing/2014/main" id="{0F426591-12EA-4195-79F0-5B94541287AD}"/>
              </a:ext>
            </a:extLst>
          </p:cNvPr>
          <p:cNvPicPr>
            <a:picLocks noChangeAspect="1"/>
          </p:cNvPicPr>
          <p:nvPr/>
        </p:nvPicPr>
        <p:blipFill>
          <a:blip r:embed="rId3"/>
          <a:stretch>
            <a:fillRect/>
          </a:stretch>
        </p:blipFill>
        <p:spPr>
          <a:xfrm>
            <a:off x="6999111" y="2314222"/>
            <a:ext cx="4955822" cy="4345370"/>
          </a:xfrm>
          <a:prstGeom prst="rect">
            <a:avLst/>
          </a:prstGeom>
        </p:spPr>
      </p:pic>
      <p:pic>
        <p:nvPicPr>
          <p:cNvPr id="10" name="Picture 9">
            <a:extLst>
              <a:ext uri="{FF2B5EF4-FFF2-40B4-BE49-F238E27FC236}">
                <a16:creationId xmlns:a16="http://schemas.microsoft.com/office/drawing/2014/main" id="{C20661D3-FCFA-4CB7-6C68-6D1C5AF16B59}"/>
              </a:ext>
            </a:extLst>
          </p:cNvPr>
          <p:cNvPicPr>
            <a:picLocks noChangeAspect="1"/>
          </p:cNvPicPr>
          <p:nvPr/>
        </p:nvPicPr>
        <p:blipFill>
          <a:blip r:embed="rId4"/>
          <a:stretch>
            <a:fillRect/>
          </a:stretch>
        </p:blipFill>
        <p:spPr>
          <a:xfrm>
            <a:off x="237067" y="2314222"/>
            <a:ext cx="6310489" cy="4345370"/>
          </a:xfrm>
          <a:prstGeom prst="rect">
            <a:avLst/>
          </a:prstGeom>
        </p:spPr>
      </p:pic>
    </p:spTree>
    <p:extLst>
      <p:ext uri="{BB962C8B-B14F-4D97-AF65-F5344CB8AC3E}">
        <p14:creationId xmlns:p14="http://schemas.microsoft.com/office/powerpoint/2010/main" val="18507688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Ion Boardroom</Template>
  <TotalTime>299</TotalTime>
  <Words>687</Words>
  <Application>Microsoft Office PowerPoint</Application>
  <PresentationFormat>Widescreen</PresentationFormat>
  <Paragraphs>98</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Century Gothic</vt:lpstr>
      <vt:lpstr>Courier New</vt:lpstr>
      <vt:lpstr>Symbol</vt:lpstr>
      <vt:lpstr>system-ui</vt:lpstr>
      <vt:lpstr>Wingdings</vt:lpstr>
      <vt:lpstr>Wingdings 3</vt:lpstr>
      <vt:lpstr>Ion Boardroom</vt:lpstr>
      <vt:lpstr>PowerPoint Presentation</vt:lpstr>
      <vt:lpstr> Problem Statement: Stark Health Clinic is facing a growing challenge in managing diabetes, a condition that poses severe health risks to patients and significant costs to the healthcare system. Current strategies lack precision in early detection and intervention, resulting in missed opportunities for timely care.  Project Overview: This initiative aims to develop a robust diabetes prediction model using patient data and machine learning techniques. The goal is to enhance the clinic's ability to identify at-risk individuals and improve resource allocation.  Objective: Predict the likelihood of diabetes onset, enabling targeted and timely preventive measures. Improve patient outcomes, reduce healthcare burdens, and combat the diabetes epidemic proactively. </vt:lpstr>
      <vt:lpstr>Task</vt:lpstr>
      <vt:lpstr>Action</vt:lpstr>
      <vt:lpstr>Key Insights from Exploratory Data Analysis</vt:lpstr>
      <vt:lpstr>Key Insights from Exploratory Data Analysis</vt:lpstr>
      <vt:lpstr>Navigating Q&amp;A sessions</vt:lpstr>
      <vt:lpstr>Recommendation</vt:lpstr>
      <vt:lpstr>Gradient Boosting Model</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Augustine Ogbonnah</dc:creator>
  <cp:lastModifiedBy>Augustine Ogbonnah</cp:lastModifiedBy>
  <cp:revision>1</cp:revision>
  <dcterms:created xsi:type="dcterms:W3CDTF">2024-11-28T17:14:58Z</dcterms:created>
  <dcterms:modified xsi:type="dcterms:W3CDTF">2024-11-28T22:14:35Z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