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79" r:id="rId3"/>
    <p:sldId id="280" r:id="rId4"/>
    <p:sldId id="285" r:id="rId5"/>
    <p:sldId id="281" r:id="rId6"/>
    <p:sldId id="282" r:id="rId7"/>
    <p:sldId id="283" r:id="rId8"/>
    <p:sldId id="288" r:id="rId9"/>
    <p:sldId id="295" r:id="rId10"/>
    <p:sldId id="265" r:id="rId11"/>
    <p:sldId id="293" r:id="rId12"/>
    <p:sldId id="263" r:id="rId13"/>
    <p:sldId id="284" r:id="rId14"/>
    <p:sldId id="264" r:id="rId15"/>
    <p:sldId id="286" r:id="rId16"/>
    <p:sldId id="257" r:id="rId17"/>
    <p:sldId id="287" r:id="rId18"/>
    <p:sldId id="289" r:id="rId19"/>
    <p:sldId id="290" r:id="rId20"/>
    <p:sldId id="291" r:id="rId21"/>
    <p:sldId id="292" r:id="rId22"/>
    <p:sldId id="294" r:id="rId23"/>
    <p:sldId id="29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F44465-C82F-470C-A8B3-93550BAFE935}" v="2" dt="2024-07-18T15:20:52.490"/>
    <p1510:client id="{A6B4F8F0-94E1-47F2-9C69-D3EB095C6027}" v="6" dt="2024-07-18T19:29:33.2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gustine Ogbonnah" userId="bade86cf02446d3c" providerId="LiveId" clId="{10F44465-C82F-470C-A8B3-93550BAFE935}"/>
    <pc:docChg chg="undo custSel addSld delSld modSld sldOrd">
      <pc:chgData name="Augustine Ogbonnah" userId="bade86cf02446d3c" providerId="LiveId" clId="{10F44465-C82F-470C-A8B3-93550BAFE935}" dt="2024-07-18T17:15:35.032" v="1879" actId="2696"/>
      <pc:docMkLst>
        <pc:docMk/>
      </pc:docMkLst>
      <pc:sldChg chg="modSp mod">
        <pc:chgData name="Augustine Ogbonnah" userId="bade86cf02446d3c" providerId="LiveId" clId="{10F44465-C82F-470C-A8B3-93550BAFE935}" dt="2024-07-18T15:17:42.157" v="1121" actId="14100"/>
        <pc:sldMkLst>
          <pc:docMk/>
          <pc:sldMk cId="692567578" sldId="256"/>
        </pc:sldMkLst>
        <pc:spChg chg="mod">
          <ac:chgData name="Augustine Ogbonnah" userId="bade86cf02446d3c" providerId="LiveId" clId="{10F44465-C82F-470C-A8B3-93550BAFE935}" dt="2024-07-18T15:15:38.254" v="1105" actId="207"/>
          <ac:spMkLst>
            <pc:docMk/>
            <pc:sldMk cId="692567578" sldId="256"/>
            <ac:spMk id="2" creationId="{C22CF2FC-122A-6806-E4A1-3172CEA768F9}"/>
          </ac:spMkLst>
        </pc:spChg>
        <pc:spChg chg="mod">
          <ac:chgData name="Augustine Ogbonnah" userId="bade86cf02446d3c" providerId="LiveId" clId="{10F44465-C82F-470C-A8B3-93550BAFE935}" dt="2024-07-18T15:17:21.201" v="1120" actId="255"/>
          <ac:spMkLst>
            <pc:docMk/>
            <pc:sldMk cId="692567578" sldId="256"/>
            <ac:spMk id="3" creationId="{973A1D92-526D-02D3-AD87-C2D9D0AB9CD3}"/>
          </ac:spMkLst>
        </pc:spChg>
        <pc:picChg chg="mod">
          <ac:chgData name="Augustine Ogbonnah" userId="bade86cf02446d3c" providerId="LiveId" clId="{10F44465-C82F-470C-A8B3-93550BAFE935}" dt="2024-07-18T15:17:42.157" v="1121" actId="14100"/>
          <ac:picMkLst>
            <pc:docMk/>
            <pc:sldMk cId="692567578" sldId="256"/>
            <ac:picMk id="7" creationId="{6A524D15-794E-3F6B-73DC-F1F39BF383B6}"/>
          </ac:picMkLst>
        </pc:picChg>
      </pc:sldChg>
      <pc:sldChg chg="addSp delSp mod">
        <pc:chgData name="Augustine Ogbonnah" userId="bade86cf02446d3c" providerId="LiveId" clId="{10F44465-C82F-470C-A8B3-93550BAFE935}" dt="2024-07-18T14:59:29.184" v="1045" actId="22"/>
        <pc:sldMkLst>
          <pc:docMk/>
          <pc:sldMk cId="486795678" sldId="257"/>
        </pc:sldMkLst>
        <pc:picChg chg="add">
          <ac:chgData name="Augustine Ogbonnah" userId="bade86cf02446d3c" providerId="LiveId" clId="{10F44465-C82F-470C-A8B3-93550BAFE935}" dt="2024-07-18T14:59:29.184" v="1045" actId="22"/>
          <ac:picMkLst>
            <pc:docMk/>
            <pc:sldMk cId="486795678" sldId="257"/>
            <ac:picMk id="5" creationId="{75AC3E69-D756-1D1E-1806-0C6D0C2F4FE0}"/>
          </ac:picMkLst>
        </pc:picChg>
        <pc:picChg chg="del">
          <ac:chgData name="Augustine Ogbonnah" userId="bade86cf02446d3c" providerId="LiveId" clId="{10F44465-C82F-470C-A8B3-93550BAFE935}" dt="2024-07-18T14:59:25.705" v="1044" actId="478"/>
          <ac:picMkLst>
            <pc:docMk/>
            <pc:sldMk cId="486795678" sldId="257"/>
            <ac:picMk id="8" creationId="{843C3B96-7ED0-95F6-C9D2-C1BA57754C7F}"/>
          </ac:picMkLst>
        </pc:picChg>
      </pc:sldChg>
      <pc:sldChg chg="addSp delSp mod">
        <pc:chgData name="Augustine Ogbonnah" userId="bade86cf02446d3c" providerId="LiveId" clId="{10F44465-C82F-470C-A8B3-93550BAFE935}" dt="2024-07-18T14:39:25.966" v="1041" actId="22"/>
        <pc:sldMkLst>
          <pc:docMk/>
          <pc:sldMk cId="2833618281" sldId="263"/>
        </pc:sldMkLst>
        <pc:picChg chg="add del">
          <ac:chgData name="Augustine Ogbonnah" userId="bade86cf02446d3c" providerId="LiveId" clId="{10F44465-C82F-470C-A8B3-93550BAFE935}" dt="2024-07-18T14:34:53.074" v="1037" actId="478"/>
          <ac:picMkLst>
            <pc:docMk/>
            <pc:sldMk cId="2833618281" sldId="263"/>
            <ac:picMk id="3" creationId="{5D2EEFE1-43BD-C3F9-E531-B189A0DA3CB6}"/>
          </ac:picMkLst>
        </pc:picChg>
        <pc:picChg chg="add del">
          <ac:chgData name="Augustine Ogbonnah" userId="bade86cf02446d3c" providerId="LiveId" clId="{10F44465-C82F-470C-A8B3-93550BAFE935}" dt="2024-07-18T14:39:23.074" v="1040" actId="478"/>
          <ac:picMkLst>
            <pc:docMk/>
            <pc:sldMk cId="2833618281" sldId="263"/>
            <ac:picMk id="5" creationId="{E5BDA7B2-9BAB-B8F0-73BD-932A77B92737}"/>
          </ac:picMkLst>
        </pc:picChg>
        <pc:picChg chg="add">
          <ac:chgData name="Augustine Ogbonnah" userId="bade86cf02446d3c" providerId="LiveId" clId="{10F44465-C82F-470C-A8B3-93550BAFE935}" dt="2024-07-18T14:39:25.966" v="1041" actId="22"/>
          <ac:picMkLst>
            <pc:docMk/>
            <pc:sldMk cId="2833618281" sldId="263"/>
            <ac:picMk id="7" creationId="{95E6B37F-A97A-DF87-9FB8-0525528AB574}"/>
          </ac:picMkLst>
        </pc:picChg>
        <pc:picChg chg="del">
          <ac:chgData name="Augustine Ogbonnah" userId="bade86cf02446d3c" providerId="LiveId" clId="{10F44465-C82F-470C-A8B3-93550BAFE935}" dt="2024-07-18T14:35:23.221" v="1038" actId="478"/>
          <ac:picMkLst>
            <pc:docMk/>
            <pc:sldMk cId="2833618281" sldId="263"/>
            <ac:picMk id="17" creationId="{606FA6C3-569B-3904-14F5-A4DBB802C25A}"/>
          </ac:picMkLst>
        </pc:picChg>
      </pc:sldChg>
      <pc:sldChg chg="addSp delSp mod modNotesTx">
        <pc:chgData name="Augustine Ogbonnah" userId="bade86cf02446d3c" providerId="LiveId" clId="{10F44465-C82F-470C-A8B3-93550BAFE935}" dt="2024-07-18T15:56:15.573" v="1732"/>
        <pc:sldMkLst>
          <pc:docMk/>
          <pc:sldMk cId="2252467079" sldId="264"/>
        </pc:sldMkLst>
        <pc:picChg chg="add">
          <ac:chgData name="Augustine Ogbonnah" userId="bade86cf02446d3c" providerId="LiveId" clId="{10F44465-C82F-470C-A8B3-93550BAFE935}" dt="2024-07-18T14:52:46.423" v="1043" actId="22"/>
          <ac:picMkLst>
            <pc:docMk/>
            <pc:sldMk cId="2252467079" sldId="264"/>
            <ac:picMk id="3" creationId="{241A437D-412C-FC52-4012-E4B4FA1E8E39}"/>
          </ac:picMkLst>
        </pc:picChg>
        <pc:picChg chg="del">
          <ac:chgData name="Augustine Ogbonnah" userId="bade86cf02446d3c" providerId="LiveId" clId="{10F44465-C82F-470C-A8B3-93550BAFE935}" dt="2024-07-18T14:52:44.503" v="1042" actId="478"/>
          <ac:picMkLst>
            <pc:docMk/>
            <pc:sldMk cId="2252467079" sldId="264"/>
            <ac:picMk id="16" creationId="{F38620F7-98F5-5E90-394B-D352F5562828}"/>
          </ac:picMkLst>
        </pc:picChg>
      </pc:sldChg>
      <pc:sldChg chg="addSp delSp mod">
        <pc:chgData name="Augustine Ogbonnah" userId="bade86cf02446d3c" providerId="LiveId" clId="{10F44465-C82F-470C-A8B3-93550BAFE935}" dt="2024-07-18T14:33:56.597" v="1036" actId="22"/>
        <pc:sldMkLst>
          <pc:docMk/>
          <pc:sldMk cId="3660927079" sldId="265"/>
        </pc:sldMkLst>
        <pc:picChg chg="add del">
          <ac:chgData name="Augustine Ogbonnah" userId="bade86cf02446d3c" providerId="LiveId" clId="{10F44465-C82F-470C-A8B3-93550BAFE935}" dt="2024-07-18T14:33:53.202" v="1035" actId="478"/>
          <ac:picMkLst>
            <pc:docMk/>
            <pc:sldMk cId="3660927079" sldId="265"/>
            <ac:picMk id="3" creationId="{BD373416-A32A-EB35-CAE6-CED228DC7DAE}"/>
          </ac:picMkLst>
        </pc:picChg>
        <pc:picChg chg="add">
          <ac:chgData name="Augustine Ogbonnah" userId="bade86cf02446d3c" providerId="LiveId" clId="{10F44465-C82F-470C-A8B3-93550BAFE935}" dt="2024-07-18T14:33:56.597" v="1036" actId="22"/>
          <ac:picMkLst>
            <pc:docMk/>
            <pc:sldMk cId="3660927079" sldId="265"/>
            <ac:picMk id="5" creationId="{07ECA63F-51CA-DAAB-A626-BF8E46AEB3FD}"/>
          </ac:picMkLst>
        </pc:picChg>
        <pc:picChg chg="del">
          <ac:chgData name="Augustine Ogbonnah" userId="bade86cf02446d3c" providerId="LiveId" clId="{10F44465-C82F-470C-A8B3-93550BAFE935}" dt="2024-07-17T05:10:47.272" v="26" actId="478"/>
          <ac:picMkLst>
            <pc:docMk/>
            <pc:sldMk cId="3660927079" sldId="265"/>
            <ac:picMk id="10" creationId="{21029EA4-05A6-9976-6F06-9C5C3A0A0632}"/>
          </ac:picMkLst>
        </pc:picChg>
      </pc:sldChg>
      <pc:sldChg chg="modSp mod modNotesTx">
        <pc:chgData name="Augustine Ogbonnah" userId="bade86cf02446d3c" providerId="LiveId" clId="{10F44465-C82F-470C-A8B3-93550BAFE935}" dt="2024-07-18T15:33:47.645" v="1542" actId="20577"/>
        <pc:sldMkLst>
          <pc:docMk/>
          <pc:sldMk cId="4091510055" sldId="279"/>
        </pc:sldMkLst>
        <pc:picChg chg="mod">
          <ac:chgData name="Augustine Ogbonnah" userId="bade86cf02446d3c" providerId="LiveId" clId="{10F44465-C82F-470C-A8B3-93550BAFE935}" dt="2024-07-18T04:01:27.851" v="1030" actId="1076"/>
          <ac:picMkLst>
            <pc:docMk/>
            <pc:sldMk cId="4091510055" sldId="279"/>
            <ac:picMk id="4" creationId="{D8FB1856-3FBD-B5CD-14DE-6781AF32BA6A}"/>
          </ac:picMkLst>
        </pc:picChg>
      </pc:sldChg>
      <pc:sldChg chg="modSp mod modNotesTx">
        <pc:chgData name="Augustine Ogbonnah" userId="bade86cf02446d3c" providerId="LiveId" clId="{10F44465-C82F-470C-A8B3-93550BAFE935}" dt="2024-07-18T16:15:42.278" v="1756" actId="14100"/>
        <pc:sldMkLst>
          <pc:docMk/>
          <pc:sldMk cId="3113485317" sldId="280"/>
        </pc:sldMkLst>
        <pc:spChg chg="mod">
          <ac:chgData name="Augustine Ogbonnah" userId="bade86cf02446d3c" providerId="LiveId" clId="{10F44465-C82F-470C-A8B3-93550BAFE935}" dt="2024-07-18T16:15:34.618" v="1755" actId="27636"/>
          <ac:spMkLst>
            <pc:docMk/>
            <pc:sldMk cId="3113485317" sldId="280"/>
            <ac:spMk id="3" creationId="{5DCB8940-DB72-E8DD-3F85-EEA3799955C3}"/>
          </ac:spMkLst>
        </pc:spChg>
        <pc:picChg chg="mod">
          <ac:chgData name="Augustine Ogbonnah" userId="bade86cf02446d3c" providerId="LiveId" clId="{10F44465-C82F-470C-A8B3-93550BAFE935}" dt="2024-07-18T16:15:42.278" v="1756" actId="14100"/>
          <ac:picMkLst>
            <pc:docMk/>
            <pc:sldMk cId="3113485317" sldId="280"/>
            <ac:picMk id="4" creationId="{63C82851-E9A9-228A-2B71-7952B0973ABD}"/>
          </ac:picMkLst>
        </pc:picChg>
      </pc:sldChg>
      <pc:sldChg chg="addSp delSp modSp mod">
        <pc:chgData name="Augustine Ogbonnah" userId="bade86cf02446d3c" providerId="LiveId" clId="{10F44465-C82F-470C-A8B3-93550BAFE935}" dt="2024-07-18T15:39:48.882" v="1731" actId="14100"/>
        <pc:sldMkLst>
          <pc:docMk/>
          <pc:sldMk cId="874541197" sldId="281"/>
        </pc:sldMkLst>
        <pc:spChg chg="mod">
          <ac:chgData name="Augustine Ogbonnah" userId="bade86cf02446d3c" providerId="LiveId" clId="{10F44465-C82F-470C-A8B3-93550BAFE935}" dt="2024-07-18T15:39:40.929" v="1730" actId="27636"/>
          <ac:spMkLst>
            <pc:docMk/>
            <pc:sldMk cId="874541197" sldId="281"/>
            <ac:spMk id="3" creationId="{5DCB8940-DB72-E8DD-3F85-EEA3799955C3}"/>
          </ac:spMkLst>
        </pc:spChg>
        <pc:picChg chg="mod">
          <ac:chgData name="Augustine Ogbonnah" userId="bade86cf02446d3c" providerId="LiveId" clId="{10F44465-C82F-470C-A8B3-93550BAFE935}" dt="2024-07-18T15:39:48.882" v="1731" actId="14100"/>
          <ac:picMkLst>
            <pc:docMk/>
            <pc:sldMk cId="874541197" sldId="281"/>
            <ac:picMk id="4" creationId="{1B26C20E-4D11-0DFE-C6AF-51CA37CAD5D9}"/>
          </ac:picMkLst>
        </pc:picChg>
        <pc:picChg chg="add del mod">
          <ac:chgData name="Augustine Ogbonnah" userId="bade86cf02446d3c" providerId="LiveId" clId="{10F44465-C82F-470C-A8B3-93550BAFE935}" dt="2024-07-18T15:39:12.024" v="1727" actId="478"/>
          <ac:picMkLst>
            <pc:docMk/>
            <pc:sldMk cId="874541197" sldId="281"/>
            <ac:picMk id="6" creationId="{BCB5A03D-4305-58BE-837C-0D55749DE15B}"/>
          </ac:picMkLst>
        </pc:picChg>
      </pc:sldChg>
      <pc:sldChg chg="modSp mod">
        <pc:chgData name="Augustine Ogbonnah" userId="bade86cf02446d3c" providerId="LiveId" clId="{10F44465-C82F-470C-A8B3-93550BAFE935}" dt="2024-07-18T15:20:33.456" v="1127" actId="1076"/>
        <pc:sldMkLst>
          <pc:docMk/>
          <pc:sldMk cId="617897717" sldId="282"/>
        </pc:sldMkLst>
        <pc:spChg chg="mod">
          <ac:chgData name="Augustine Ogbonnah" userId="bade86cf02446d3c" providerId="LiveId" clId="{10F44465-C82F-470C-A8B3-93550BAFE935}" dt="2024-07-17T19:59:22.942" v="190" actId="20577"/>
          <ac:spMkLst>
            <pc:docMk/>
            <pc:sldMk cId="617897717" sldId="282"/>
            <ac:spMk id="3" creationId="{5DCB8940-DB72-E8DD-3F85-EEA3799955C3}"/>
          </ac:spMkLst>
        </pc:spChg>
        <pc:picChg chg="mod">
          <ac:chgData name="Augustine Ogbonnah" userId="bade86cf02446d3c" providerId="LiveId" clId="{10F44465-C82F-470C-A8B3-93550BAFE935}" dt="2024-07-18T15:20:33.456" v="1127" actId="1076"/>
          <ac:picMkLst>
            <pc:docMk/>
            <pc:sldMk cId="617897717" sldId="282"/>
            <ac:picMk id="4" creationId="{4ACC29E2-0C8B-8F3C-AB06-208E88CB32BD}"/>
          </ac:picMkLst>
        </pc:picChg>
      </pc:sldChg>
      <pc:sldChg chg="modSp mod modNotesTx">
        <pc:chgData name="Augustine Ogbonnah" userId="bade86cf02446d3c" providerId="LiveId" clId="{10F44465-C82F-470C-A8B3-93550BAFE935}" dt="2024-07-18T15:38:27.688" v="1726" actId="20577"/>
        <pc:sldMkLst>
          <pc:docMk/>
          <pc:sldMk cId="2488446245" sldId="283"/>
        </pc:sldMkLst>
        <pc:graphicFrameChg chg="modGraphic">
          <ac:chgData name="Augustine Ogbonnah" userId="bade86cf02446d3c" providerId="LiveId" clId="{10F44465-C82F-470C-A8B3-93550BAFE935}" dt="2024-07-18T15:19:13.751" v="1124"/>
          <ac:graphicFrameMkLst>
            <pc:docMk/>
            <pc:sldMk cId="2488446245" sldId="283"/>
            <ac:graphicFrameMk id="4" creationId="{7068EED9-7D8E-EDD1-354A-81580391D636}"/>
          </ac:graphicFrameMkLst>
        </pc:graphicFrameChg>
        <pc:picChg chg="mod">
          <ac:chgData name="Augustine Ogbonnah" userId="bade86cf02446d3c" providerId="LiveId" clId="{10F44465-C82F-470C-A8B3-93550BAFE935}" dt="2024-07-18T15:19:45.867" v="1125" actId="14100"/>
          <ac:picMkLst>
            <pc:docMk/>
            <pc:sldMk cId="2488446245" sldId="283"/>
            <ac:picMk id="5" creationId="{AE4F4CFF-19EF-3ED3-5C5B-653772641917}"/>
          </ac:picMkLst>
        </pc:picChg>
      </pc:sldChg>
      <pc:sldChg chg="addSp modSp mod">
        <pc:chgData name="Augustine Ogbonnah" userId="bade86cf02446d3c" providerId="LiveId" clId="{10F44465-C82F-470C-A8B3-93550BAFE935}" dt="2024-07-18T15:08:53.021" v="1056" actId="14100"/>
        <pc:sldMkLst>
          <pc:docMk/>
          <pc:sldMk cId="924782101" sldId="284"/>
        </pc:sldMkLst>
        <pc:spChg chg="mod">
          <ac:chgData name="Augustine Ogbonnah" userId="bade86cf02446d3c" providerId="LiveId" clId="{10F44465-C82F-470C-A8B3-93550BAFE935}" dt="2024-07-18T03:39:02.461" v="683" actId="1076"/>
          <ac:spMkLst>
            <pc:docMk/>
            <pc:sldMk cId="924782101" sldId="284"/>
            <ac:spMk id="2" creationId="{3DCC307B-8EB6-F55B-C8C7-171FE1007D81}"/>
          </ac:spMkLst>
        </pc:spChg>
        <pc:picChg chg="add mod">
          <ac:chgData name="Augustine Ogbonnah" userId="bade86cf02446d3c" providerId="LiveId" clId="{10F44465-C82F-470C-A8B3-93550BAFE935}" dt="2024-07-18T15:08:45.479" v="1055" actId="14100"/>
          <ac:picMkLst>
            <pc:docMk/>
            <pc:sldMk cId="924782101" sldId="284"/>
            <ac:picMk id="5" creationId="{6CFE5298-26A6-16D4-5858-768CFCDC4422}"/>
          </ac:picMkLst>
        </pc:picChg>
        <pc:picChg chg="mod">
          <ac:chgData name="Augustine Ogbonnah" userId="bade86cf02446d3c" providerId="LiveId" clId="{10F44465-C82F-470C-A8B3-93550BAFE935}" dt="2024-07-18T15:08:53.021" v="1056" actId="14100"/>
          <ac:picMkLst>
            <pc:docMk/>
            <pc:sldMk cId="924782101" sldId="284"/>
            <ac:picMk id="6" creationId="{E97086C5-CC15-E5F4-9396-6D69853233E6}"/>
          </ac:picMkLst>
        </pc:picChg>
      </pc:sldChg>
      <pc:sldChg chg="modSp mod modNotesTx">
        <pc:chgData name="Augustine Ogbonnah" userId="bade86cf02446d3c" providerId="LiveId" clId="{10F44465-C82F-470C-A8B3-93550BAFE935}" dt="2024-07-18T16:18:21.269" v="1769" actId="14100"/>
        <pc:sldMkLst>
          <pc:docMk/>
          <pc:sldMk cId="3158502197" sldId="285"/>
        </pc:sldMkLst>
        <pc:spChg chg="mod">
          <ac:chgData name="Augustine Ogbonnah" userId="bade86cf02446d3c" providerId="LiveId" clId="{10F44465-C82F-470C-A8B3-93550BAFE935}" dt="2024-07-18T16:18:11.647" v="1768" actId="20577"/>
          <ac:spMkLst>
            <pc:docMk/>
            <pc:sldMk cId="3158502197" sldId="285"/>
            <ac:spMk id="3" creationId="{5DCB8940-DB72-E8DD-3F85-EEA3799955C3}"/>
          </ac:spMkLst>
        </pc:spChg>
        <pc:picChg chg="mod">
          <ac:chgData name="Augustine Ogbonnah" userId="bade86cf02446d3c" providerId="LiveId" clId="{10F44465-C82F-470C-A8B3-93550BAFE935}" dt="2024-07-18T16:18:21.269" v="1769" actId="14100"/>
          <ac:picMkLst>
            <pc:docMk/>
            <pc:sldMk cId="3158502197" sldId="285"/>
            <ac:picMk id="4" creationId="{7A38260F-F296-61E1-56EA-0B449E0E9DB5}"/>
          </ac:picMkLst>
        </pc:picChg>
      </pc:sldChg>
      <pc:sldChg chg="addSp modSp mod modNotesTx">
        <pc:chgData name="Augustine Ogbonnah" userId="bade86cf02446d3c" providerId="LiveId" clId="{10F44465-C82F-470C-A8B3-93550BAFE935}" dt="2024-07-18T16:05:05.947" v="1748" actId="20577"/>
        <pc:sldMkLst>
          <pc:docMk/>
          <pc:sldMk cId="2590231986" sldId="286"/>
        </pc:sldMkLst>
        <pc:spChg chg="mod">
          <ac:chgData name="Augustine Ogbonnah" userId="bade86cf02446d3c" providerId="LiveId" clId="{10F44465-C82F-470C-A8B3-93550BAFE935}" dt="2024-07-18T16:02:33.698" v="1743" actId="207"/>
          <ac:spMkLst>
            <pc:docMk/>
            <pc:sldMk cId="2590231986" sldId="286"/>
            <ac:spMk id="3" creationId="{5DCB8940-DB72-E8DD-3F85-EEA3799955C3}"/>
          </ac:spMkLst>
        </pc:spChg>
        <pc:picChg chg="mod">
          <ac:chgData name="Augustine Ogbonnah" userId="bade86cf02446d3c" providerId="LiveId" clId="{10F44465-C82F-470C-A8B3-93550BAFE935}" dt="2024-07-18T16:02:43.345" v="1744" actId="14100"/>
          <ac:picMkLst>
            <pc:docMk/>
            <pc:sldMk cId="2590231986" sldId="286"/>
            <ac:picMk id="4" creationId="{468B8B62-6BFC-8CA0-A246-9321E2A3EDDF}"/>
          </ac:picMkLst>
        </pc:picChg>
        <pc:picChg chg="add mod">
          <ac:chgData name="Augustine Ogbonnah" userId="bade86cf02446d3c" providerId="LiveId" clId="{10F44465-C82F-470C-A8B3-93550BAFE935}" dt="2024-07-18T15:58:27.752" v="1738" actId="14100"/>
          <ac:picMkLst>
            <pc:docMk/>
            <pc:sldMk cId="2590231986" sldId="286"/>
            <ac:picMk id="6" creationId="{4E2377A1-8C6E-6125-81C7-CDA36C0D1E43}"/>
          </ac:picMkLst>
        </pc:picChg>
      </pc:sldChg>
      <pc:sldChg chg="modSp mod">
        <pc:chgData name="Augustine Ogbonnah" userId="bade86cf02446d3c" providerId="LiveId" clId="{10F44465-C82F-470C-A8B3-93550BAFE935}" dt="2024-07-18T15:24:22.278" v="1146" actId="14100"/>
        <pc:sldMkLst>
          <pc:docMk/>
          <pc:sldMk cId="2806031418" sldId="287"/>
        </pc:sldMkLst>
        <pc:spChg chg="mod">
          <ac:chgData name="Augustine Ogbonnah" userId="bade86cf02446d3c" providerId="LiveId" clId="{10F44465-C82F-470C-A8B3-93550BAFE935}" dt="2024-07-18T15:09:25.785" v="1060" actId="14100"/>
          <ac:spMkLst>
            <pc:docMk/>
            <pc:sldMk cId="2806031418" sldId="287"/>
            <ac:spMk id="2" creationId="{3DCC307B-8EB6-F55B-C8C7-171FE1007D81}"/>
          </ac:spMkLst>
        </pc:spChg>
        <pc:spChg chg="mod">
          <ac:chgData name="Augustine Ogbonnah" userId="bade86cf02446d3c" providerId="LiveId" clId="{10F44465-C82F-470C-A8B3-93550BAFE935}" dt="2024-07-18T15:23:55.025" v="1145" actId="27636"/>
          <ac:spMkLst>
            <pc:docMk/>
            <pc:sldMk cId="2806031418" sldId="287"/>
            <ac:spMk id="3" creationId="{5DCB8940-DB72-E8DD-3F85-EEA3799955C3}"/>
          </ac:spMkLst>
        </pc:spChg>
        <pc:picChg chg="mod">
          <ac:chgData name="Augustine Ogbonnah" userId="bade86cf02446d3c" providerId="LiveId" clId="{10F44465-C82F-470C-A8B3-93550BAFE935}" dt="2024-07-18T15:24:22.278" v="1146" actId="14100"/>
          <ac:picMkLst>
            <pc:docMk/>
            <pc:sldMk cId="2806031418" sldId="287"/>
            <ac:picMk id="4" creationId="{4F29206A-5257-ACFF-15BA-C0CCCE9AB07C}"/>
          </ac:picMkLst>
        </pc:picChg>
      </pc:sldChg>
      <pc:sldChg chg="modSp mod">
        <pc:chgData name="Augustine Ogbonnah" userId="bade86cf02446d3c" providerId="LiveId" clId="{10F44465-C82F-470C-A8B3-93550BAFE935}" dt="2024-07-18T03:42:35.331" v="692" actId="14100"/>
        <pc:sldMkLst>
          <pc:docMk/>
          <pc:sldMk cId="3514107200" sldId="289"/>
        </pc:sldMkLst>
        <pc:spChg chg="mod">
          <ac:chgData name="Augustine Ogbonnah" userId="bade86cf02446d3c" providerId="LiveId" clId="{10F44465-C82F-470C-A8B3-93550BAFE935}" dt="2024-07-18T03:41:50.064" v="691" actId="207"/>
          <ac:spMkLst>
            <pc:docMk/>
            <pc:sldMk cId="3514107200" sldId="289"/>
            <ac:spMk id="3" creationId="{5DCB8940-DB72-E8DD-3F85-EEA3799955C3}"/>
          </ac:spMkLst>
        </pc:spChg>
        <pc:picChg chg="mod">
          <ac:chgData name="Augustine Ogbonnah" userId="bade86cf02446d3c" providerId="LiveId" clId="{10F44465-C82F-470C-A8B3-93550BAFE935}" dt="2024-07-18T03:42:35.331" v="692" actId="14100"/>
          <ac:picMkLst>
            <pc:docMk/>
            <pc:sldMk cId="3514107200" sldId="289"/>
            <ac:picMk id="4" creationId="{9BAEA89F-EBDE-CD8B-13E2-336299F8868C}"/>
          </ac:picMkLst>
        </pc:picChg>
      </pc:sldChg>
      <pc:sldChg chg="modSp mod">
        <pc:chgData name="Augustine Ogbonnah" userId="bade86cf02446d3c" providerId="LiveId" clId="{10F44465-C82F-470C-A8B3-93550BAFE935}" dt="2024-07-18T15:14:05.466" v="1100" actId="14100"/>
        <pc:sldMkLst>
          <pc:docMk/>
          <pc:sldMk cId="18881134" sldId="292"/>
        </pc:sldMkLst>
        <pc:spChg chg="mod">
          <ac:chgData name="Augustine Ogbonnah" userId="bade86cf02446d3c" providerId="LiveId" clId="{10F44465-C82F-470C-A8B3-93550BAFE935}" dt="2024-07-18T15:13:41.159" v="1098" actId="255"/>
          <ac:spMkLst>
            <pc:docMk/>
            <pc:sldMk cId="18881134" sldId="292"/>
            <ac:spMk id="2" creationId="{3DCC307B-8EB6-F55B-C8C7-171FE1007D81}"/>
          </ac:spMkLst>
        </pc:spChg>
        <pc:spChg chg="mod">
          <ac:chgData name="Augustine Ogbonnah" userId="bade86cf02446d3c" providerId="LiveId" clId="{10F44465-C82F-470C-A8B3-93550BAFE935}" dt="2024-07-18T15:13:52.654" v="1099" actId="14100"/>
          <ac:spMkLst>
            <pc:docMk/>
            <pc:sldMk cId="18881134" sldId="292"/>
            <ac:spMk id="3" creationId="{5DCB8940-DB72-E8DD-3F85-EEA3799955C3}"/>
          </ac:spMkLst>
        </pc:spChg>
        <pc:picChg chg="mod">
          <ac:chgData name="Augustine Ogbonnah" userId="bade86cf02446d3c" providerId="LiveId" clId="{10F44465-C82F-470C-A8B3-93550BAFE935}" dt="2024-07-18T15:14:05.466" v="1100" actId="14100"/>
          <ac:picMkLst>
            <pc:docMk/>
            <pc:sldMk cId="18881134" sldId="292"/>
            <ac:picMk id="4" creationId="{DC71826C-2CB2-B10A-FE6E-C9CA14C47C02}"/>
          </ac:picMkLst>
        </pc:picChg>
      </pc:sldChg>
      <pc:sldChg chg="addSp delSp modSp mod modNotesTx">
        <pc:chgData name="Augustine Ogbonnah" userId="bade86cf02446d3c" providerId="LiveId" clId="{10F44465-C82F-470C-A8B3-93550BAFE935}" dt="2024-07-18T16:10:18.887" v="1749"/>
        <pc:sldMkLst>
          <pc:docMk/>
          <pc:sldMk cId="588650849" sldId="293"/>
        </pc:sldMkLst>
        <pc:spChg chg="mod">
          <ac:chgData name="Augustine Ogbonnah" userId="bade86cf02446d3c" providerId="LiveId" clId="{10F44465-C82F-470C-A8B3-93550BAFE935}" dt="2024-07-18T03:26:59.880" v="660" actId="14100"/>
          <ac:spMkLst>
            <pc:docMk/>
            <pc:sldMk cId="588650849" sldId="293"/>
            <ac:spMk id="2" creationId="{3DCC307B-8EB6-F55B-C8C7-171FE1007D81}"/>
          </ac:spMkLst>
        </pc:spChg>
        <pc:spChg chg="mod">
          <ac:chgData name="Augustine Ogbonnah" userId="bade86cf02446d3c" providerId="LiveId" clId="{10F44465-C82F-470C-A8B3-93550BAFE935}" dt="2024-07-18T03:32:24.199" v="678" actId="207"/>
          <ac:spMkLst>
            <pc:docMk/>
            <pc:sldMk cId="588650849" sldId="293"/>
            <ac:spMk id="6" creationId="{D3621B5D-F40B-BC65-1868-9CB692D0465B}"/>
          </ac:spMkLst>
        </pc:spChg>
        <pc:picChg chg="add del mod">
          <ac:chgData name="Augustine Ogbonnah" userId="bade86cf02446d3c" providerId="LiveId" clId="{10F44465-C82F-470C-A8B3-93550BAFE935}" dt="2024-07-18T03:15:48.973" v="574" actId="478"/>
          <ac:picMkLst>
            <pc:docMk/>
            <pc:sldMk cId="588650849" sldId="293"/>
            <ac:picMk id="4" creationId="{1A952C7A-CF64-E352-CEC9-EA8DB2406847}"/>
          </ac:picMkLst>
        </pc:picChg>
        <pc:picChg chg="add del mod">
          <ac:chgData name="Augustine Ogbonnah" userId="bade86cf02446d3c" providerId="LiveId" clId="{10F44465-C82F-470C-A8B3-93550BAFE935}" dt="2024-07-18T03:18:26.170" v="577" actId="478"/>
          <ac:picMkLst>
            <pc:docMk/>
            <pc:sldMk cId="588650849" sldId="293"/>
            <ac:picMk id="7" creationId="{617B4096-5BC2-82C8-B2AE-4D3F71A91A84}"/>
          </ac:picMkLst>
        </pc:picChg>
        <pc:picChg chg="mod">
          <ac:chgData name="Augustine Ogbonnah" userId="bade86cf02446d3c" providerId="LiveId" clId="{10F44465-C82F-470C-A8B3-93550BAFE935}" dt="2024-07-18T15:21:23.578" v="1129" actId="14100"/>
          <ac:picMkLst>
            <pc:docMk/>
            <pc:sldMk cId="588650849" sldId="293"/>
            <ac:picMk id="8" creationId="{72DEFEEA-C932-1F31-7086-4B425593F38F}"/>
          </ac:picMkLst>
        </pc:picChg>
        <pc:picChg chg="add mod">
          <ac:chgData name="Augustine Ogbonnah" userId="bade86cf02446d3c" providerId="LiveId" clId="{10F44465-C82F-470C-A8B3-93550BAFE935}" dt="2024-07-18T03:22:15.480" v="654" actId="1076"/>
          <ac:picMkLst>
            <pc:docMk/>
            <pc:sldMk cId="588650849" sldId="293"/>
            <ac:picMk id="10" creationId="{24055249-AD05-C9CE-2965-6D60B08F7F1C}"/>
          </ac:picMkLst>
        </pc:picChg>
      </pc:sldChg>
      <pc:sldChg chg="addSp delSp modSp new mod ord">
        <pc:chgData name="Augustine Ogbonnah" userId="bade86cf02446d3c" providerId="LiveId" clId="{10F44465-C82F-470C-A8B3-93550BAFE935}" dt="2024-07-18T16:43:31.653" v="1865" actId="14100"/>
        <pc:sldMkLst>
          <pc:docMk/>
          <pc:sldMk cId="169137336" sldId="295"/>
        </pc:sldMkLst>
        <pc:spChg chg="mod">
          <ac:chgData name="Augustine Ogbonnah" userId="bade86cf02446d3c" providerId="LiveId" clId="{10F44465-C82F-470C-A8B3-93550BAFE935}" dt="2024-07-18T02:45:48.124" v="224" actId="255"/>
          <ac:spMkLst>
            <pc:docMk/>
            <pc:sldMk cId="169137336" sldId="295"/>
            <ac:spMk id="2" creationId="{F5E31B11-8232-BC80-98ED-481071609F27}"/>
          </ac:spMkLst>
        </pc:spChg>
        <pc:spChg chg="add del mod">
          <ac:chgData name="Augustine Ogbonnah" userId="bade86cf02446d3c" providerId="LiveId" clId="{10F44465-C82F-470C-A8B3-93550BAFE935}" dt="2024-07-18T16:43:10.018" v="1864" actId="20577"/>
          <ac:spMkLst>
            <pc:docMk/>
            <pc:sldMk cId="169137336" sldId="295"/>
            <ac:spMk id="3" creationId="{16B5CFDD-67DB-89F2-7906-7B0290E5BED9}"/>
          </ac:spMkLst>
        </pc:spChg>
        <pc:spChg chg="mod">
          <ac:chgData name="Augustine Ogbonnah" userId="bade86cf02446d3c" providerId="LiveId" clId="{10F44465-C82F-470C-A8B3-93550BAFE935}" dt="2024-07-18T02:55:17.222" v="261" actId="14100"/>
          <ac:spMkLst>
            <pc:docMk/>
            <pc:sldMk cId="169137336" sldId="295"/>
            <ac:spMk id="4" creationId="{1C3153E6-B573-B1CE-140B-F1AC4790F8E3}"/>
          </ac:spMkLst>
        </pc:spChg>
        <pc:picChg chg="add del mod ord">
          <ac:chgData name="Augustine Ogbonnah" userId="bade86cf02446d3c" providerId="LiveId" clId="{10F44465-C82F-470C-A8B3-93550BAFE935}" dt="2024-07-18T02:43:24.512" v="202" actId="22"/>
          <ac:picMkLst>
            <pc:docMk/>
            <pc:sldMk cId="169137336" sldId="295"/>
            <ac:picMk id="6" creationId="{CEF91937-1727-130D-71E3-525685629E72}"/>
          </ac:picMkLst>
        </pc:picChg>
        <pc:picChg chg="add mod">
          <ac:chgData name="Augustine Ogbonnah" userId="bade86cf02446d3c" providerId="LiveId" clId="{10F44465-C82F-470C-A8B3-93550BAFE935}" dt="2024-07-18T02:55:08.651" v="260" actId="14100"/>
          <ac:picMkLst>
            <pc:docMk/>
            <pc:sldMk cId="169137336" sldId="295"/>
            <ac:picMk id="8" creationId="{C23C92C6-45C5-A9B6-C3DD-0C7C7D98D241}"/>
          </ac:picMkLst>
        </pc:picChg>
        <pc:picChg chg="add mod">
          <ac:chgData name="Augustine Ogbonnah" userId="bade86cf02446d3c" providerId="LiveId" clId="{10F44465-C82F-470C-A8B3-93550BAFE935}" dt="2024-07-18T02:54:59.637" v="259" actId="1076"/>
          <ac:picMkLst>
            <pc:docMk/>
            <pc:sldMk cId="169137336" sldId="295"/>
            <ac:picMk id="10" creationId="{BADC4504-7332-14F0-5FCA-A8062A7B613C}"/>
          </ac:picMkLst>
        </pc:picChg>
        <pc:picChg chg="add mod">
          <ac:chgData name="Augustine Ogbonnah" userId="bade86cf02446d3c" providerId="LiveId" clId="{10F44465-C82F-470C-A8B3-93550BAFE935}" dt="2024-07-18T16:43:31.653" v="1865" actId="14100"/>
          <ac:picMkLst>
            <pc:docMk/>
            <pc:sldMk cId="169137336" sldId="295"/>
            <ac:picMk id="11" creationId="{428F9CDB-1935-7FA3-6623-D4218C777B3C}"/>
          </ac:picMkLst>
        </pc:picChg>
      </pc:sldChg>
      <pc:sldChg chg="addSp delSp modSp add mod">
        <pc:chgData name="Augustine Ogbonnah" userId="bade86cf02446d3c" providerId="LiveId" clId="{10F44465-C82F-470C-A8B3-93550BAFE935}" dt="2024-07-18T16:52:35.502" v="1877" actId="14100"/>
        <pc:sldMkLst>
          <pc:docMk/>
          <pc:sldMk cId="3088346586" sldId="296"/>
        </pc:sldMkLst>
        <pc:spChg chg="del">
          <ac:chgData name="Augustine Ogbonnah" userId="bade86cf02446d3c" providerId="LiveId" clId="{10F44465-C82F-470C-A8B3-93550BAFE935}" dt="2024-07-18T16:52:12.319" v="1874" actId="478"/>
          <ac:spMkLst>
            <pc:docMk/>
            <pc:sldMk cId="3088346586" sldId="296"/>
            <ac:spMk id="2" creationId="{3DCC307B-8EB6-F55B-C8C7-171FE1007D81}"/>
          </ac:spMkLst>
        </pc:spChg>
        <pc:spChg chg="mod">
          <ac:chgData name="Augustine Ogbonnah" userId="bade86cf02446d3c" providerId="LiveId" clId="{10F44465-C82F-470C-A8B3-93550BAFE935}" dt="2024-07-18T16:52:23.659" v="1875" actId="1076"/>
          <ac:spMkLst>
            <pc:docMk/>
            <pc:sldMk cId="3088346586" sldId="296"/>
            <ac:spMk id="3" creationId="{5DCB8940-DB72-E8DD-3F85-EEA3799955C3}"/>
          </ac:spMkLst>
        </pc:spChg>
        <pc:spChg chg="add del mod">
          <ac:chgData name="Augustine Ogbonnah" userId="bade86cf02446d3c" providerId="LiveId" clId="{10F44465-C82F-470C-A8B3-93550BAFE935}" dt="2024-07-18T16:52:28.682" v="1876" actId="478"/>
          <ac:spMkLst>
            <pc:docMk/>
            <pc:sldMk cId="3088346586" sldId="296"/>
            <ac:spMk id="6" creationId="{329A3BCB-4E7C-D74E-9C84-956CEC205BBB}"/>
          </ac:spMkLst>
        </pc:spChg>
        <pc:picChg chg="mod">
          <ac:chgData name="Augustine Ogbonnah" userId="bade86cf02446d3c" providerId="LiveId" clId="{10F44465-C82F-470C-A8B3-93550BAFE935}" dt="2024-07-18T16:52:35.502" v="1877" actId="14100"/>
          <ac:picMkLst>
            <pc:docMk/>
            <pc:sldMk cId="3088346586" sldId="296"/>
            <ac:picMk id="4" creationId="{DC71826C-2CB2-B10A-FE6E-C9CA14C47C02}"/>
          </ac:picMkLst>
        </pc:picChg>
      </pc:sldChg>
      <pc:sldChg chg="addSp delSp modSp add del mod">
        <pc:chgData name="Augustine Ogbonnah" userId="bade86cf02446d3c" providerId="LiveId" clId="{10F44465-C82F-470C-A8B3-93550BAFE935}" dt="2024-07-18T17:15:35.032" v="1879" actId="2696"/>
        <pc:sldMkLst>
          <pc:docMk/>
          <pc:sldMk cId="2071071693" sldId="297"/>
        </pc:sldMkLst>
        <pc:spChg chg="del">
          <ac:chgData name="Augustine Ogbonnah" userId="bade86cf02446d3c" providerId="LiveId" clId="{10F44465-C82F-470C-A8B3-93550BAFE935}" dt="2024-07-18T16:37:58.032" v="1774" actId="478"/>
          <ac:spMkLst>
            <pc:docMk/>
            <pc:sldMk cId="2071071693" sldId="297"/>
            <ac:spMk id="2" creationId="{3DCC307B-8EB6-F55B-C8C7-171FE1007D81}"/>
          </ac:spMkLst>
        </pc:spChg>
        <pc:spChg chg="mod">
          <ac:chgData name="Augustine Ogbonnah" userId="bade86cf02446d3c" providerId="LiveId" clId="{10F44465-C82F-470C-A8B3-93550BAFE935}" dt="2024-07-18T16:37:51.206" v="1773" actId="6549"/>
          <ac:spMkLst>
            <pc:docMk/>
            <pc:sldMk cId="2071071693" sldId="297"/>
            <ac:spMk id="3" creationId="{5DCB8940-DB72-E8DD-3F85-EEA3799955C3}"/>
          </ac:spMkLst>
        </pc:spChg>
        <pc:spChg chg="add mod">
          <ac:chgData name="Augustine Ogbonnah" userId="bade86cf02446d3c" providerId="LiveId" clId="{10F44465-C82F-470C-A8B3-93550BAFE935}" dt="2024-07-18T16:50:10.828" v="1872" actId="113"/>
          <ac:spMkLst>
            <pc:docMk/>
            <pc:sldMk cId="2071071693" sldId="297"/>
            <ac:spMk id="6" creationId="{A3BE3FB2-473A-EB48-9537-D04B04DCCA11}"/>
          </ac:spMkLst>
        </pc:spChg>
        <pc:picChg chg="mod">
          <ac:chgData name="Augustine Ogbonnah" userId="bade86cf02446d3c" providerId="LiveId" clId="{10F44465-C82F-470C-A8B3-93550BAFE935}" dt="2024-07-18T17:15:25.453" v="1878" actId="14100"/>
          <ac:picMkLst>
            <pc:docMk/>
            <pc:sldMk cId="2071071693" sldId="297"/>
            <ac:picMk id="4" creationId="{DC71826C-2CB2-B10A-FE6E-C9CA14C47C02}"/>
          </ac:picMkLst>
        </pc:picChg>
      </pc:sldChg>
    </pc:docChg>
  </pc:docChgLst>
  <pc:docChgLst>
    <pc:chgData name="Adeyemi Badnus" userId="d131a05e65dafc3c" providerId="Windows Live" clId="Web-{A6B4F8F0-94E1-47F2-9C69-D3EB095C6027}"/>
    <pc:docChg chg="modSld">
      <pc:chgData name="Adeyemi Badnus" userId="d131a05e65dafc3c" providerId="Windows Live" clId="Web-{A6B4F8F0-94E1-47F2-9C69-D3EB095C6027}" dt="2024-07-18T19:29:33.241" v="5" actId="14100"/>
      <pc:docMkLst>
        <pc:docMk/>
      </pc:docMkLst>
      <pc:sldChg chg="modSp">
        <pc:chgData name="Adeyemi Badnus" userId="d131a05e65dafc3c" providerId="Windows Live" clId="Web-{A6B4F8F0-94E1-47F2-9C69-D3EB095C6027}" dt="2024-07-18T19:29:33.241" v="5" actId="14100"/>
        <pc:sldMkLst>
          <pc:docMk/>
          <pc:sldMk cId="617897717" sldId="282"/>
        </pc:sldMkLst>
        <pc:picChg chg="mod">
          <ac:chgData name="Adeyemi Badnus" userId="d131a05e65dafc3c" providerId="Windows Live" clId="Web-{A6B4F8F0-94E1-47F2-9C69-D3EB095C6027}" dt="2024-07-18T19:29:33.241" v="5" actId="14100"/>
          <ac:picMkLst>
            <pc:docMk/>
            <pc:sldMk cId="617897717" sldId="282"/>
            <ac:picMk id="4" creationId="{4ACC29E2-0C8B-8F3C-AB06-208E88CB32B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DB3527-DDE2-415F-9D1E-6C2B59590348}" type="datetimeFigureOut">
              <a:rPr lang="en-US" smtClean="0"/>
              <a:t>7/18/2024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A26138-4CEB-4343-8E29-33AEDB89FEA3}" type="slidenum">
              <a:rPr lang="en-US" smtClean="0"/>
              <a:t>‹#›</a:t>
            </a:fld>
            <a:endParaRPr lang="en-US"/>
          </a:p>
        </p:txBody>
      </p:sp>
    </p:spTree>
    <p:extLst>
      <p:ext uri="{BB962C8B-B14F-4D97-AF65-F5344CB8AC3E}">
        <p14:creationId xmlns:p14="http://schemas.microsoft.com/office/powerpoint/2010/main" val="1179243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builtin.com/people-management/active-listenin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builtin.com/employee-engagement"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builtin.com/employee-engagement"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builtin.com/employee-engagement/drivers-of-employee-engagemen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Organization is faced with rising high employee turnover rate, inconsistent performance and low efficiency resulting in low profitability. Mgt has requested that using data analysis we can identify the factors affecting job satisfaction and productivity and to suggest strategies to mitigate the issues faced by the company.</a:t>
            </a:r>
          </a:p>
        </p:txBody>
      </p:sp>
      <p:sp>
        <p:nvSpPr>
          <p:cNvPr id="4" name="Slide Number Placeholder 3"/>
          <p:cNvSpPr>
            <a:spLocks noGrp="1"/>
          </p:cNvSpPr>
          <p:nvPr>
            <p:ph type="sldNum" sz="quarter" idx="5"/>
          </p:nvPr>
        </p:nvSpPr>
        <p:spPr/>
        <p:txBody>
          <a:bodyPr/>
          <a:lstStyle/>
          <a:p>
            <a:fld id="{00A26138-4CEB-4343-8E29-33AEDB89FEA3}" type="slidenum">
              <a:rPr lang="en-US" smtClean="0"/>
              <a:t>2</a:t>
            </a:fld>
            <a:endParaRPr lang="en-US"/>
          </a:p>
        </p:txBody>
      </p:sp>
    </p:spTree>
    <p:extLst>
      <p:ext uri="{BB962C8B-B14F-4D97-AF65-F5344CB8AC3E}">
        <p14:creationId xmlns:p14="http://schemas.microsoft.com/office/powerpoint/2010/main" val="4097865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a:solidFill>
                  <a:srgbClr val="00B050"/>
                </a:solidFill>
                <a:effectLst/>
                <a:latin typeface="Arial" panose="020B0604020202020204" pitchFamily="34" charset="0"/>
                <a:ea typeface="Times New Roman" panose="02020603050405020304" pitchFamily="18" charset="0"/>
                <a:cs typeface="Arial" panose="020B0604020202020204" pitchFamily="34" charset="0"/>
              </a:rPr>
              <a:t>The primary objectives of this project are as follows</a:t>
            </a:r>
            <a:r>
              <a:rPr lang="en-US" sz="1050" b="1" kern="0">
                <a:effectLst/>
                <a:latin typeface="Arial" panose="020B0604020202020204" pitchFamily="34" charset="0"/>
                <a:ea typeface="Times New Roman" panose="02020603050405020304" pitchFamily="18" charset="0"/>
                <a:cs typeface="Arial" panose="020B0604020202020204" pitchFamily="34" charset="0"/>
              </a:rPr>
              <a:t>:</a:t>
            </a:r>
          </a:p>
          <a:p>
            <a:endParaRPr lang="en-US"/>
          </a:p>
        </p:txBody>
      </p:sp>
      <p:sp>
        <p:nvSpPr>
          <p:cNvPr id="4" name="Slide Number Placeholder 3"/>
          <p:cNvSpPr>
            <a:spLocks noGrp="1"/>
          </p:cNvSpPr>
          <p:nvPr>
            <p:ph type="sldNum" sz="quarter" idx="5"/>
          </p:nvPr>
        </p:nvSpPr>
        <p:spPr/>
        <p:txBody>
          <a:bodyPr/>
          <a:lstStyle/>
          <a:p>
            <a:fld id="{00A26138-4CEB-4343-8E29-33AEDB89FEA3}" type="slidenum">
              <a:rPr lang="en-US" smtClean="0"/>
              <a:t>3</a:t>
            </a:fld>
            <a:endParaRPr lang="en-US"/>
          </a:p>
        </p:txBody>
      </p:sp>
    </p:spTree>
    <p:extLst>
      <p:ext uri="{BB962C8B-B14F-4D97-AF65-F5344CB8AC3E}">
        <p14:creationId xmlns:p14="http://schemas.microsoft.com/office/powerpoint/2010/main" val="3086024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A26138-4CEB-4343-8E29-33AEDB89FEA3}" type="slidenum">
              <a:rPr lang="en-US" smtClean="0"/>
              <a:t>4</a:t>
            </a:fld>
            <a:endParaRPr lang="en-US"/>
          </a:p>
        </p:txBody>
      </p:sp>
    </p:spTree>
    <p:extLst>
      <p:ext uri="{BB962C8B-B14F-4D97-AF65-F5344CB8AC3E}">
        <p14:creationId xmlns:p14="http://schemas.microsoft.com/office/powerpoint/2010/main" val="2659386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Though we identified 17 key factors influencing Employee productivity and satisfaction, we focused on 4 factors that we think captured the situation the Company is facing.</a:t>
            </a:r>
          </a:p>
        </p:txBody>
      </p:sp>
      <p:sp>
        <p:nvSpPr>
          <p:cNvPr id="4" name="Slide Number Placeholder 3"/>
          <p:cNvSpPr>
            <a:spLocks noGrp="1"/>
          </p:cNvSpPr>
          <p:nvPr>
            <p:ph type="sldNum" sz="quarter" idx="5"/>
          </p:nvPr>
        </p:nvSpPr>
        <p:spPr/>
        <p:txBody>
          <a:bodyPr/>
          <a:lstStyle/>
          <a:p>
            <a:fld id="{00A26138-4CEB-4343-8E29-33AEDB89FEA3}" type="slidenum">
              <a:rPr lang="en-US" smtClean="0"/>
              <a:t>7</a:t>
            </a:fld>
            <a:endParaRPr lang="en-US"/>
          </a:p>
        </p:txBody>
      </p:sp>
    </p:spTree>
    <p:extLst>
      <p:ext uri="{BB962C8B-B14F-4D97-AF65-F5344CB8AC3E}">
        <p14:creationId xmlns:p14="http://schemas.microsoft.com/office/powerpoint/2010/main" val="4143270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3A3B41"/>
                </a:solidFill>
                <a:effectLst/>
                <a:highlight>
                  <a:srgbClr val="FFFFFF"/>
                </a:highlight>
                <a:latin typeface="Georgia" panose="02040502050405020303" pitchFamily="18" charset="0"/>
              </a:rPr>
              <a:t>Companies that want to get serious about improving job satisfaction should start by </a:t>
            </a:r>
            <a:r>
              <a:rPr lang="en-US" b="0" i="0">
                <a:effectLst/>
                <a:highlight>
                  <a:srgbClr val="FFFFFF"/>
                </a:highlight>
                <a:latin typeface="Georgia" panose="02040502050405020303" pitchFamily="18" charset="0"/>
                <a:hlinkClick r:id="rId3"/>
              </a:rPr>
              <a:t>listening to employees</a:t>
            </a:r>
            <a:r>
              <a:rPr lang="en-US" b="0" i="0">
                <a:solidFill>
                  <a:srgbClr val="3A3B41"/>
                </a:solidFill>
                <a:effectLst/>
                <a:highlight>
                  <a:srgbClr val="FFFFFF"/>
                </a:highlight>
                <a:latin typeface="Georgia" panose="02040502050405020303" pitchFamily="18" charset="0"/>
              </a:rPr>
              <a:t>. That way, they can learn about the issues that matter to employees, the resources they need to do their jobs better and their ideas for how the organization’s culture can improve.</a:t>
            </a:r>
            <a:endParaRPr lang="en-US"/>
          </a:p>
        </p:txBody>
      </p:sp>
      <p:sp>
        <p:nvSpPr>
          <p:cNvPr id="4" name="Slide Number Placeholder 3"/>
          <p:cNvSpPr>
            <a:spLocks noGrp="1"/>
          </p:cNvSpPr>
          <p:nvPr>
            <p:ph type="sldNum" sz="quarter" idx="5"/>
          </p:nvPr>
        </p:nvSpPr>
        <p:spPr/>
        <p:txBody>
          <a:bodyPr/>
          <a:lstStyle/>
          <a:p>
            <a:fld id="{00A26138-4CEB-4343-8E29-33AEDB89FEA3}" type="slidenum">
              <a:rPr lang="en-US" smtClean="0"/>
              <a:t>11</a:t>
            </a:fld>
            <a:endParaRPr lang="en-US"/>
          </a:p>
        </p:txBody>
      </p:sp>
    </p:spTree>
    <p:extLst>
      <p:ext uri="{BB962C8B-B14F-4D97-AF65-F5344CB8AC3E}">
        <p14:creationId xmlns:p14="http://schemas.microsoft.com/office/powerpoint/2010/main" val="2454584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3A3B41"/>
                </a:solidFill>
                <a:effectLst/>
                <a:highlight>
                  <a:srgbClr val="FFFFFF"/>
                </a:highlight>
                <a:latin typeface="Georgia" panose="02040502050405020303" pitchFamily="18" charset="0"/>
              </a:rPr>
              <a:t>Engaged employees are the key to a successful business. That’s the short answer to the question, “Why is </a:t>
            </a:r>
            <a:r>
              <a:rPr lang="en-US" b="0" i="0">
                <a:effectLst/>
                <a:highlight>
                  <a:srgbClr val="FFFFFF"/>
                </a:highlight>
                <a:latin typeface="Georgia" panose="02040502050405020303" pitchFamily="18" charset="0"/>
                <a:hlinkClick r:id="rId3"/>
              </a:rPr>
              <a:t>employee engagement</a:t>
            </a:r>
            <a:r>
              <a:rPr lang="en-US" b="0" i="0">
                <a:solidFill>
                  <a:srgbClr val="3A3B41"/>
                </a:solidFill>
                <a:effectLst/>
                <a:highlight>
                  <a:srgbClr val="FFFFFF"/>
                </a:highlight>
                <a:latin typeface="Georgia" panose="02040502050405020303" pitchFamily="18" charset="0"/>
              </a:rPr>
              <a:t> important?” </a:t>
            </a:r>
            <a:endParaRPr lang="en-US"/>
          </a:p>
        </p:txBody>
      </p:sp>
      <p:sp>
        <p:nvSpPr>
          <p:cNvPr id="4" name="Slide Number Placeholder 3"/>
          <p:cNvSpPr>
            <a:spLocks noGrp="1"/>
          </p:cNvSpPr>
          <p:nvPr>
            <p:ph type="sldNum" sz="quarter" idx="5"/>
          </p:nvPr>
        </p:nvSpPr>
        <p:spPr/>
        <p:txBody>
          <a:bodyPr/>
          <a:lstStyle/>
          <a:p>
            <a:fld id="{00A26138-4CEB-4343-8E29-33AEDB89FEA3}" type="slidenum">
              <a:rPr lang="en-US" smtClean="0"/>
              <a:t>14</a:t>
            </a:fld>
            <a:endParaRPr lang="en-US"/>
          </a:p>
        </p:txBody>
      </p:sp>
    </p:spTree>
    <p:extLst>
      <p:ext uri="{BB962C8B-B14F-4D97-AF65-F5344CB8AC3E}">
        <p14:creationId xmlns:p14="http://schemas.microsoft.com/office/powerpoint/2010/main" val="1703787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3A3B41"/>
                </a:solidFill>
                <a:effectLst/>
                <a:highlight>
                  <a:srgbClr val="FFFFFF"/>
                </a:highlight>
                <a:latin typeface="Georgia" panose="02040502050405020303" pitchFamily="18" charset="0"/>
              </a:rPr>
              <a:t>Engaged employees are the key to a successful business. That’s the short answer to the question, “Why is </a:t>
            </a:r>
            <a:r>
              <a:rPr lang="en-US" b="0" i="0">
                <a:effectLst/>
                <a:highlight>
                  <a:srgbClr val="FFFFFF"/>
                </a:highlight>
                <a:latin typeface="Georgia" panose="02040502050405020303" pitchFamily="18" charset="0"/>
                <a:hlinkClick r:id="rId3"/>
              </a:rPr>
              <a:t>employee engagement</a:t>
            </a:r>
            <a:r>
              <a:rPr lang="en-US" b="0" i="0">
                <a:solidFill>
                  <a:srgbClr val="3A3B41"/>
                </a:solidFill>
                <a:effectLst/>
                <a:highlight>
                  <a:srgbClr val="FFFFFF"/>
                </a:highlight>
                <a:latin typeface="Georgia" panose="02040502050405020303" pitchFamily="18" charset="0"/>
              </a:rPr>
              <a:t> important?”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r>
              <a:rPr lang="en-US" b="0" i="0">
                <a:solidFill>
                  <a:srgbClr val="3A3B41"/>
                </a:solidFill>
                <a:effectLst/>
                <a:highlight>
                  <a:srgbClr val="F0F2FA"/>
                </a:highlight>
                <a:latin typeface="Georgia" panose="02040502050405020303" pitchFamily="18" charset="0"/>
              </a:rPr>
              <a:t>When your employees are engaged and driven by the work they do, your whole organization will be more productive and reach goals faster. They’re also more likely to stay at your company if they feel connected and empowered in their roles, reducing recruiting expenses.</a:t>
            </a:r>
          </a:p>
          <a:p>
            <a:endParaRPr lang="en-US" b="0" i="0">
              <a:solidFill>
                <a:srgbClr val="3A3B41"/>
              </a:solidFill>
              <a:effectLst/>
              <a:highlight>
                <a:srgbClr val="F0F2FA"/>
              </a:highlight>
              <a:latin typeface="Georgia" panose="02040502050405020303" pitchFamily="18" charset="0"/>
            </a:endParaRPr>
          </a:p>
          <a:p>
            <a:r>
              <a:rPr lang="en-US" b="0" i="0">
                <a:solidFill>
                  <a:srgbClr val="3A3B41"/>
                </a:solidFill>
                <a:effectLst/>
                <a:highlight>
                  <a:srgbClr val="FFFFFF"/>
                </a:highlight>
                <a:latin typeface="Georgia" panose="02040502050405020303" pitchFamily="18" charset="0"/>
              </a:rPr>
              <a:t>A major </a:t>
            </a:r>
            <a:r>
              <a:rPr lang="en-US" b="0" i="0">
                <a:effectLst/>
                <a:highlight>
                  <a:srgbClr val="FFFFFF"/>
                </a:highlight>
                <a:latin typeface="Georgia" panose="02040502050405020303" pitchFamily="18" charset="0"/>
                <a:hlinkClick r:id="rId4"/>
              </a:rPr>
              <a:t>driver of employee engagement</a:t>
            </a:r>
            <a:r>
              <a:rPr lang="en-US" b="0" i="0">
                <a:solidFill>
                  <a:srgbClr val="3A3B41"/>
                </a:solidFill>
                <a:effectLst/>
                <a:highlight>
                  <a:srgbClr val="FFFFFF"/>
                </a:highlight>
                <a:latin typeface="Georgia" panose="02040502050405020303" pitchFamily="18" charset="0"/>
              </a:rPr>
              <a:t> is understanding how individual roles contribute to business strategy and objectives. If employees feel like their work has meaning and they’re valued by an organization, they’ll be more inclined to work harder.</a:t>
            </a:r>
            <a:endParaRPr lang="en-US"/>
          </a:p>
        </p:txBody>
      </p:sp>
      <p:sp>
        <p:nvSpPr>
          <p:cNvPr id="4" name="Slide Number Placeholder 3"/>
          <p:cNvSpPr>
            <a:spLocks noGrp="1"/>
          </p:cNvSpPr>
          <p:nvPr>
            <p:ph type="sldNum" sz="quarter" idx="5"/>
          </p:nvPr>
        </p:nvSpPr>
        <p:spPr/>
        <p:txBody>
          <a:bodyPr/>
          <a:lstStyle/>
          <a:p>
            <a:fld id="{00A26138-4CEB-4343-8E29-33AEDB89FEA3}" type="slidenum">
              <a:rPr lang="en-US" smtClean="0"/>
              <a:t>15</a:t>
            </a:fld>
            <a:endParaRPr lang="en-US"/>
          </a:p>
        </p:txBody>
      </p:sp>
    </p:spTree>
    <p:extLst>
      <p:ext uri="{BB962C8B-B14F-4D97-AF65-F5344CB8AC3E}">
        <p14:creationId xmlns:p14="http://schemas.microsoft.com/office/powerpoint/2010/main" val="564270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D0B04C7-FF4E-46EB-9060-7CB9B766ED12}" type="datetimeFigureOut">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EB536-F912-449B-95EB-D4AC4AECD63B}" type="slidenum">
              <a:rPr lang="en-US" smtClean="0"/>
              <a:t>‹#›</a:t>
            </a:fld>
            <a:endParaRPr lang="en-US"/>
          </a:p>
        </p:txBody>
      </p:sp>
    </p:spTree>
    <p:extLst>
      <p:ext uri="{BB962C8B-B14F-4D97-AF65-F5344CB8AC3E}">
        <p14:creationId xmlns:p14="http://schemas.microsoft.com/office/powerpoint/2010/main" val="1235971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0B04C7-FF4E-46EB-9060-7CB9B766ED12}" type="datetimeFigureOut">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EB536-F912-449B-95EB-D4AC4AECD63B}" type="slidenum">
              <a:rPr lang="en-US" smtClean="0"/>
              <a:t>‹#›</a:t>
            </a:fld>
            <a:endParaRPr lang="en-US"/>
          </a:p>
        </p:txBody>
      </p:sp>
    </p:spTree>
    <p:extLst>
      <p:ext uri="{BB962C8B-B14F-4D97-AF65-F5344CB8AC3E}">
        <p14:creationId xmlns:p14="http://schemas.microsoft.com/office/powerpoint/2010/main" val="3118942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0B04C7-FF4E-46EB-9060-7CB9B766ED12}" type="datetimeFigureOut">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EB536-F912-449B-95EB-D4AC4AECD63B}" type="slidenum">
              <a:rPr lang="en-US" smtClean="0"/>
              <a:t>‹#›</a:t>
            </a:fld>
            <a:endParaRPr lang="en-US"/>
          </a:p>
        </p:txBody>
      </p:sp>
    </p:spTree>
    <p:extLst>
      <p:ext uri="{BB962C8B-B14F-4D97-AF65-F5344CB8AC3E}">
        <p14:creationId xmlns:p14="http://schemas.microsoft.com/office/powerpoint/2010/main" val="49660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0B04C7-FF4E-46EB-9060-7CB9B766ED12}" type="datetimeFigureOut">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EB536-F912-449B-95EB-D4AC4AECD63B}" type="slidenum">
              <a:rPr lang="en-US" smtClean="0"/>
              <a:t>‹#›</a:t>
            </a:fld>
            <a:endParaRPr lang="en-US"/>
          </a:p>
        </p:txBody>
      </p:sp>
    </p:spTree>
    <p:extLst>
      <p:ext uri="{BB962C8B-B14F-4D97-AF65-F5344CB8AC3E}">
        <p14:creationId xmlns:p14="http://schemas.microsoft.com/office/powerpoint/2010/main" val="156538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0B04C7-FF4E-46EB-9060-7CB9B766ED12}" type="datetimeFigureOut">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EB536-F912-449B-95EB-D4AC4AECD63B}" type="slidenum">
              <a:rPr lang="en-US" smtClean="0"/>
              <a:t>‹#›</a:t>
            </a:fld>
            <a:endParaRPr lang="en-US"/>
          </a:p>
        </p:txBody>
      </p:sp>
    </p:spTree>
    <p:extLst>
      <p:ext uri="{BB962C8B-B14F-4D97-AF65-F5344CB8AC3E}">
        <p14:creationId xmlns:p14="http://schemas.microsoft.com/office/powerpoint/2010/main" val="4214952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D0B04C7-FF4E-46EB-9060-7CB9B766ED12}" type="datetimeFigureOut">
              <a:rPr lang="en-US" smtClean="0"/>
              <a:t>7/18/2024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5EB536-F912-449B-95EB-D4AC4AECD63B}" type="slidenum">
              <a:rPr lang="en-US" smtClean="0"/>
              <a:t>‹#›</a:t>
            </a:fld>
            <a:endParaRPr lang="en-US"/>
          </a:p>
        </p:txBody>
      </p:sp>
    </p:spTree>
    <p:extLst>
      <p:ext uri="{BB962C8B-B14F-4D97-AF65-F5344CB8AC3E}">
        <p14:creationId xmlns:p14="http://schemas.microsoft.com/office/powerpoint/2010/main" val="2169760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D0B04C7-FF4E-46EB-9060-7CB9B766ED12}" type="datetimeFigureOut">
              <a:rPr lang="en-US" smtClean="0"/>
              <a:t>7/18/2024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5EB536-F912-449B-95EB-D4AC4AECD63B}" type="slidenum">
              <a:rPr lang="en-US" smtClean="0"/>
              <a:t>‹#›</a:t>
            </a:fld>
            <a:endParaRPr lang="en-US"/>
          </a:p>
        </p:txBody>
      </p:sp>
    </p:spTree>
    <p:extLst>
      <p:ext uri="{BB962C8B-B14F-4D97-AF65-F5344CB8AC3E}">
        <p14:creationId xmlns:p14="http://schemas.microsoft.com/office/powerpoint/2010/main" val="2300194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0B04C7-FF4E-46EB-9060-7CB9B766ED12}" type="datetimeFigureOut">
              <a:rPr lang="en-US" smtClean="0"/>
              <a:t>7/18/2024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5EB536-F912-449B-95EB-D4AC4AECD63B}" type="slidenum">
              <a:rPr lang="en-US" smtClean="0"/>
              <a:t>‹#›</a:t>
            </a:fld>
            <a:endParaRPr lang="en-US"/>
          </a:p>
        </p:txBody>
      </p:sp>
    </p:spTree>
    <p:extLst>
      <p:ext uri="{BB962C8B-B14F-4D97-AF65-F5344CB8AC3E}">
        <p14:creationId xmlns:p14="http://schemas.microsoft.com/office/powerpoint/2010/main" val="2346648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0B04C7-FF4E-46EB-9060-7CB9B766ED12}" type="datetimeFigureOut">
              <a:rPr lang="en-US" smtClean="0"/>
              <a:t>7/18/2024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5EB536-F912-449B-95EB-D4AC4AECD63B}" type="slidenum">
              <a:rPr lang="en-US" smtClean="0"/>
              <a:t>‹#›</a:t>
            </a:fld>
            <a:endParaRPr lang="en-US"/>
          </a:p>
        </p:txBody>
      </p:sp>
    </p:spTree>
    <p:extLst>
      <p:ext uri="{BB962C8B-B14F-4D97-AF65-F5344CB8AC3E}">
        <p14:creationId xmlns:p14="http://schemas.microsoft.com/office/powerpoint/2010/main" val="1032531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0B04C7-FF4E-46EB-9060-7CB9B766ED12}" type="datetimeFigureOut">
              <a:rPr lang="en-US" smtClean="0"/>
              <a:t>7/18/2024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5EB536-F912-449B-95EB-D4AC4AECD63B}" type="slidenum">
              <a:rPr lang="en-US" smtClean="0"/>
              <a:t>‹#›</a:t>
            </a:fld>
            <a:endParaRPr lang="en-US"/>
          </a:p>
        </p:txBody>
      </p:sp>
    </p:spTree>
    <p:extLst>
      <p:ext uri="{BB962C8B-B14F-4D97-AF65-F5344CB8AC3E}">
        <p14:creationId xmlns:p14="http://schemas.microsoft.com/office/powerpoint/2010/main" val="1781905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0B04C7-FF4E-46EB-9060-7CB9B766ED12}" type="datetimeFigureOut">
              <a:rPr lang="en-US" smtClean="0"/>
              <a:t>7/18/2024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5EB536-F912-449B-95EB-D4AC4AECD63B}" type="slidenum">
              <a:rPr lang="en-US" smtClean="0"/>
              <a:t>‹#›</a:t>
            </a:fld>
            <a:endParaRPr lang="en-US"/>
          </a:p>
        </p:txBody>
      </p:sp>
    </p:spTree>
    <p:extLst>
      <p:ext uri="{BB962C8B-B14F-4D97-AF65-F5344CB8AC3E}">
        <p14:creationId xmlns:p14="http://schemas.microsoft.com/office/powerpoint/2010/main" val="2631495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0B04C7-FF4E-46EB-9060-7CB9B766ED12}" type="datetimeFigureOut">
              <a:rPr lang="en-US" smtClean="0"/>
              <a:t>7/18/2024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5EB536-F912-449B-95EB-D4AC4AECD63B}" type="slidenum">
              <a:rPr lang="en-US" smtClean="0"/>
              <a:t>‹#›</a:t>
            </a:fld>
            <a:endParaRPr lang="en-US"/>
          </a:p>
        </p:txBody>
      </p:sp>
    </p:spTree>
    <p:extLst>
      <p:ext uri="{BB962C8B-B14F-4D97-AF65-F5344CB8AC3E}">
        <p14:creationId xmlns:p14="http://schemas.microsoft.com/office/powerpoint/2010/main" val="4766898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CF2FC-122A-6806-E4A1-3172CEA768F9}"/>
              </a:ext>
            </a:extLst>
          </p:cNvPr>
          <p:cNvSpPr>
            <a:spLocks noGrp="1"/>
          </p:cNvSpPr>
          <p:nvPr>
            <p:ph type="ctrTitle"/>
          </p:nvPr>
        </p:nvSpPr>
        <p:spPr>
          <a:xfrm>
            <a:off x="1524000" y="647114"/>
            <a:ext cx="9144000" cy="1655763"/>
          </a:xfrm>
        </p:spPr>
        <p:txBody>
          <a:bodyPr>
            <a:normAutofit/>
          </a:bodyPr>
          <a:lstStyle/>
          <a:p>
            <a:r>
              <a:rPr lang="en-US" sz="4800" b="1">
                <a:solidFill>
                  <a:srgbClr val="00B050"/>
                </a:solidFill>
              </a:rPr>
              <a:t>EMPLOYEE PRODUCTIVITY AND SATISFACTION REPORT</a:t>
            </a:r>
          </a:p>
        </p:txBody>
      </p:sp>
      <p:sp>
        <p:nvSpPr>
          <p:cNvPr id="3" name="Subtitle 2">
            <a:extLst>
              <a:ext uri="{FF2B5EF4-FFF2-40B4-BE49-F238E27FC236}">
                <a16:creationId xmlns:a16="http://schemas.microsoft.com/office/drawing/2014/main" id="{973A1D92-526D-02D3-AD87-C2D9D0AB9CD3}"/>
              </a:ext>
            </a:extLst>
          </p:cNvPr>
          <p:cNvSpPr>
            <a:spLocks noGrp="1"/>
          </p:cNvSpPr>
          <p:nvPr>
            <p:ph type="subTitle" idx="1"/>
          </p:nvPr>
        </p:nvSpPr>
        <p:spPr>
          <a:xfrm>
            <a:off x="1712068" y="2470826"/>
            <a:ext cx="8832715" cy="3550595"/>
          </a:xfrm>
        </p:spPr>
        <p:txBody>
          <a:bodyPr>
            <a:normAutofit fontScale="25000" lnSpcReduction="20000"/>
          </a:bodyPr>
          <a:lstStyle/>
          <a:p>
            <a:endParaRPr lang="en-US" sz="3800">
              <a:latin typeface="Arial" panose="020B0604020202020204" pitchFamily="34" charset="0"/>
              <a:cs typeface="Arial" panose="020B0604020202020204" pitchFamily="34" charset="0"/>
            </a:endParaRPr>
          </a:p>
          <a:p>
            <a:r>
              <a:rPr lang="en-US" sz="4900" b="1">
                <a:solidFill>
                  <a:srgbClr val="00B050"/>
                </a:solidFill>
                <a:latin typeface="Arial" panose="020B0604020202020204" pitchFamily="34" charset="0"/>
                <a:cs typeface="Arial" panose="020B0604020202020204" pitchFamily="34" charset="0"/>
              </a:rPr>
              <a:t>BY TEAM ALPHA</a:t>
            </a:r>
          </a:p>
          <a:p>
            <a:endParaRPr lang="en-US" sz="3800">
              <a:latin typeface="Arial" panose="020B0604020202020204" pitchFamily="34" charset="0"/>
              <a:cs typeface="Arial" panose="020B0604020202020204" pitchFamily="34" charset="0"/>
            </a:endParaRPr>
          </a:p>
          <a:p>
            <a:pPr algn="l"/>
            <a:r>
              <a:rPr lang="en-US" sz="5600" b="1">
                <a:solidFill>
                  <a:srgbClr val="00B050"/>
                </a:solidFill>
                <a:latin typeface="Arial" panose="020B0604020202020204" pitchFamily="34" charset="0"/>
                <a:cs typeface="Arial" panose="020B0604020202020204" pitchFamily="34" charset="0"/>
              </a:rPr>
              <a:t>Ngozi Okeychukwu</a:t>
            </a:r>
          </a:p>
          <a:p>
            <a:pPr algn="l"/>
            <a:r>
              <a:rPr lang="en-US" sz="5600" b="1">
                <a:solidFill>
                  <a:srgbClr val="00B050"/>
                </a:solidFill>
                <a:latin typeface="Arial" panose="020B0604020202020204" pitchFamily="34" charset="0"/>
                <a:cs typeface="Arial" panose="020B0604020202020204" pitchFamily="34" charset="0"/>
              </a:rPr>
              <a:t>Matthias Onidoma</a:t>
            </a:r>
          </a:p>
          <a:p>
            <a:pPr algn="l"/>
            <a:r>
              <a:rPr lang="en-US" sz="5600" b="1">
                <a:solidFill>
                  <a:srgbClr val="00B050"/>
                </a:solidFill>
                <a:latin typeface="Arial" panose="020B0604020202020204" pitchFamily="34" charset="0"/>
                <a:cs typeface="Arial" panose="020B0604020202020204" pitchFamily="34" charset="0"/>
              </a:rPr>
              <a:t>Saheed Badmus</a:t>
            </a:r>
          </a:p>
          <a:p>
            <a:pPr algn="l"/>
            <a:r>
              <a:rPr lang="en-US" sz="5600" b="1">
                <a:solidFill>
                  <a:srgbClr val="00B050"/>
                </a:solidFill>
                <a:latin typeface="Arial" panose="020B0604020202020204" pitchFamily="34" charset="0"/>
                <a:cs typeface="Arial" panose="020B0604020202020204" pitchFamily="34" charset="0"/>
              </a:rPr>
              <a:t>Esther Ugwu</a:t>
            </a:r>
          </a:p>
          <a:p>
            <a:pPr algn="l"/>
            <a:r>
              <a:rPr lang="en-US" sz="5600" b="1">
                <a:solidFill>
                  <a:srgbClr val="00B050"/>
                </a:solidFill>
                <a:latin typeface="Arial" panose="020B0604020202020204" pitchFamily="34" charset="0"/>
                <a:cs typeface="Arial" panose="020B0604020202020204" pitchFamily="34" charset="0"/>
              </a:rPr>
              <a:t>Karimat Oyetola</a:t>
            </a:r>
          </a:p>
          <a:p>
            <a:pPr algn="l"/>
            <a:r>
              <a:rPr lang="en-US" sz="5600" b="1">
                <a:solidFill>
                  <a:srgbClr val="00B050"/>
                </a:solidFill>
                <a:latin typeface="Arial" panose="020B0604020202020204" pitchFamily="34" charset="0"/>
                <a:cs typeface="Arial" panose="020B0604020202020204" pitchFamily="34" charset="0"/>
              </a:rPr>
              <a:t>Ukamaka Olaitan</a:t>
            </a:r>
          </a:p>
          <a:p>
            <a:pPr algn="l"/>
            <a:r>
              <a:rPr lang="en-US" sz="5600" b="1">
                <a:solidFill>
                  <a:srgbClr val="00B050"/>
                </a:solidFill>
                <a:latin typeface="Arial" panose="020B0604020202020204" pitchFamily="34" charset="0"/>
                <a:cs typeface="Arial" panose="020B0604020202020204" pitchFamily="34" charset="0"/>
              </a:rPr>
              <a:t>Augustine Ogbonnah</a:t>
            </a:r>
          </a:p>
          <a:p>
            <a:pPr algn="l"/>
            <a:endParaRPr lang="en-US" sz="3800" b="1">
              <a:latin typeface="Arial" panose="020B0604020202020204" pitchFamily="34" charset="0"/>
              <a:cs typeface="Arial" panose="020B0604020202020204" pitchFamily="34" charset="0"/>
            </a:endParaRPr>
          </a:p>
          <a:p>
            <a:endParaRPr lang="en-US"/>
          </a:p>
          <a:p>
            <a:endParaRPr lang="en-US"/>
          </a:p>
          <a:p>
            <a:endParaRPr lang="en-US"/>
          </a:p>
          <a:p>
            <a:endParaRPr lang="en-US"/>
          </a:p>
          <a:p>
            <a:r>
              <a:rPr lang="en-US"/>
              <a:t>							</a:t>
            </a:r>
            <a:r>
              <a:rPr lang="en-US" sz="4800"/>
              <a:t>JULY 18</a:t>
            </a:r>
            <a:r>
              <a:rPr lang="en-US" sz="4800" baseline="30000"/>
              <a:t>TH</a:t>
            </a:r>
            <a:r>
              <a:rPr lang="en-US" sz="4800"/>
              <a:t>,2024.</a:t>
            </a:r>
          </a:p>
        </p:txBody>
      </p:sp>
      <p:pic>
        <p:nvPicPr>
          <p:cNvPr id="7" name="Picture 6">
            <a:extLst>
              <a:ext uri="{FF2B5EF4-FFF2-40B4-BE49-F238E27FC236}">
                <a16:creationId xmlns:a16="http://schemas.microsoft.com/office/drawing/2014/main" id="{6A524D15-794E-3F6B-73DC-F1F39BF383B6}"/>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1" y="-97276"/>
            <a:ext cx="12772417" cy="7620050"/>
          </a:xfrm>
          <a:prstGeom prst="rect">
            <a:avLst/>
          </a:prstGeom>
        </p:spPr>
      </p:pic>
    </p:spTree>
    <p:extLst>
      <p:ext uri="{BB962C8B-B14F-4D97-AF65-F5344CB8AC3E}">
        <p14:creationId xmlns:p14="http://schemas.microsoft.com/office/powerpoint/2010/main" val="692567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ECA63F-51CA-DAAB-A626-BF8E46AEB3FD}"/>
              </a:ext>
            </a:extLst>
          </p:cNvPr>
          <p:cNvPicPr>
            <a:picLocks noChangeAspect="1"/>
          </p:cNvPicPr>
          <p:nvPr/>
        </p:nvPicPr>
        <p:blipFill>
          <a:blip r:embed="rId2"/>
          <a:stretch>
            <a:fillRect/>
          </a:stretch>
        </p:blipFill>
        <p:spPr>
          <a:xfrm>
            <a:off x="174747" y="75909"/>
            <a:ext cx="11842506" cy="6706181"/>
          </a:xfrm>
          <a:prstGeom prst="rect">
            <a:avLst/>
          </a:prstGeom>
        </p:spPr>
      </p:pic>
    </p:spTree>
    <p:extLst>
      <p:ext uri="{BB962C8B-B14F-4D97-AF65-F5344CB8AC3E}">
        <p14:creationId xmlns:p14="http://schemas.microsoft.com/office/powerpoint/2010/main" val="3660927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C307B-8EB6-F55B-C8C7-171FE1007D81}"/>
              </a:ext>
            </a:extLst>
          </p:cNvPr>
          <p:cNvSpPr>
            <a:spLocks noGrp="1"/>
          </p:cNvSpPr>
          <p:nvPr>
            <p:ph type="title"/>
          </p:nvPr>
        </p:nvSpPr>
        <p:spPr>
          <a:xfrm>
            <a:off x="48639" y="3032767"/>
            <a:ext cx="1199394" cy="792466"/>
          </a:xfrm>
        </p:spPr>
        <p:txBody>
          <a:bodyPr>
            <a:normAutofit/>
          </a:bodyPr>
          <a:lstStyle/>
          <a:p>
            <a:r>
              <a:rPr lang="en-US" sz="2800" b="1">
                <a:solidFill>
                  <a:srgbClr val="00B050"/>
                </a:solidFill>
              </a:rPr>
              <a:t>Result</a:t>
            </a:r>
          </a:p>
        </p:txBody>
      </p:sp>
      <p:sp>
        <p:nvSpPr>
          <p:cNvPr id="6" name="Title 1">
            <a:extLst>
              <a:ext uri="{FF2B5EF4-FFF2-40B4-BE49-F238E27FC236}">
                <a16:creationId xmlns:a16="http://schemas.microsoft.com/office/drawing/2014/main" id="{D3621B5D-F40B-BC65-1868-9CB692D0465B}"/>
              </a:ext>
            </a:extLst>
          </p:cNvPr>
          <p:cNvSpPr txBox="1">
            <a:spLocks/>
          </p:cNvSpPr>
          <p:nvPr/>
        </p:nvSpPr>
        <p:spPr>
          <a:xfrm>
            <a:off x="1470150" y="0"/>
            <a:ext cx="10721850" cy="67899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a:lnSpc>
                <a:spcPct val="107000"/>
              </a:lnSpc>
              <a:spcBef>
                <a:spcPts val="0"/>
              </a:spcBef>
              <a:spcAft>
                <a:spcPts val="1200"/>
              </a:spcAft>
            </a:pPr>
            <a:r>
              <a:rPr lang="en-US" sz="2000" b="1" u="sng" kern="0">
                <a:solidFill>
                  <a:srgbClr val="00B050"/>
                </a:solidFill>
                <a:effectLst/>
                <a:latin typeface="Arial" panose="020B0604020202020204" pitchFamily="34" charset="0"/>
                <a:ea typeface="Times New Roman" panose="02020603050405020304" pitchFamily="18" charset="0"/>
                <a:cs typeface="Arial" panose="020B0604020202020204" pitchFamily="34" charset="0"/>
              </a:rPr>
              <a:t>Insights</a:t>
            </a:r>
            <a:endParaRPr lang="en-US" sz="2000" kern="100">
              <a:solidFill>
                <a:srgbClr val="00B050"/>
              </a:solidFill>
              <a:effectLst/>
              <a:latin typeface="Arial" panose="020B06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1200"/>
              </a:spcAft>
            </a:pPr>
            <a:r>
              <a:rPr lang="en-US" sz="1800" b="1" kern="0">
                <a:solidFill>
                  <a:srgbClr val="00B050"/>
                </a:solidFill>
                <a:effectLst/>
                <a:latin typeface="Arial" panose="020B0604020202020204" pitchFamily="34" charset="0"/>
                <a:ea typeface="Times New Roman" panose="02020603050405020304" pitchFamily="18" charset="0"/>
                <a:cs typeface="Arial" panose="020B0604020202020204" pitchFamily="34" charset="0"/>
              </a:rPr>
              <a:t>Job Satisfaction Analysis</a:t>
            </a:r>
            <a:endParaRPr lang="en-US" sz="1800" b="1" kern="100">
              <a:solidFill>
                <a:srgbClr val="00B050"/>
              </a:solidFill>
              <a:effectLst/>
              <a:latin typeface="Arial" panose="020B0604020202020204" pitchFamily="34" charset="0"/>
              <a:ea typeface="Aptos" panose="020B0004020202020204" pitchFamily="34" charset="0"/>
              <a:cs typeface="Arial" panose="020B0604020202020204" pitchFamily="34" charset="0"/>
            </a:endParaRPr>
          </a:p>
          <a:p>
            <a:pPr marL="342900" marR="0" lvl="0" indent="-342900">
              <a:lnSpc>
                <a:spcPct val="100000"/>
              </a:lnSpc>
              <a:spcBef>
                <a:spcPts val="0"/>
              </a:spcBef>
              <a:spcAft>
                <a:spcPts val="1200"/>
              </a:spcAft>
              <a:tabLst>
                <a:tab pos="457200" algn="l"/>
              </a:tabLst>
            </a:pPr>
            <a:r>
              <a:rPr lang="en-US" sz="1600" b="1" kern="0">
                <a:effectLst/>
                <a:latin typeface="Arial" panose="020B0604020202020204" pitchFamily="34" charset="0"/>
                <a:ea typeface="Times New Roman" panose="02020603050405020304" pitchFamily="18" charset="0"/>
                <a:cs typeface="Arial" panose="020B0604020202020204" pitchFamily="34" charset="0"/>
              </a:rPr>
              <a:t>Average Job Satisfaction by Department</a:t>
            </a:r>
            <a:r>
              <a:rPr lang="en-US" sz="1600" kern="0">
                <a:effectLst/>
                <a:latin typeface="Arial" panose="020B0604020202020204" pitchFamily="34" charset="0"/>
                <a:ea typeface="Times New Roman" panose="02020603050405020304" pitchFamily="18" charset="0"/>
                <a:cs typeface="Arial" panose="020B0604020202020204" pitchFamily="34" charset="0"/>
              </a:rPr>
              <a:t>:</a:t>
            </a:r>
            <a:endParaRPr lang="en-US" sz="1600" kern="10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spcBef>
                <a:spcPts val="0"/>
              </a:spcBef>
              <a:spcAft>
                <a:spcPts val="1200"/>
              </a:spcAft>
              <a:buSzPts val="1000"/>
              <a:buFont typeface="Courier New" panose="02070309020205020404" pitchFamily="49" charset="0"/>
              <a:buChar char="o"/>
              <a:tabLst>
                <a:tab pos="914400" algn="l"/>
              </a:tabLst>
            </a:pPr>
            <a:r>
              <a:rPr lang="en-US" sz="1600" kern="0">
                <a:effectLst/>
                <a:latin typeface="Arial" panose="020B0604020202020204" pitchFamily="34" charset="0"/>
                <a:ea typeface="Times New Roman" panose="02020603050405020304" pitchFamily="18" charset="0"/>
                <a:cs typeface="Arial" panose="020B0604020202020204" pitchFamily="34" charset="0"/>
              </a:rPr>
              <a:t>Avg Score = 55.9%</a:t>
            </a:r>
            <a:endParaRPr lang="en-US" sz="1600" kern="10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spcBef>
                <a:spcPts val="0"/>
              </a:spcBef>
              <a:spcAft>
                <a:spcPts val="1200"/>
              </a:spcAft>
              <a:buSzPts val="1000"/>
              <a:buFont typeface="Courier New" panose="02070309020205020404" pitchFamily="49" charset="0"/>
              <a:buChar char="o"/>
              <a:tabLst>
                <a:tab pos="914400" algn="l"/>
              </a:tabLst>
            </a:pPr>
            <a:r>
              <a:rPr lang="en-US" sz="1600" kern="0">
                <a:effectLst/>
                <a:latin typeface="Arial" panose="020B0604020202020204" pitchFamily="34" charset="0"/>
                <a:ea typeface="Times New Roman" panose="02020603050405020304" pitchFamily="18" charset="0"/>
                <a:cs typeface="Arial" panose="020B0604020202020204" pitchFamily="34" charset="0"/>
              </a:rPr>
              <a:t>Finance is 58.4% (Highest Score), Mkt is 53.2% (Lowest Score)</a:t>
            </a:r>
            <a:endParaRPr lang="en-US" sz="1600" kern="10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0000"/>
              </a:lnSpc>
              <a:spcBef>
                <a:spcPts val="0"/>
              </a:spcBef>
              <a:spcAft>
                <a:spcPts val="1200"/>
              </a:spcAft>
              <a:tabLst>
                <a:tab pos="457200" algn="l"/>
              </a:tabLst>
            </a:pPr>
            <a:r>
              <a:rPr lang="en-US" sz="1600" b="1" kern="0">
                <a:effectLst/>
                <a:latin typeface="Arial" panose="020B0604020202020204" pitchFamily="34" charset="0"/>
                <a:ea typeface="Times New Roman" panose="02020603050405020304" pitchFamily="18" charset="0"/>
                <a:cs typeface="Arial" panose="020B0604020202020204" pitchFamily="34" charset="0"/>
              </a:rPr>
              <a:t>Correlation with Tenure</a:t>
            </a:r>
            <a:r>
              <a:rPr lang="en-US" sz="1600" kern="0">
                <a:effectLst/>
                <a:latin typeface="Arial" panose="020B0604020202020204" pitchFamily="34" charset="0"/>
                <a:ea typeface="Times New Roman" panose="02020603050405020304" pitchFamily="18" charset="0"/>
                <a:cs typeface="Arial" panose="020B0604020202020204" pitchFamily="34" charset="0"/>
              </a:rPr>
              <a:t>:</a:t>
            </a:r>
            <a:endParaRPr lang="en-US" sz="1600" kern="10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spcBef>
                <a:spcPts val="0"/>
              </a:spcBef>
              <a:spcAft>
                <a:spcPts val="1200"/>
              </a:spcAft>
              <a:buSzPts val="1000"/>
              <a:buFont typeface="Courier New" panose="02070309020205020404" pitchFamily="49" charset="0"/>
              <a:buChar char="o"/>
              <a:tabLst>
                <a:tab pos="914400" algn="l"/>
              </a:tabLst>
            </a:pPr>
            <a:r>
              <a:rPr lang="en-US" sz="1600" kern="0">
                <a:effectLst/>
                <a:latin typeface="Arial" panose="020B0604020202020204" pitchFamily="34" charset="0"/>
                <a:ea typeface="Times New Roman" panose="02020603050405020304" pitchFamily="18" charset="0"/>
                <a:cs typeface="Arial" panose="020B0604020202020204" pitchFamily="34" charset="0"/>
              </a:rPr>
              <a:t>Longer Tenure is NOT associated with Job Satisfaction. Highest tenure – 13yrs with Job Satisfaction of 56.8% in Sales Dept</a:t>
            </a:r>
            <a:endParaRPr lang="en-US" sz="1600" kern="10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0000"/>
              </a:lnSpc>
              <a:spcBef>
                <a:spcPts val="0"/>
              </a:spcBef>
              <a:spcAft>
                <a:spcPts val="1200"/>
              </a:spcAft>
              <a:tabLst>
                <a:tab pos="457200" algn="l"/>
              </a:tabLst>
            </a:pPr>
            <a:r>
              <a:rPr lang="en-US" sz="1600" b="1" kern="0">
                <a:effectLst/>
                <a:latin typeface="Arial" panose="020B0604020202020204" pitchFamily="34" charset="0"/>
                <a:ea typeface="Times New Roman" panose="02020603050405020304" pitchFamily="18" charset="0"/>
                <a:cs typeface="Arial" panose="020B0604020202020204" pitchFamily="34" charset="0"/>
              </a:rPr>
              <a:t>Impact of Salary:</a:t>
            </a:r>
            <a:endParaRPr lang="en-US" sz="1600" b="1" kern="10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0000"/>
              </a:lnSpc>
              <a:spcBef>
                <a:spcPts val="0"/>
              </a:spcBef>
              <a:spcAft>
                <a:spcPts val="1200"/>
              </a:spcAft>
              <a:buFont typeface="Symbol" panose="05050102010706020507" pitchFamily="18" charset="2"/>
              <a:buChar char=""/>
            </a:pPr>
            <a:r>
              <a:rPr lang="en-US" sz="1600" kern="100">
                <a:effectLst/>
                <a:latin typeface="Arial" panose="020B0604020202020204" pitchFamily="34" charset="0"/>
                <a:ea typeface="Calibri" panose="020F0502020204030204" pitchFamily="34" charset="0"/>
                <a:cs typeface="Arial" panose="020B0604020202020204" pitchFamily="34" charset="0"/>
              </a:rPr>
              <a:t>The trend line slopes upwards, indicating a weak positive relationship between salary and job satisfaction. At a salary of $54,668, the Job Satisfaction score is 70%. Thus as the salary increases the average job satisfaction increases too.</a:t>
            </a:r>
          </a:p>
          <a:p>
            <a:pPr marL="0" marR="0">
              <a:lnSpc>
                <a:spcPct val="100000"/>
              </a:lnSpc>
              <a:spcBef>
                <a:spcPts val="0"/>
              </a:spcBef>
              <a:spcAft>
                <a:spcPts val="1200"/>
              </a:spcAft>
            </a:pPr>
            <a:r>
              <a:rPr lang="en-US" sz="1600" b="1" kern="0">
                <a:solidFill>
                  <a:srgbClr val="00B050"/>
                </a:solidFill>
                <a:effectLst/>
                <a:latin typeface="Arial" panose="020B0604020202020204" pitchFamily="34" charset="0"/>
                <a:ea typeface="Times New Roman" panose="02020603050405020304" pitchFamily="18" charset="0"/>
                <a:cs typeface="Arial" panose="020B0604020202020204" pitchFamily="34" charset="0"/>
              </a:rPr>
              <a:t>Strategies:</a:t>
            </a:r>
            <a:endParaRPr lang="en-US" sz="1600" kern="100">
              <a:solidFill>
                <a:srgbClr val="00B050"/>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0000"/>
              </a:lnSpc>
              <a:spcBef>
                <a:spcPts val="0"/>
              </a:spcBef>
              <a:spcAft>
                <a:spcPts val="1200"/>
              </a:spcAft>
              <a:buSzPts val="1000"/>
              <a:buFont typeface="Symbol" panose="05050102010706020507" pitchFamily="18" charset="2"/>
              <a:buChar char=""/>
              <a:tabLst>
                <a:tab pos="457200" algn="l"/>
              </a:tabLst>
            </a:pPr>
            <a:r>
              <a:rPr lang="en-US" sz="1600" kern="0">
                <a:effectLst/>
                <a:latin typeface="Arial" panose="020B0604020202020204" pitchFamily="34" charset="0"/>
                <a:ea typeface="Times New Roman" panose="02020603050405020304" pitchFamily="18" charset="0"/>
                <a:cs typeface="Arial" panose="020B0604020202020204" pitchFamily="34" charset="0"/>
              </a:rPr>
              <a:t>Focus on improving conditions in departments with low satisfaction scores.</a:t>
            </a:r>
            <a:endParaRPr lang="en-US" sz="1600" kern="10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0000"/>
              </a:lnSpc>
              <a:spcBef>
                <a:spcPts val="0"/>
              </a:spcBef>
              <a:spcAft>
                <a:spcPts val="1200"/>
              </a:spcAft>
              <a:buSzPts val="1000"/>
              <a:buFont typeface="Symbol" panose="05050102010706020507" pitchFamily="18" charset="2"/>
              <a:buChar char=""/>
              <a:tabLst>
                <a:tab pos="457200" algn="l"/>
              </a:tabLst>
            </a:pPr>
            <a:r>
              <a:rPr lang="en-US" sz="1600" kern="0">
                <a:effectLst/>
                <a:latin typeface="Arial" panose="020B0604020202020204" pitchFamily="34" charset="0"/>
                <a:ea typeface="Times New Roman" panose="02020603050405020304" pitchFamily="18" charset="0"/>
                <a:cs typeface="Arial" panose="020B0604020202020204" pitchFamily="34" charset="0"/>
              </a:rPr>
              <a:t>Implement policies that address the needs of employees with longer tenure.</a:t>
            </a:r>
            <a:endParaRPr lang="en-US" sz="1600" kern="10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0000"/>
              </a:lnSpc>
              <a:spcBef>
                <a:spcPts val="0"/>
              </a:spcBef>
              <a:spcAft>
                <a:spcPts val="1200"/>
              </a:spcAft>
              <a:buSzPts val="1000"/>
              <a:buFont typeface="Symbol" panose="05050102010706020507" pitchFamily="18" charset="2"/>
              <a:buChar char=""/>
              <a:tabLst>
                <a:tab pos="457200" algn="l"/>
              </a:tabLst>
            </a:pPr>
            <a:r>
              <a:rPr lang="en-US" sz="1600" kern="0">
                <a:effectLst/>
                <a:latin typeface="Arial" panose="020B0604020202020204" pitchFamily="34" charset="0"/>
                <a:ea typeface="Times New Roman" panose="02020603050405020304" pitchFamily="18" charset="0"/>
                <a:cs typeface="Arial" panose="020B0604020202020204" pitchFamily="34" charset="0"/>
              </a:rPr>
              <a:t>Consider salary adjustments to enhance job satisfaction.</a:t>
            </a:r>
            <a:endParaRPr lang="en-US" sz="1600" kern="100">
              <a:effectLst/>
              <a:latin typeface="Arial" panose="020B0604020202020204" pitchFamily="34" charset="0"/>
              <a:ea typeface="Calibri" panose="020F0502020204030204" pitchFamily="34" charset="0"/>
              <a:cs typeface="Arial" panose="020B0604020202020204" pitchFamily="34" charset="0"/>
            </a:endParaRPr>
          </a:p>
          <a:p>
            <a:pPr marL="171450" indent="-171450">
              <a:buFont typeface="Wingdings" panose="05000000000000000000" pitchFamily="2" charset="2"/>
              <a:buChar char="§"/>
            </a:pPr>
            <a:r>
              <a:rPr lang="en-US" sz="1200" b="0" i="1">
                <a:effectLst/>
                <a:latin typeface="Muli"/>
              </a:rPr>
              <a:t>( (US Bureau of Labor Statistics)</a:t>
            </a:r>
            <a:endParaRPr lang="en-US" sz="3200"/>
          </a:p>
        </p:txBody>
      </p:sp>
      <p:pic>
        <p:nvPicPr>
          <p:cNvPr id="8" name="Picture 7">
            <a:extLst>
              <a:ext uri="{FF2B5EF4-FFF2-40B4-BE49-F238E27FC236}">
                <a16:creationId xmlns:a16="http://schemas.microsoft.com/office/drawing/2014/main" id="{72DEFEEA-C932-1F31-7086-4B425593F38F}"/>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173477" y="-738553"/>
            <a:ext cx="12567573" cy="8335106"/>
          </a:xfrm>
          <a:prstGeom prst="rect">
            <a:avLst/>
          </a:prstGeom>
        </p:spPr>
      </p:pic>
      <p:pic>
        <p:nvPicPr>
          <p:cNvPr id="10" name="Picture 9">
            <a:extLst>
              <a:ext uri="{FF2B5EF4-FFF2-40B4-BE49-F238E27FC236}">
                <a16:creationId xmlns:a16="http://schemas.microsoft.com/office/drawing/2014/main" id="{24055249-AD05-C9CE-2965-6D60B08F7F1C}"/>
              </a:ext>
            </a:extLst>
          </p:cNvPr>
          <p:cNvPicPr>
            <a:picLocks noChangeAspect="1"/>
          </p:cNvPicPr>
          <p:nvPr/>
        </p:nvPicPr>
        <p:blipFill>
          <a:blip r:embed="rId4"/>
          <a:stretch>
            <a:fillRect/>
          </a:stretch>
        </p:blipFill>
        <p:spPr>
          <a:xfrm>
            <a:off x="9269278" y="68094"/>
            <a:ext cx="1707028" cy="2491956"/>
          </a:xfrm>
          <a:prstGeom prst="rect">
            <a:avLst/>
          </a:prstGeom>
        </p:spPr>
      </p:pic>
    </p:spTree>
    <p:extLst>
      <p:ext uri="{BB962C8B-B14F-4D97-AF65-F5344CB8AC3E}">
        <p14:creationId xmlns:p14="http://schemas.microsoft.com/office/powerpoint/2010/main" val="588650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5E6B37F-A97A-DF87-9FB8-0525528AB574}"/>
              </a:ext>
            </a:extLst>
          </p:cNvPr>
          <p:cNvPicPr>
            <a:picLocks noChangeAspect="1"/>
          </p:cNvPicPr>
          <p:nvPr/>
        </p:nvPicPr>
        <p:blipFill>
          <a:blip r:embed="rId2"/>
          <a:stretch>
            <a:fillRect/>
          </a:stretch>
        </p:blipFill>
        <p:spPr>
          <a:xfrm>
            <a:off x="121402" y="56858"/>
            <a:ext cx="11949195" cy="6744284"/>
          </a:xfrm>
          <a:prstGeom prst="rect">
            <a:avLst/>
          </a:prstGeom>
        </p:spPr>
      </p:pic>
    </p:spTree>
    <p:extLst>
      <p:ext uri="{BB962C8B-B14F-4D97-AF65-F5344CB8AC3E}">
        <p14:creationId xmlns:p14="http://schemas.microsoft.com/office/powerpoint/2010/main" val="2833618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C307B-8EB6-F55B-C8C7-171FE1007D81}"/>
              </a:ext>
            </a:extLst>
          </p:cNvPr>
          <p:cNvSpPr>
            <a:spLocks noGrp="1"/>
          </p:cNvSpPr>
          <p:nvPr>
            <p:ph type="title"/>
          </p:nvPr>
        </p:nvSpPr>
        <p:spPr>
          <a:xfrm>
            <a:off x="314528" y="3293075"/>
            <a:ext cx="1571016" cy="766119"/>
          </a:xfrm>
        </p:spPr>
        <p:txBody>
          <a:bodyPr/>
          <a:lstStyle/>
          <a:p>
            <a:r>
              <a:rPr lang="en-US" b="1">
                <a:solidFill>
                  <a:srgbClr val="00B050"/>
                </a:solidFill>
              </a:rPr>
              <a:t>Result</a:t>
            </a:r>
          </a:p>
        </p:txBody>
      </p:sp>
      <p:sp>
        <p:nvSpPr>
          <p:cNvPr id="3" name="Content Placeholder 2">
            <a:extLst>
              <a:ext uri="{FF2B5EF4-FFF2-40B4-BE49-F238E27FC236}">
                <a16:creationId xmlns:a16="http://schemas.microsoft.com/office/drawing/2014/main" id="{5DCB8940-DB72-E8DD-3F85-EEA3799955C3}"/>
              </a:ext>
            </a:extLst>
          </p:cNvPr>
          <p:cNvSpPr>
            <a:spLocks noGrp="1"/>
          </p:cNvSpPr>
          <p:nvPr>
            <p:ph idx="1"/>
          </p:nvPr>
        </p:nvSpPr>
        <p:spPr>
          <a:xfrm>
            <a:off x="2140085" y="301557"/>
            <a:ext cx="9737387" cy="6381345"/>
          </a:xfrm>
        </p:spPr>
        <p:txBody>
          <a:bodyPr>
            <a:normAutofit fontScale="85000" lnSpcReduction="20000"/>
          </a:bodyPr>
          <a:lstStyle/>
          <a:p>
            <a:pPr marL="0" marR="0">
              <a:lnSpc>
                <a:spcPct val="107000"/>
              </a:lnSpc>
              <a:spcBef>
                <a:spcPts val="0"/>
              </a:spcBef>
              <a:spcAft>
                <a:spcPts val="800"/>
              </a:spcAft>
            </a:pPr>
            <a:r>
              <a:rPr lang="en-US" sz="1600" b="1" kern="0">
                <a:solidFill>
                  <a:srgbClr val="00B050"/>
                </a:solidFill>
                <a:effectLst/>
                <a:latin typeface="Arial" panose="020B0604020202020204" pitchFamily="34" charset="0"/>
                <a:ea typeface="Times New Roman" panose="02020603050405020304" pitchFamily="18" charset="0"/>
                <a:cs typeface="Arial" panose="020B0604020202020204" pitchFamily="34" charset="0"/>
              </a:rPr>
              <a:t>Insights:</a:t>
            </a:r>
            <a:endParaRPr lang="en-US" sz="1600" kern="100">
              <a:solidFill>
                <a:srgbClr val="00B050"/>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nSpc>
                <a:spcPct val="120000"/>
              </a:lnSpc>
              <a:spcBef>
                <a:spcPts val="0"/>
              </a:spcBef>
              <a:spcAft>
                <a:spcPts val="1200"/>
              </a:spcAft>
              <a:buNone/>
              <a:tabLst>
                <a:tab pos="457200" algn="l"/>
              </a:tabLst>
            </a:pPr>
            <a:r>
              <a:rPr lang="en-US" sz="1500" b="1" kern="0">
                <a:solidFill>
                  <a:srgbClr val="00B050"/>
                </a:solidFill>
                <a:effectLst/>
                <a:latin typeface="Arial" panose="020B0604020202020204" pitchFamily="34" charset="0"/>
                <a:ea typeface="Times New Roman" panose="02020603050405020304" pitchFamily="18" charset="0"/>
                <a:cs typeface="Arial" panose="020B0604020202020204" pitchFamily="34" charset="0"/>
              </a:rPr>
              <a:t>1. </a:t>
            </a:r>
            <a:r>
              <a:rPr lang="en-US" sz="1600" b="1" kern="0">
                <a:solidFill>
                  <a:srgbClr val="00B050"/>
                </a:solidFill>
                <a:effectLst/>
                <a:latin typeface="Arial" panose="020B0604020202020204" pitchFamily="34" charset="0"/>
                <a:ea typeface="Times New Roman" panose="02020603050405020304" pitchFamily="18" charset="0"/>
                <a:cs typeface="Arial" panose="020B0604020202020204" pitchFamily="34" charset="0"/>
              </a:rPr>
              <a:t>Average Performance Scores by Department</a:t>
            </a:r>
            <a:endParaRPr lang="en-US" sz="1600" kern="100">
              <a:effectLst/>
              <a:latin typeface="Arial" panose="020B0604020202020204" pitchFamily="34" charset="0"/>
              <a:ea typeface="Calibri" panose="020F0502020204030204" pitchFamily="34" charset="0"/>
              <a:cs typeface="Arial" panose="020B0604020202020204" pitchFamily="34" charset="0"/>
            </a:endParaRPr>
          </a:p>
          <a:p>
            <a:pPr marL="457200" marR="0">
              <a:lnSpc>
                <a:spcPct val="120000"/>
              </a:lnSpc>
              <a:spcBef>
                <a:spcPts val="0"/>
              </a:spcBef>
              <a:spcAft>
                <a:spcPts val="1200"/>
              </a:spcAft>
            </a:pPr>
            <a:r>
              <a:rPr lang="en-US" sz="1600" kern="0">
                <a:effectLst/>
                <a:latin typeface="Arial" panose="020B0604020202020204" pitchFamily="34" charset="0"/>
                <a:ea typeface="Times New Roman" panose="02020603050405020304" pitchFamily="18" charset="0"/>
                <a:cs typeface="Arial" panose="020B0604020202020204" pitchFamily="34" charset="0"/>
              </a:rPr>
              <a:t>Avg Performance Score – 2.98</a:t>
            </a:r>
            <a:endParaRPr lang="en-US" sz="1600" kern="10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nSpc>
                <a:spcPct val="120000"/>
              </a:lnSpc>
              <a:spcBef>
                <a:spcPts val="0"/>
              </a:spcBef>
              <a:spcAft>
                <a:spcPts val="1200"/>
              </a:spcAft>
              <a:buSzPts val="1000"/>
              <a:buFont typeface="Courier New" panose="02070309020205020404" pitchFamily="49" charset="0"/>
              <a:buChar char="o"/>
              <a:tabLst>
                <a:tab pos="914400" algn="l"/>
              </a:tabLst>
            </a:pPr>
            <a:r>
              <a:rPr lang="en-US" sz="1600" kern="0">
                <a:effectLst/>
                <a:latin typeface="Arial" panose="020B0604020202020204" pitchFamily="34" charset="0"/>
                <a:ea typeface="Times New Roman" panose="02020603050405020304" pitchFamily="18" charset="0"/>
                <a:cs typeface="Arial" panose="020B0604020202020204" pitchFamily="34" charset="0"/>
              </a:rPr>
              <a:t>Finance – 3.07 (Highest)</a:t>
            </a:r>
            <a:endParaRPr lang="en-US" sz="1600" kern="10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nSpc>
                <a:spcPct val="120000"/>
              </a:lnSpc>
              <a:spcBef>
                <a:spcPts val="0"/>
              </a:spcBef>
              <a:spcAft>
                <a:spcPts val="1200"/>
              </a:spcAft>
              <a:buSzPts val="1000"/>
              <a:buFont typeface="Courier New" panose="02070309020205020404" pitchFamily="49" charset="0"/>
              <a:buChar char="o"/>
              <a:tabLst>
                <a:tab pos="914400" algn="l"/>
              </a:tabLst>
            </a:pPr>
            <a:r>
              <a:rPr lang="en-US" sz="1600" kern="0">
                <a:effectLst/>
                <a:latin typeface="Arial" panose="020B0604020202020204" pitchFamily="34" charset="0"/>
                <a:ea typeface="Times New Roman" panose="02020603050405020304" pitchFamily="18" charset="0"/>
                <a:cs typeface="Arial" panose="020B0604020202020204" pitchFamily="34" charset="0"/>
              </a:rPr>
              <a:t>IT – 2.91(Lowest)</a:t>
            </a:r>
            <a:endParaRPr lang="en-US" sz="1600" kern="100">
              <a:effectLst/>
              <a:latin typeface="Arial" panose="020B0604020202020204" pitchFamily="34" charset="0"/>
              <a:ea typeface="Calibri" panose="020F0502020204030204" pitchFamily="34" charset="0"/>
              <a:cs typeface="Arial" panose="020B0604020202020204" pitchFamily="34" charset="0"/>
            </a:endParaRPr>
          </a:p>
          <a:p>
            <a:pPr marL="0" marR="0" lvl="0" indent="0">
              <a:lnSpc>
                <a:spcPct val="120000"/>
              </a:lnSpc>
              <a:spcBef>
                <a:spcPts val="0"/>
              </a:spcBef>
              <a:spcAft>
                <a:spcPts val="1200"/>
              </a:spcAft>
              <a:buNone/>
              <a:tabLst>
                <a:tab pos="457200" algn="l"/>
              </a:tabLst>
            </a:pPr>
            <a:r>
              <a:rPr lang="en-US" sz="1600" b="1" kern="0">
                <a:solidFill>
                  <a:srgbClr val="00B050"/>
                </a:solidFill>
                <a:effectLst/>
                <a:latin typeface="Arial" panose="020B0604020202020204" pitchFamily="34" charset="0"/>
                <a:ea typeface="Times New Roman" panose="02020603050405020304" pitchFamily="18" charset="0"/>
                <a:cs typeface="Arial" panose="020B0604020202020204" pitchFamily="34" charset="0"/>
              </a:rPr>
              <a:t>2. Hours Worked vs. Performance</a:t>
            </a:r>
            <a:endParaRPr lang="en-US" sz="1600" kern="10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nSpc>
                <a:spcPct val="120000"/>
              </a:lnSpc>
              <a:spcBef>
                <a:spcPts val="0"/>
              </a:spcBef>
              <a:spcAft>
                <a:spcPts val="1200"/>
              </a:spcAft>
              <a:buSzPts val="1000"/>
              <a:buFont typeface="Courier New" panose="02070309020205020404" pitchFamily="49" charset="0"/>
              <a:buChar char="o"/>
              <a:tabLst>
                <a:tab pos="914400" algn="l"/>
              </a:tabLst>
            </a:pPr>
            <a:r>
              <a:rPr lang="en-US" sz="1600" kern="0">
                <a:effectLst/>
                <a:latin typeface="Arial" panose="020B0604020202020204" pitchFamily="34" charset="0"/>
                <a:ea typeface="Times New Roman" panose="02020603050405020304" pitchFamily="18" charset="0"/>
                <a:cs typeface="Arial" panose="020B0604020202020204" pitchFamily="34" charset="0"/>
              </a:rPr>
              <a:t>Hours worked has no significant positive relationship with Performance</a:t>
            </a:r>
            <a:endParaRPr lang="en-US" sz="1600" kern="10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nSpc>
                <a:spcPct val="120000"/>
              </a:lnSpc>
              <a:spcBef>
                <a:spcPts val="0"/>
              </a:spcBef>
              <a:spcAft>
                <a:spcPts val="1200"/>
              </a:spcAft>
              <a:buSzPts val="1000"/>
              <a:buFont typeface="Courier New" panose="02070309020205020404" pitchFamily="49" charset="0"/>
              <a:buChar char="o"/>
              <a:tabLst>
                <a:tab pos="914400" algn="l"/>
              </a:tabLst>
            </a:pPr>
            <a:r>
              <a:rPr lang="en-US" sz="1600" kern="0">
                <a:effectLst/>
                <a:latin typeface="Arial" panose="020B0604020202020204" pitchFamily="34" charset="0"/>
                <a:ea typeface="Times New Roman" panose="02020603050405020304" pitchFamily="18" charset="0"/>
                <a:cs typeface="Arial" panose="020B0604020202020204" pitchFamily="34" charset="0"/>
              </a:rPr>
              <a:t>Longer hours worked did not result in higher performance.</a:t>
            </a:r>
          </a:p>
          <a:p>
            <a:pPr marL="742950" marR="0" lvl="1" indent="-285750">
              <a:lnSpc>
                <a:spcPct val="120000"/>
              </a:lnSpc>
              <a:spcBef>
                <a:spcPts val="0"/>
              </a:spcBef>
              <a:spcAft>
                <a:spcPts val="1200"/>
              </a:spcAft>
              <a:buSzPts val="1000"/>
              <a:buFont typeface="Courier New" panose="02070309020205020404" pitchFamily="49" charset="0"/>
              <a:buChar char="o"/>
              <a:tabLst>
                <a:tab pos="914400" algn="l"/>
              </a:tabLst>
            </a:pPr>
            <a:r>
              <a:rPr lang="en-US" sz="1600" kern="0">
                <a:latin typeface="Arial" panose="020B0604020202020204" pitchFamily="34" charset="0"/>
                <a:ea typeface="Calibri" panose="020F0502020204030204" pitchFamily="34" charset="0"/>
                <a:cs typeface="Arial" panose="020B0604020202020204" pitchFamily="34" charset="0"/>
              </a:rPr>
              <a:t>Output Quality was highest from Age group 40 - 59</a:t>
            </a:r>
            <a:endParaRPr lang="en-US" sz="1600" kern="100">
              <a:effectLst/>
              <a:latin typeface="Arial" panose="020B0604020202020204" pitchFamily="34" charset="0"/>
              <a:ea typeface="Calibri" panose="020F0502020204030204" pitchFamily="34" charset="0"/>
              <a:cs typeface="Arial" panose="020B0604020202020204" pitchFamily="34" charset="0"/>
            </a:endParaRPr>
          </a:p>
          <a:p>
            <a:pPr marL="0" marR="0" lvl="0" indent="0">
              <a:lnSpc>
                <a:spcPct val="120000"/>
              </a:lnSpc>
              <a:spcBef>
                <a:spcPts val="0"/>
              </a:spcBef>
              <a:spcAft>
                <a:spcPts val="1200"/>
              </a:spcAft>
              <a:buNone/>
              <a:tabLst>
                <a:tab pos="457200" algn="l"/>
              </a:tabLst>
            </a:pPr>
            <a:r>
              <a:rPr lang="en-US" sz="1600" b="1" kern="0">
                <a:solidFill>
                  <a:srgbClr val="00B050"/>
                </a:solidFill>
                <a:effectLst/>
                <a:latin typeface="Arial" panose="020B0604020202020204" pitchFamily="34" charset="0"/>
                <a:ea typeface="Times New Roman" panose="02020603050405020304" pitchFamily="18" charset="0"/>
                <a:cs typeface="Arial" panose="020B0604020202020204" pitchFamily="34" charset="0"/>
              </a:rPr>
              <a:t>3. Impact of System Downtime:</a:t>
            </a:r>
            <a:endParaRPr lang="en-US" sz="1600" kern="100">
              <a:solidFill>
                <a:srgbClr val="00B050"/>
              </a:solidFill>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nSpc>
                <a:spcPct val="120000"/>
              </a:lnSpc>
              <a:spcBef>
                <a:spcPts val="0"/>
              </a:spcBef>
              <a:spcAft>
                <a:spcPts val="1200"/>
              </a:spcAft>
              <a:buSzPts val="1000"/>
              <a:buFont typeface="Courier New" panose="02070309020205020404" pitchFamily="49" charset="0"/>
              <a:buChar char="o"/>
              <a:tabLst>
                <a:tab pos="914400" algn="l"/>
              </a:tabLst>
            </a:pPr>
            <a:r>
              <a:rPr lang="en-US" sz="1600" kern="0">
                <a:effectLst/>
                <a:latin typeface="Arial" panose="020B0604020202020204" pitchFamily="34" charset="0"/>
                <a:ea typeface="Times New Roman" panose="02020603050405020304" pitchFamily="18" charset="0"/>
                <a:cs typeface="Arial" panose="020B0604020202020204" pitchFamily="34" charset="0"/>
              </a:rPr>
              <a:t>System downtime did not affect employee performance.</a:t>
            </a:r>
            <a:endParaRPr lang="en-US" sz="1600" kern="10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nSpc>
                <a:spcPct val="120000"/>
              </a:lnSpc>
              <a:spcBef>
                <a:spcPts val="0"/>
              </a:spcBef>
              <a:spcAft>
                <a:spcPts val="1200"/>
              </a:spcAft>
              <a:buSzPts val="1000"/>
              <a:buFont typeface="Courier New" panose="02070309020205020404" pitchFamily="49" charset="0"/>
              <a:buChar char="o"/>
              <a:tabLst>
                <a:tab pos="914400" algn="l"/>
              </a:tabLst>
            </a:pPr>
            <a:r>
              <a:rPr lang="en-US" sz="1600" kern="0">
                <a:effectLst/>
                <a:latin typeface="Arial" panose="020B0604020202020204" pitchFamily="34" charset="0"/>
                <a:ea typeface="Times New Roman" panose="02020603050405020304" pitchFamily="18" charset="0"/>
                <a:cs typeface="Arial" panose="020B0604020202020204" pitchFamily="34" charset="0"/>
              </a:rPr>
              <a:t>Marketing and Finance departments were least affected by system downtime.</a:t>
            </a:r>
            <a:endParaRPr lang="en-US" sz="1600" kern="100">
              <a:effectLst/>
              <a:latin typeface="Arial" panose="020B0604020202020204" pitchFamily="34" charset="0"/>
              <a:ea typeface="Calibri" panose="020F0502020204030204" pitchFamily="34" charset="0"/>
              <a:cs typeface="Arial" panose="020B0604020202020204" pitchFamily="34" charset="0"/>
            </a:endParaRPr>
          </a:p>
          <a:p>
            <a:pPr marL="292100" indent="-285750">
              <a:lnSpc>
                <a:spcPct val="120000"/>
              </a:lnSpc>
              <a:spcBef>
                <a:spcPts val="0"/>
              </a:spcBef>
              <a:spcAft>
                <a:spcPts val="1200"/>
              </a:spcAft>
            </a:pPr>
            <a:r>
              <a:rPr lang="en-US" sz="1600" kern="0">
                <a:effectLst/>
                <a:latin typeface="Arial" panose="020B0604020202020204" pitchFamily="34" charset="0"/>
                <a:ea typeface="Times New Roman" panose="02020603050405020304" pitchFamily="18" charset="0"/>
                <a:cs typeface="Arial" panose="020B0604020202020204" pitchFamily="34" charset="0"/>
              </a:rPr>
              <a:t>Technical support significantly impacted performance in IT and Finance.</a:t>
            </a:r>
          </a:p>
          <a:p>
            <a:pPr marL="0" marR="0" indent="0">
              <a:lnSpc>
                <a:spcPct val="107000"/>
              </a:lnSpc>
              <a:spcBef>
                <a:spcPts val="0"/>
              </a:spcBef>
              <a:spcAft>
                <a:spcPts val="800"/>
              </a:spcAft>
              <a:buNone/>
            </a:pPr>
            <a:r>
              <a:rPr lang="en-US" sz="1600" b="1" kern="0">
                <a:effectLst/>
                <a:latin typeface="Arial" panose="020B0604020202020204" pitchFamily="34" charset="0"/>
                <a:ea typeface="Times New Roman" panose="02020603050405020304" pitchFamily="18" charset="0"/>
                <a:cs typeface="Arial" panose="020B0604020202020204" pitchFamily="34" charset="0"/>
              </a:rPr>
              <a:t>4. </a:t>
            </a:r>
            <a:r>
              <a:rPr lang="en-US" sz="1600" b="1" kern="0">
                <a:solidFill>
                  <a:srgbClr val="00B050"/>
                </a:solidFill>
                <a:effectLst/>
                <a:latin typeface="Arial" panose="020B0604020202020204" pitchFamily="34" charset="0"/>
                <a:ea typeface="Times New Roman" panose="02020603050405020304" pitchFamily="18" charset="0"/>
                <a:cs typeface="Arial" panose="020B0604020202020204" pitchFamily="34" charset="0"/>
              </a:rPr>
              <a:t>Strategies:</a:t>
            </a:r>
            <a:endParaRPr lang="en-US" sz="1600" kern="100">
              <a:solidFill>
                <a:srgbClr val="00B050"/>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1200"/>
              </a:spcAft>
              <a:buSzPts val="1000"/>
              <a:buFont typeface="Symbol" panose="05050102010706020507" pitchFamily="18" charset="2"/>
              <a:buChar char=""/>
              <a:tabLst>
                <a:tab pos="457200" algn="l"/>
              </a:tabLst>
            </a:pPr>
            <a:r>
              <a:rPr lang="en-US" sz="1600" kern="0">
                <a:effectLst/>
                <a:latin typeface="Arial" panose="020B0604020202020204" pitchFamily="34" charset="0"/>
                <a:ea typeface="Times New Roman" panose="02020603050405020304" pitchFamily="18" charset="0"/>
                <a:cs typeface="Arial" panose="020B0604020202020204" pitchFamily="34" charset="0"/>
              </a:rPr>
              <a:t>Provide additional support and resources to departments with lower performance.</a:t>
            </a:r>
            <a:endParaRPr lang="en-US" sz="1600" kern="10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1200"/>
              </a:spcAft>
              <a:buSzPts val="1000"/>
              <a:buFont typeface="Symbol" panose="05050102010706020507" pitchFamily="18" charset="2"/>
              <a:buChar char=""/>
              <a:tabLst>
                <a:tab pos="457200" algn="l"/>
              </a:tabLst>
            </a:pPr>
            <a:r>
              <a:rPr lang="en-US" sz="1600" kern="0">
                <a:effectLst/>
                <a:latin typeface="Arial" panose="020B0604020202020204" pitchFamily="34" charset="0"/>
                <a:ea typeface="Times New Roman" panose="02020603050405020304" pitchFamily="18" charset="0"/>
                <a:cs typeface="Arial" panose="020B0604020202020204" pitchFamily="34" charset="0"/>
              </a:rPr>
              <a:t>Optimize work hours to ensure a balance between productivity and burnout.</a:t>
            </a:r>
            <a:endParaRPr lang="en-US" sz="1600" kern="10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1200"/>
              </a:spcAft>
              <a:buSzPts val="1000"/>
              <a:buFont typeface="Symbol" panose="05050102010706020507" pitchFamily="18" charset="2"/>
              <a:buChar char=""/>
              <a:tabLst>
                <a:tab pos="457200" algn="l"/>
              </a:tabLst>
            </a:pPr>
            <a:r>
              <a:rPr lang="en-US" sz="1600" kern="0">
                <a:effectLst/>
                <a:latin typeface="Arial" panose="020B0604020202020204" pitchFamily="34" charset="0"/>
                <a:ea typeface="Times New Roman" panose="02020603050405020304" pitchFamily="18" charset="0"/>
                <a:cs typeface="Arial" panose="020B0604020202020204" pitchFamily="34" charset="0"/>
              </a:rPr>
              <a:t>Invest in improving system reliability to minimize downtime.</a:t>
            </a:r>
            <a:endParaRPr lang="en-US" sz="1600" kern="100">
              <a:effectLst/>
              <a:latin typeface="Arial" panose="020B0604020202020204" pitchFamily="34" charset="0"/>
              <a:ea typeface="Calibri" panose="020F0502020204030204" pitchFamily="34" charset="0"/>
              <a:cs typeface="Arial" panose="020B0604020202020204" pitchFamily="34" charset="0"/>
            </a:endParaRPr>
          </a:p>
          <a:p>
            <a:pPr marL="292100" indent="-285750">
              <a:spcBef>
                <a:spcPts val="1290"/>
              </a:spcBef>
            </a:pP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234950" marR="0">
              <a:spcBef>
                <a:spcPts val="1290"/>
              </a:spcBef>
              <a:spcAft>
                <a:spcPts val="0"/>
              </a:spcAft>
            </a:pPr>
            <a:endParaRPr lang="en-US" sz="180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E97086C5-CC15-E5F4-9396-6D69853233E6}"/>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738553"/>
            <a:ext cx="12470859" cy="8335106"/>
          </a:xfrm>
          <a:prstGeom prst="rect">
            <a:avLst/>
          </a:prstGeom>
        </p:spPr>
      </p:pic>
      <p:pic>
        <p:nvPicPr>
          <p:cNvPr id="5" name="Picture 4">
            <a:extLst>
              <a:ext uri="{FF2B5EF4-FFF2-40B4-BE49-F238E27FC236}">
                <a16:creationId xmlns:a16="http://schemas.microsoft.com/office/drawing/2014/main" id="{6CFE5298-26A6-16D4-5858-768CFCDC4422}"/>
              </a:ext>
            </a:extLst>
          </p:cNvPr>
          <p:cNvPicPr>
            <a:picLocks noChangeAspect="1"/>
          </p:cNvPicPr>
          <p:nvPr/>
        </p:nvPicPr>
        <p:blipFill>
          <a:blip r:embed="rId3"/>
          <a:stretch>
            <a:fillRect/>
          </a:stretch>
        </p:blipFill>
        <p:spPr>
          <a:xfrm>
            <a:off x="8534340" y="0"/>
            <a:ext cx="3597673" cy="3132306"/>
          </a:xfrm>
          <a:prstGeom prst="rect">
            <a:avLst/>
          </a:prstGeom>
        </p:spPr>
      </p:pic>
    </p:spTree>
    <p:extLst>
      <p:ext uri="{BB962C8B-B14F-4D97-AF65-F5344CB8AC3E}">
        <p14:creationId xmlns:p14="http://schemas.microsoft.com/office/powerpoint/2010/main" val="924782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1A437D-412C-FC52-4012-E4B4FA1E8E39}"/>
              </a:ext>
            </a:extLst>
          </p:cNvPr>
          <p:cNvPicPr>
            <a:picLocks noChangeAspect="1"/>
          </p:cNvPicPr>
          <p:nvPr/>
        </p:nvPicPr>
        <p:blipFill>
          <a:blip r:embed="rId3"/>
          <a:stretch>
            <a:fillRect/>
          </a:stretch>
        </p:blipFill>
        <p:spPr>
          <a:xfrm>
            <a:off x="109971" y="30185"/>
            <a:ext cx="11972057" cy="6797629"/>
          </a:xfrm>
          <a:prstGeom prst="rect">
            <a:avLst/>
          </a:prstGeom>
        </p:spPr>
      </p:pic>
    </p:spTree>
    <p:extLst>
      <p:ext uri="{BB962C8B-B14F-4D97-AF65-F5344CB8AC3E}">
        <p14:creationId xmlns:p14="http://schemas.microsoft.com/office/powerpoint/2010/main" val="2252467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C307B-8EB6-F55B-C8C7-171FE1007D81}"/>
              </a:ext>
            </a:extLst>
          </p:cNvPr>
          <p:cNvSpPr>
            <a:spLocks noGrp="1"/>
          </p:cNvSpPr>
          <p:nvPr>
            <p:ph type="title"/>
          </p:nvPr>
        </p:nvSpPr>
        <p:spPr>
          <a:xfrm>
            <a:off x="486384" y="3001321"/>
            <a:ext cx="1828800" cy="1325563"/>
          </a:xfrm>
        </p:spPr>
        <p:txBody>
          <a:bodyPr/>
          <a:lstStyle/>
          <a:p>
            <a:r>
              <a:rPr lang="en-US" b="1">
                <a:solidFill>
                  <a:srgbClr val="00B050"/>
                </a:solidFill>
              </a:rPr>
              <a:t>Result</a:t>
            </a:r>
          </a:p>
        </p:txBody>
      </p:sp>
      <p:sp>
        <p:nvSpPr>
          <p:cNvPr id="3" name="Content Placeholder 2">
            <a:extLst>
              <a:ext uri="{FF2B5EF4-FFF2-40B4-BE49-F238E27FC236}">
                <a16:creationId xmlns:a16="http://schemas.microsoft.com/office/drawing/2014/main" id="{5DCB8940-DB72-E8DD-3F85-EEA3799955C3}"/>
              </a:ext>
            </a:extLst>
          </p:cNvPr>
          <p:cNvSpPr>
            <a:spLocks noGrp="1"/>
          </p:cNvSpPr>
          <p:nvPr>
            <p:ph idx="1"/>
          </p:nvPr>
        </p:nvSpPr>
        <p:spPr>
          <a:xfrm>
            <a:off x="2092961" y="301557"/>
            <a:ext cx="9784512" cy="6381345"/>
          </a:xfrm>
        </p:spPr>
        <p:txBody>
          <a:bodyPr>
            <a:normAutofit fontScale="92500" lnSpcReduction="20000"/>
          </a:bodyPr>
          <a:lstStyle/>
          <a:p>
            <a:pPr marL="234950" marR="0">
              <a:spcBef>
                <a:spcPts val="1290"/>
              </a:spcBef>
              <a:spcAft>
                <a:spcPts val="0"/>
              </a:spcAft>
            </a:pPr>
            <a:r>
              <a:rPr lang="en-US" sz="1800">
                <a:effectLst/>
                <a:latin typeface="Arial" panose="020B0604020202020204" pitchFamily="34" charset="0"/>
                <a:ea typeface="Times New Roman" panose="02020603050405020304" pitchFamily="18" charset="0"/>
              </a:rPr>
              <a:t>3. </a:t>
            </a:r>
            <a:r>
              <a:rPr lang="en-US" sz="1800" b="1">
                <a:solidFill>
                  <a:srgbClr val="00B050"/>
                </a:solidFill>
                <a:effectLst/>
                <a:latin typeface="Arial" panose="020B0604020202020204" pitchFamily="34" charset="0"/>
                <a:ea typeface="Times New Roman" panose="02020603050405020304" pitchFamily="18" charset="0"/>
              </a:rPr>
              <a:t>Employee Engagement and Participation</a:t>
            </a:r>
          </a:p>
          <a:p>
            <a:pPr marL="234950" marR="0">
              <a:spcBef>
                <a:spcPts val="1290"/>
              </a:spcBef>
              <a:spcAft>
                <a:spcPts val="0"/>
              </a:spcAft>
            </a:pPr>
            <a:endParaRPr lang="en-US" sz="1800" b="1">
              <a:solidFill>
                <a:srgbClr val="00B050"/>
              </a:solidFill>
              <a:latin typeface="Arial" panose="020B0604020202020204" pitchFamily="34" charset="0"/>
              <a:ea typeface="Times New Roman" panose="02020603050405020304" pitchFamily="18" charset="0"/>
            </a:endParaRPr>
          </a:p>
          <a:p>
            <a:pPr marL="0" marR="0" indent="0">
              <a:lnSpc>
                <a:spcPct val="107000"/>
              </a:lnSpc>
              <a:spcBef>
                <a:spcPts val="0"/>
              </a:spcBef>
              <a:spcAft>
                <a:spcPts val="800"/>
              </a:spcAft>
              <a:buNone/>
            </a:pPr>
            <a:r>
              <a:rPr lang="en-US" sz="1700" b="1" kern="0">
                <a:solidFill>
                  <a:srgbClr val="00B050"/>
                </a:solidFill>
                <a:effectLst/>
                <a:latin typeface="Arial" panose="020B0604020202020204" pitchFamily="34" charset="0"/>
                <a:ea typeface="Times New Roman" panose="02020603050405020304" pitchFamily="18" charset="0"/>
                <a:cs typeface="Arial" panose="020B0604020202020204" pitchFamily="34" charset="0"/>
              </a:rPr>
              <a:t>Insights:</a:t>
            </a:r>
            <a:endParaRPr lang="en-US" sz="1700" b="1" kern="100">
              <a:solidFill>
                <a:srgbClr val="00B050"/>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1200"/>
              </a:spcAft>
              <a:tabLst>
                <a:tab pos="457200" algn="l"/>
              </a:tabLst>
            </a:pPr>
            <a:r>
              <a:rPr lang="en-US" sz="1700" b="1" kern="0">
                <a:solidFill>
                  <a:srgbClr val="00B050"/>
                </a:solidFill>
                <a:effectLst/>
                <a:latin typeface="Arial" panose="020B0604020202020204" pitchFamily="34" charset="0"/>
                <a:ea typeface="Times New Roman" panose="02020603050405020304" pitchFamily="18" charset="0"/>
                <a:cs typeface="Arial" panose="020B0604020202020204" pitchFamily="34" charset="0"/>
              </a:rPr>
              <a:t>Engagement Activity Participation by Department:</a:t>
            </a:r>
            <a:endParaRPr lang="en-US" sz="1700" kern="100">
              <a:solidFill>
                <a:srgbClr val="00B050"/>
              </a:solidFill>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1200"/>
              </a:spcAft>
              <a:buSzPts val="1000"/>
              <a:buFont typeface="Courier New" panose="02070309020205020404" pitchFamily="49" charset="0"/>
              <a:buChar char="o"/>
              <a:tabLst>
                <a:tab pos="914400" algn="l"/>
              </a:tabLst>
            </a:pPr>
            <a:r>
              <a:rPr lang="en-US" sz="1700" kern="0">
                <a:effectLst/>
                <a:latin typeface="Arial" panose="020B0604020202020204" pitchFamily="34" charset="0"/>
                <a:ea typeface="Times New Roman" panose="02020603050405020304" pitchFamily="18" charset="0"/>
                <a:cs typeface="Arial" panose="020B0604020202020204" pitchFamily="34" charset="0"/>
              </a:rPr>
              <a:t>Avg EAP == 78.5%</a:t>
            </a:r>
            <a:endParaRPr lang="en-US" sz="1700" kern="10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1200"/>
              </a:spcAft>
              <a:buSzPts val="1000"/>
              <a:buFont typeface="Courier New" panose="02070309020205020404" pitchFamily="49" charset="0"/>
              <a:buChar char="o"/>
              <a:tabLst>
                <a:tab pos="914400" algn="l"/>
              </a:tabLst>
            </a:pPr>
            <a:r>
              <a:rPr lang="en-US" sz="1700" kern="0">
                <a:effectLst/>
                <a:latin typeface="Arial" panose="020B0604020202020204" pitchFamily="34" charset="0"/>
                <a:ea typeface="Times New Roman" panose="02020603050405020304" pitchFamily="18" charset="0"/>
                <a:cs typeface="Arial" panose="020B0604020202020204" pitchFamily="34" charset="0"/>
              </a:rPr>
              <a:t>Mktg has the lowest EAP = 68.1%</a:t>
            </a:r>
            <a:endParaRPr lang="en-US" sz="1700" kern="10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1200"/>
              </a:spcAft>
              <a:tabLst>
                <a:tab pos="457200" algn="l"/>
              </a:tabLst>
            </a:pPr>
            <a:r>
              <a:rPr lang="en-US" sz="1700" b="1" kern="0">
                <a:solidFill>
                  <a:srgbClr val="00B050"/>
                </a:solidFill>
                <a:effectLst/>
                <a:latin typeface="Arial" panose="020B0604020202020204" pitchFamily="34" charset="0"/>
                <a:ea typeface="Times New Roman" panose="02020603050405020304" pitchFamily="18" charset="0"/>
                <a:cs typeface="Arial" panose="020B0604020202020204" pitchFamily="34" charset="0"/>
              </a:rPr>
              <a:t>Survey Response Analysis:</a:t>
            </a:r>
            <a:endParaRPr lang="en-US" sz="1700" kern="100">
              <a:solidFill>
                <a:srgbClr val="00B050"/>
              </a:solidFill>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1200"/>
              </a:spcAft>
              <a:buSzPts val="1000"/>
              <a:buFont typeface="Courier New" panose="02070309020205020404" pitchFamily="49" charset="0"/>
              <a:buChar char="o"/>
              <a:tabLst>
                <a:tab pos="914400" algn="l"/>
              </a:tabLst>
            </a:pPr>
            <a:r>
              <a:rPr lang="en-US" sz="1700" kern="0">
                <a:effectLst/>
                <a:latin typeface="Arial" panose="020B0604020202020204" pitchFamily="34" charset="0"/>
                <a:ea typeface="Times New Roman" panose="02020603050405020304" pitchFamily="18" charset="0"/>
                <a:cs typeface="Arial" panose="020B0604020202020204" pitchFamily="34" charset="0"/>
              </a:rPr>
              <a:t>Survey response – Mktg – 5.4 (Female) 4.6(Male).</a:t>
            </a:r>
            <a:endParaRPr lang="en-US" sz="1700" kern="10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1200"/>
              </a:spcAft>
              <a:buSzPts val="1000"/>
              <a:buFont typeface="Courier New" panose="02070309020205020404" pitchFamily="49" charset="0"/>
              <a:buChar char="o"/>
              <a:tabLst>
                <a:tab pos="914400" algn="l"/>
              </a:tabLst>
            </a:pPr>
            <a:r>
              <a:rPr lang="en-US" sz="1700" kern="0">
                <a:effectLst/>
                <a:latin typeface="Arial" panose="020B0604020202020204" pitchFamily="34" charset="0"/>
                <a:ea typeface="Times New Roman" panose="02020603050405020304" pitchFamily="18" charset="0"/>
                <a:cs typeface="Arial" panose="020B0604020202020204" pitchFamily="34" charset="0"/>
              </a:rPr>
              <a:t>Training Participation – 43.6%(female) 49.1% (Male) Lowest</a:t>
            </a:r>
            <a:endParaRPr lang="en-US" sz="1700" kern="10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1200"/>
              </a:spcAft>
              <a:tabLst>
                <a:tab pos="457200" algn="l"/>
              </a:tabLst>
            </a:pPr>
            <a:r>
              <a:rPr lang="en-US" sz="1700" b="1" kern="0">
                <a:solidFill>
                  <a:srgbClr val="00B050"/>
                </a:solidFill>
                <a:effectLst/>
                <a:latin typeface="Arial" panose="020B0604020202020204" pitchFamily="34" charset="0"/>
                <a:ea typeface="Times New Roman" panose="02020603050405020304" pitchFamily="18" charset="0"/>
                <a:cs typeface="Arial" panose="020B0604020202020204" pitchFamily="34" charset="0"/>
              </a:rPr>
              <a:t>Impact on Performance and Satisfaction:</a:t>
            </a:r>
            <a:endParaRPr lang="en-US" sz="1700" kern="100">
              <a:solidFill>
                <a:srgbClr val="00B050"/>
              </a:solidFill>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1200"/>
              </a:spcAft>
              <a:buSzPts val="1000"/>
              <a:buFont typeface="Courier New" panose="02070309020205020404" pitchFamily="49" charset="0"/>
              <a:buChar char="o"/>
              <a:tabLst>
                <a:tab pos="914400" algn="l"/>
              </a:tabLst>
            </a:pPr>
            <a:r>
              <a:rPr lang="en-US" sz="1700" kern="0">
                <a:effectLst/>
                <a:latin typeface="Arial" panose="020B0604020202020204" pitchFamily="34" charset="0"/>
                <a:ea typeface="Times New Roman" panose="02020603050405020304" pitchFamily="18" charset="0"/>
                <a:cs typeface="Arial" panose="020B0604020202020204" pitchFamily="34" charset="0"/>
              </a:rPr>
              <a:t>EAP high though Job Satisfaction is moderate</a:t>
            </a:r>
            <a:endParaRPr lang="en-US" sz="1700" kern="10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1200"/>
              </a:spcAft>
              <a:buSzPts val="1000"/>
              <a:buFont typeface="Courier New" panose="02070309020205020404" pitchFamily="49" charset="0"/>
              <a:buChar char="o"/>
              <a:tabLst>
                <a:tab pos="914400" algn="l"/>
              </a:tabLst>
            </a:pPr>
            <a:r>
              <a:rPr lang="en-US" sz="1700" kern="0">
                <a:effectLst/>
                <a:latin typeface="Arial" panose="020B0604020202020204" pitchFamily="34" charset="0"/>
                <a:ea typeface="Times New Roman" panose="02020603050405020304" pitchFamily="18" charset="0"/>
                <a:cs typeface="Arial" panose="020B0604020202020204" pitchFamily="34" charset="0"/>
              </a:rPr>
              <a:t>Higher EAP does not result in higher Job Satisfaction across board.</a:t>
            </a:r>
            <a:endParaRPr lang="en-US" sz="1700" kern="100">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700" b="1" kern="0">
                <a:solidFill>
                  <a:srgbClr val="00B050"/>
                </a:solidFill>
                <a:effectLst/>
                <a:latin typeface="Arial" panose="020B0604020202020204" pitchFamily="34" charset="0"/>
                <a:ea typeface="Times New Roman" panose="02020603050405020304" pitchFamily="18" charset="0"/>
                <a:cs typeface="Arial" panose="020B0604020202020204" pitchFamily="34" charset="0"/>
              </a:rPr>
              <a:t>Strategies:</a:t>
            </a:r>
            <a:endParaRPr lang="en-US" sz="1700" b="1" kern="100">
              <a:solidFill>
                <a:srgbClr val="00B050"/>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1200"/>
              </a:spcAft>
              <a:buSzPts val="1000"/>
              <a:buFont typeface="Symbol" panose="05050102010706020507" pitchFamily="18" charset="2"/>
              <a:buChar char=""/>
              <a:tabLst>
                <a:tab pos="457200" algn="l"/>
              </a:tabLst>
            </a:pPr>
            <a:r>
              <a:rPr lang="en-US" sz="1700" kern="0">
                <a:effectLst/>
                <a:latin typeface="Arial" panose="020B0604020202020204" pitchFamily="34" charset="0"/>
                <a:ea typeface="Times New Roman" panose="02020603050405020304" pitchFamily="18" charset="0"/>
                <a:cs typeface="Arial" panose="020B0604020202020204" pitchFamily="34" charset="0"/>
              </a:rPr>
              <a:t>Encourage participation in engagement activities through incentives and recognition.</a:t>
            </a:r>
            <a:endParaRPr lang="en-US" sz="1700" kern="10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1200"/>
              </a:spcAft>
              <a:buSzPts val="1000"/>
              <a:buFont typeface="Symbol" panose="05050102010706020507" pitchFamily="18" charset="2"/>
              <a:buChar char=""/>
              <a:tabLst>
                <a:tab pos="457200" algn="l"/>
              </a:tabLst>
            </a:pPr>
            <a:r>
              <a:rPr lang="en-US" sz="1700" kern="0">
                <a:effectLst/>
                <a:latin typeface="Arial" panose="020B0604020202020204" pitchFamily="34" charset="0"/>
                <a:ea typeface="Times New Roman" panose="02020603050405020304" pitchFamily="18" charset="0"/>
                <a:cs typeface="Arial" panose="020B0604020202020204" pitchFamily="34" charset="0"/>
              </a:rPr>
              <a:t>Improve survey designs and follow-up to increase response rates.</a:t>
            </a:r>
            <a:endParaRPr lang="en-US" sz="1700" kern="10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1200"/>
              </a:spcAft>
              <a:buSzPts val="1000"/>
              <a:buFont typeface="Symbol" panose="05050102010706020507" pitchFamily="18" charset="2"/>
              <a:buChar char=""/>
              <a:tabLst>
                <a:tab pos="457200" algn="l"/>
              </a:tabLst>
            </a:pPr>
            <a:r>
              <a:rPr lang="en-US" sz="1700" kern="0">
                <a:effectLst/>
                <a:latin typeface="Arial" panose="020B0604020202020204" pitchFamily="34" charset="0"/>
                <a:ea typeface="Times New Roman" panose="02020603050405020304" pitchFamily="18" charset="0"/>
                <a:cs typeface="Arial" panose="020B0604020202020204" pitchFamily="34" charset="0"/>
              </a:rPr>
              <a:t>Foster a culture of participation to enhance overall engagement and performance.</a:t>
            </a:r>
            <a:endParaRPr lang="en-US" sz="1700" kern="100">
              <a:effectLst/>
              <a:latin typeface="Arial" panose="020B0604020202020204" pitchFamily="34" charset="0"/>
              <a:ea typeface="Calibri" panose="020F0502020204030204" pitchFamily="34" charset="0"/>
              <a:cs typeface="Arial" panose="020B0604020202020204" pitchFamily="34" charset="0"/>
            </a:endParaRPr>
          </a:p>
          <a:p>
            <a:pPr marL="234950" marR="0">
              <a:spcBef>
                <a:spcPts val="1290"/>
              </a:spcBef>
              <a:spcAft>
                <a:spcPts val="0"/>
              </a:spcAft>
            </a:pPr>
            <a:r>
              <a:rPr lang="en-US" sz="1800">
                <a:solidFill>
                  <a:srgbClr val="000000"/>
                </a:solidFill>
                <a:effectLst/>
                <a:latin typeface="Arial" panose="020B0604020202020204" pitchFamily="34" charset="0"/>
                <a:ea typeface="Times New Roman" panose="02020603050405020304" pitchFamily="18" charset="0"/>
              </a:rPr>
              <a:t>:</a:t>
            </a:r>
            <a:endParaRPr lang="en-US" sz="180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468B8B62-6BFC-8CA0-A246-9321E2A3EDDF}"/>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1" y="-675324"/>
            <a:ext cx="12456159" cy="8335106"/>
          </a:xfrm>
          <a:prstGeom prst="rect">
            <a:avLst/>
          </a:prstGeom>
        </p:spPr>
      </p:pic>
      <p:pic>
        <p:nvPicPr>
          <p:cNvPr id="6" name="Picture 5">
            <a:extLst>
              <a:ext uri="{FF2B5EF4-FFF2-40B4-BE49-F238E27FC236}">
                <a16:creationId xmlns:a16="http://schemas.microsoft.com/office/drawing/2014/main" id="{4E2377A1-8C6E-6125-81C7-CDA36C0D1E43}"/>
              </a:ext>
            </a:extLst>
          </p:cNvPr>
          <p:cNvPicPr>
            <a:picLocks noChangeAspect="1"/>
          </p:cNvPicPr>
          <p:nvPr/>
        </p:nvPicPr>
        <p:blipFill>
          <a:blip r:embed="rId4"/>
          <a:stretch>
            <a:fillRect/>
          </a:stretch>
        </p:blipFill>
        <p:spPr>
          <a:xfrm>
            <a:off x="7634049" y="175098"/>
            <a:ext cx="4243424" cy="2700182"/>
          </a:xfrm>
          <a:prstGeom prst="rect">
            <a:avLst/>
          </a:prstGeom>
        </p:spPr>
      </p:pic>
    </p:spTree>
    <p:extLst>
      <p:ext uri="{BB962C8B-B14F-4D97-AF65-F5344CB8AC3E}">
        <p14:creationId xmlns:p14="http://schemas.microsoft.com/office/powerpoint/2010/main" val="2590231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CF2FC-122A-6806-E4A1-3172CEA768F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73A1D92-526D-02D3-AD87-C2D9D0AB9CD3}"/>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75AC3E69-D756-1D1E-1806-0C6D0C2F4FE0}"/>
              </a:ext>
            </a:extLst>
          </p:cNvPr>
          <p:cNvPicPr>
            <a:picLocks noChangeAspect="1"/>
          </p:cNvPicPr>
          <p:nvPr/>
        </p:nvPicPr>
        <p:blipFill>
          <a:blip r:embed="rId2"/>
          <a:stretch>
            <a:fillRect/>
          </a:stretch>
        </p:blipFill>
        <p:spPr>
          <a:xfrm>
            <a:off x="106161" y="41616"/>
            <a:ext cx="11979678" cy="6774767"/>
          </a:xfrm>
          <a:prstGeom prst="rect">
            <a:avLst/>
          </a:prstGeom>
        </p:spPr>
      </p:pic>
    </p:spTree>
    <p:extLst>
      <p:ext uri="{BB962C8B-B14F-4D97-AF65-F5344CB8AC3E}">
        <p14:creationId xmlns:p14="http://schemas.microsoft.com/office/powerpoint/2010/main" val="486795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C307B-8EB6-F55B-C8C7-171FE1007D81}"/>
              </a:ext>
            </a:extLst>
          </p:cNvPr>
          <p:cNvSpPr>
            <a:spLocks noGrp="1"/>
          </p:cNvSpPr>
          <p:nvPr>
            <p:ph type="title"/>
          </p:nvPr>
        </p:nvSpPr>
        <p:spPr>
          <a:xfrm>
            <a:off x="486384" y="3001321"/>
            <a:ext cx="1614790" cy="1325563"/>
          </a:xfrm>
        </p:spPr>
        <p:txBody>
          <a:bodyPr>
            <a:normAutofit/>
          </a:bodyPr>
          <a:lstStyle/>
          <a:p>
            <a:r>
              <a:rPr lang="en-US" sz="3600" b="1">
                <a:solidFill>
                  <a:srgbClr val="00B050"/>
                </a:solidFill>
              </a:rPr>
              <a:t>Result</a:t>
            </a:r>
          </a:p>
        </p:txBody>
      </p:sp>
      <p:sp>
        <p:nvSpPr>
          <p:cNvPr id="3" name="Content Placeholder 2">
            <a:extLst>
              <a:ext uri="{FF2B5EF4-FFF2-40B4-BE49-F238E27FC236}">
                <a16:creationId xmlns:a16="http://schemas.microsoft.com/office/drawing/2014/main" id="{5DCB8940-DB72-E8DD-3F85-EEA3799955C3}"/>
              </a:ext>
            </a:extLst>
          </p:cNvPr>
          <p:cNvSpPr>
            <a:spLocks noGrp="1"/>
          </p:cNvSpPr>
          <p:nvPr>
            <p:ph idx="1"/>
          </p:nvPr>
        </p:nvSpPr>
        <p:spPr>
          <a:xfrm>
            <a:off x="2227635" y="301557"/>
            <a:ext cx="9649838" cy="6381345"/>
          </a:xfrm>
        </p:spPr>
        <p:txBody>
          <a:bodyPr>
            <a:normAutofit fontScale="47500" lnSpcReduction="20000"/>
          </a:bodyPr>
          <a:lstStyle/>
          <a:p>
            <a:pPr marL="0" indent="0">
              <a:buNone/>
            </a:pPr>
            <a:r>
              <a:rPr lang="en-US" sz="2000">
                <a:solidFill>
                  <a:srgbClr val="00B050"/>
                </a:solidFill>
                <a:effectLst/>
                <a:latin typeface="Arial" panose="020B0604020202020204" pitchFamily="34" charset="0"/>
                <a:ea typeface="Calibri" panose="020F0502020204030204" pitchFamily="34" charset="0"/>
                <a:cs typeface="Arial" panose="020B0604020202020204" pitchFamily="34" charset="0"/>
              </a:rPr>
              <a:t>4. </a:t>
            </a:r>
            <a:r>
              <a:rPr lang="en-US" sz="2000" b="1">
                <a:solidFill>
                  <a:srgbClr val="00B050"/>
                </a:solidFill>
                <a:effectLst/>
                <a:latin typeface="Arial" panose="020B0604020202020204" pitchFamily="34" charset="0"/>
                <a:ea typeface="Calibri" panose="020F0502020204030204" pitchFamily="34" charset="0"/>
                <a:cs typeface="Arial" panose="020B0604020202020204" pitchFamily="34" charset="0"/>
              </a:rPr>
              <a:t>Technology Utilization</a:t>
            </a:r>
          </a:p>
          <a:p>
            <a:pPr marL="0" indent="0">
              <a:buNone/>
            </a:pPr>
            <a:endParaRPr lang="en-US" sz="2000" b="1">
              <a:solidFill>
                <a:srgbClr val="00B050"/>
              </a:solidFill>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2900" b="1" kern="0">
                <a:solidFill>
                  <a:srgbClr val="00B050"/>
                </a:solidFill>
                <a:effectLst/>
                <a:latin typeface="Arial" panose="020B0604020202020204" pitchFamily="34" charset="0"/>
                <a:ea typeface="Times New Roman" panose="02020603050405020304" pitchFamily="18" charset="0"/>
                <a:cs typeface="Arial" panose="020B0604020202020204" pitchFamily="34" charset="0"/>
              </a:rPr>
              <a:t>Insights:</a:t>
            </a:r>
            <a:endParaRPr lang="en-US" sz="2900" b="1" kern="100">
              <a:solidFill>
                <a:srgbClr val="00B050"/>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nSpc>
                <a:spcPct val="150000"/>
              </a:lnSpc>
              <a:spcBef>
                <a:spcPts val="0"/>
              </a:spcBef>
              <a:spcAft>
                <a:spcPts val="1200"/>
              </a:spcAft>
              <a:buNone/>
              <a:tabLst>
                <a:tab pos="457200" algn="l"/>
              </a:tabLst>
            </a:pPr>
            <a:r>
              <a:rPr lang="en-US" sz="2200" b="1" kern="0">
                <a:solidFill>
                  <a:srgbClr val="00B050"/>
                </a:solidFill>
                <a:effectLst/>
                <a:latin typeface="Arial" panose="020B0604020202020204" pitchFamily="34" charset="0"/>
                <a:ea typeface="Times New Roman" panose="02020603050405020304" pitchFamily="18" charset="0"/>
                <a:cs typeface="Arial" panose="020B0604020202020204" pitchFamily="34" charset="0"/>
              </a:rPr>
              <a:t>Technology Utilization by Department:</a:t>
            </a:r>
            <a:endParaRPr lang="en-US" sz="2200" kern="100">
              <a:solidFill>
                <a:srgbClr val="00B050"/>
              </a:solidFill>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nSpc>
                <a:spcPct val="150000"/>
              </a:lnSpc>
              <a:spcBef>
                <a:spcPts val="0"/>
              </a:spcBef>
              <a:spcAft>
                <a:spcPts val="1200"/>
              </a:spcAft>
              <a:buSzPts val="1000"/>
              <a:buFont typeface="Courier New" panose="02070309020205020404" pitchFamily="49" charset="0"/>
              <a:buChar char="o"/>
              <a:tabLst>
                <a:tab pos="914400" algn="l"/>
              </a:tabLst>
            </a:pPr>
            <a:r>
              <a:rPr lang="en-US" sz="2200" kern="0">
                <a:effectLst/>
                <a:latin typeface="Arial" panose="020B0604020202020204" pitchFamily="34" charset="0"/>
                <a:ea typeface="Times New Roman" panose="02020603050405020304" pitchFamily="18" charset="0"/>
                <a:cs typeface="Arial" panose="020B0604020202020204" pitchFamily="34" charset="0"/>
              </a:rPr>
              <a:t>Avg 5.46 or 54.6% / 2.31 System Downtime</a:t>
            </a:r>
            <a:endParaRPr lang="en-US" sz="2200" kern="10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nSpc>
                <a:spcPct val="150000"/>
              </a:lnSpc>
              <a:spcBef>
                <a:spcPts val="0"/>
              </a:spcBef>
              <a:spcAft>
                <a:spcPts val="1200"/>
              </a:spcAft>
              <a:buSzPts val="1000"/>
              <a:buFont typeface="Courier New" panose="02070309020205020404" pitchFamily="49" charset="0"/>
              <a:buChar char="o"/>
              <a:tabLst>
                <a:tab pos="914400" algn="l"/>
              </a:tabLst>
            </a:pPr>
            <a:r>
              <a:rPr lang="en-US" sz="2200" kern="0">
                <a:effectLst/>
                <a:latin typeface="Arial" panose="020B0604020202020204" pitchFamily="34" charset="0"/>
                <a:ea typeface="Times New Roman" panose="02020603050405020304" pitchFamily="18" charset="0"/>
                <a:cs typeface="Arial" panose="020B0604020202020204" pitchFamily="34" charset="0"/>
              </a:rPr>
              <a:t>IT Dept has highest rate of 5.86 / 2.29 System downtime</a:t>
            </a:r>
            <a:endParaRPr lang="en-US" sz="2200" kern="10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nSpc>
                <a:spcPct val="150000"/>
              </a:lnSpc>
              <a:spcBef>
                <a:spcPts val="0"/>
              </a:spcBef>
              <a:spcAft>
                <a:spcPts val="1200"/>
              </a:spcAft>
              <a:buSzPts val="1000"/>
              <a:buFont typeface="Courier New" panose="02070309020205020404" pitchFamily="49" charset="0"/>
              <a:buChar char="o"/>
              <a:tabLst>
                <a:tab pos="914400" algn="l"/>
              </a:tabLst>
            </a:pPr>
            <a:r>
              <a:rPr lang="en-US" sz="2200" kern="0">
                <a:effectLst/>
                <a:latin typeface="Arial" panose="020B0604020202020204" pitchFamily="34" charset="0"/>
                <a:ea typeface="Times New Roman" panose="02020603050405020304" pitchFamily="18" charset="0"/>
                <a:cs typeface="Arial" panose="020B0604020202020204" pitchFamily="34" charset="0"/>
              </a:rPr>
              <a:t>Finance Dept has the lowest of 5.07 / 2.32 System downtime</a:t>
            </a:r>
            <a:endParaRPr lang="en-US" sz="2200" kern="100">
              <a:effectLst/>
              <a:latin typeface="Arial" panose="020B0604020202020204" pitchFamily="34" charset="0"/>
              <a:ea typeface="Calibri" panose="020F0502020204030204" pitchFamily="34" charset="0"/>
              <a:cs typeface="Arial" panose="020B0604020202020204" pitchFamily="34" charset="0"/>
            </a:endParaRPr>
          </a:p>
          <a:p>
            <a:pPr marL="0" marR="0" lvl="0" indent="0">
              <a:lnSpc>
                <a:spcPct val="150000"/>
              </a:lnSpc>
              <a:spcBef>
                <a:spcPts val="0"/>
              </a:spcBef>
              <a:spcAft>
                <a:spcPts val="1200"/>
              </a:spcAft>
              <a:buNone/>
              <a:tabLst>
                <a:tab pos="457200" algn="l"/>
              </a:tabLst>
            </a:pPr>
            <a:r>
              <a:rPr lang="en-US" sz="2200" b="1" kern="0">
                <a:solidFill>
                  <a:srgbClr val="00B050"/>
                </a:solidFill>
                <a:effectLst/>
                <a:latin typeface="Arial" panose="020B0604020202020204" pitchFamily="34" charset="0"/>
                <a:ea typeface="Times New Roman" panose="02020603050405020304" pitchFamily="18" charset="0"/>
                <a:cs typeface="Arial" panose="020B0604020202020204" pitchFamily="34" charset="0"/>
              </a:rPr>
              <a:t>Impact of Technical Support Requests:</a:t>
            </a:r>
            <a:endParaRPr lang="en-US" sz="2200" kern="100">
              <a:solidFill>
                <a:srgbClr val="00B050"/>
              </a:solidFill>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nSpc>
                <a:spcPct val="150000"/>
              </a:lnSpc>
              <a:spcBef>
                <a:spcPts val="0"/>
              </a:spcBef>
              <a:spcAft>
                <a:spcPts val="1200"/>
              </a:spcAft>
              <a:buSzPts val="1000"/>
              <a:buFont typeface="Courier New" panose="02070309020205020404" pitchFamily="49" charset="0"/>
              <a:buChar char="o"/>
              <a:tabLst>
                <a:tab pos="914400" algn="l"/>
              </a:tabLst>
            </a:pPr>
            <a:r>
              <a:rPr lang="en-US" sz="2200" kern="0">
                <a:effectLst/>
                <a:latin typeface="Arial" panose="020B0604020202020204" pitchFamily="34" charset="0"/>
                <a:ea typeface="Times New Roman" panose="02020603050405020304" pitchFamily="18" charset="0"/>
                <a:cs typeface="Arial" panose="020B0604020202020204" pitchFamily="34" charset="0"/>
              </a:rPr>
              <a:t>Across all departments there were high technical support requests, especially from Sales.</a:t>
            </a:r>
            <a:endParaRPr lang="en-US" sz="2200" kern="10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nSpc>
                <a:spcPct val="150000"/>
              </a:lnSpc>
              <a:spcBef>
                <a:spcPts val="0"/>
              </a:spcBef>
              <a:spcAft>
                <a:spcPts val="1200"/>
              </a:spcAft>
              <a:buSzPts val="1000"/>
              <a:buFont typeface="Courier New" panose="02070309020205020404" pitchFamily="49" charset="0"/>
              <a:buChar char="o"/>
              <a:tabLst>
                <a:tab pos="914400" algn="l"/>
              </a:tabLst>
            </a:pPr>
            <a:r>
              <a:rPr lang="en-US" sz="2200" kern="0">
                <a:effectLst/>
                <a:latin typeface="Arial" panose="020B0604020202020204" pitchFamily="34" charset="0"/>
                <a:ea typeface="Times New Roman" panose="02020603050405020304" pitchFamily="18" charset="0"/>
                <a:cs typeface="Arial" panose="020B0604020202020204" pitchFamily="34" charset="0"/>
              </a:rPr>
              <a:t>Finance Dept has high technical utilization with moderate performance. Tools and Software usage was 5.55</a:t>
            </a:r>
            <a:endParaRPr lang="en-US" sz="2200" kern="10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nSpc>
                <a:spcPct val="150000"/>
              </a:lnSpc>
              <a:spcBef>
                <a:spcPts val="0"/>
              </a:spcBef>
              <a:spcAft>
                <a:spcPts val="1200"/>
              </a:spcAft>
              <a:buSzPts val="1000"/>
              <a:buFont typeface="Courier New" panose="02070309020205020404" pitchFamily="49" charset="0"/>
              <a:buChar char="o"/>
              <a:tabLst>
                <a:tab pos="914400" algn="l"/>
              </a:tabLst>
            </a:pPr>
            <a:r>
              <a:rPr lang="en-US" sz="2200" kern="0">
                <a:effectLst/>
                <a:latin typeface="Arial" panose="020B0604020202020204" pitchFamily="34" charset="0"/>
                <a:ea typeface="Times New Roman" panose="02020603050405020304" pitchFamily="18" charset="0"/>
                <a:cs typeface="Arial" panose="020B0604020202020204" pitchFamily="34" charset="0"/>
              </a:rPr>
              <a:t>Higher support needs indicate lower technology proficiency.</a:t>
            </a:r>
            <a:endParaRPr lang="en-US" sz="2200" kern="100">
              <a:effectLst/>
              <a:latin typeface="Arial" panose="020B0604020202020204" pitchFamily="34" charset="0"/>
              <a:ea typeface="Calibri" panose="020F0502020204030204" pitchFamily="34" charset="0"/>
              <a:cs typeface="Arial" panose="020B0604020202020204" pitchFamily="34" charset="0"/>
            </a:endParaRPr>
          </a:p>
          <a:p>
            <a:pPr marL="0" marR="0" lvl="0" indent="0">
              <a:lnSpc>
                <a:spcPct val="150000"/>
              </a:lnSpc>
              <a:spcBef>
                <a:spcPts val="0"/>
              </a:spcBef>
              <a:spcAft>
                <a:spcPts val="1200"/>
              </a:spcAft>
              <a:buNone/>
              <a:tabLst>
                <a:tab pos="457200" algn="l"/>
              </a:tabLst>
            </a:pPr>
            <a:r>
              <a:rPr lang="en-US" sz="2200" b="1" kern="0">
                <a:solidFill>
                  <a:srgbClr val="00B050"/>
                </a:solidFill>
                <a:effectLst/>
                <a:latin typeface="Arial" panose="020B0604020202020204" pitchFamily="34" charset="0"/>
                <a:ea typeface="Times New Roman" panose="02020603050405020304" pitchFamily="18" charset="0"/>
                <a:cs typeface="Arial" panose="020B0604020202020204" pitchFamily="34" charset="0"/>
              </a:rPr>
              <a:t>Correlation with Performance:</a:t>
            </a:r>
            <a:endParaRPr lang="en-US" sz="2200" kern="100">
              <a:solidFill>
                <a:srgbClr val="00B050"/>
              </a:solidFill>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nSpc>
                <a:spcPct val="150000"/>
              </a:lnSpc>
              <a:spcBef>
                <a:spcPts val="0"/>
              </a:spcBef>
              <a:spcAft>
                <a:spcPts val="1200"/>
              </a:spcAft>
              <a:buSzPts val="1000"/>
              <a:buFont typeface="Courier New" panose="02070309020205020404" pitchFamily="49" charset="0"/>
              <a:buChar char="o"/>
              <a:tabLst>
                <a:tab pos="914400" algn="l"/>
              </a:tabLst>
            </a:pPr>
            <a:r>
              <a:rPr lang="en-US" sz="2200" kern="0">
                <a:effectLst/>
                <a:latin typeface="Arial" panose="020B0604020202020204" pitchFamily="34" charset="0"/>
                <a:ea typeface="Times New Roman" panose="02020603050405020304" pitchFamily="18" charset="0"/>
                <a:cs typeface="Arial" panose="020B0604020202020204" pitchFamily="34" charset="0"/>
              </a:rPr>
              <a:t>High technology utilization only resulted in moderate employee performance between 2.85 – 3.16</a:t>
            </a:r>
            <a:endParaRPr lang="en-US" sz="2200" kern="10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nSpc>
                <a:spcPct val="150000"/>
              </a:lnSpc>
              <a:spcBef>
                <a:spcPts val="0"/>
              </a:spcBef>
              <a:spcAft>
                <a:spcPts val="1200"/>
              </a:spcAft>
              <a:buSzPts val="1000"/>
              <a:buFont typeface="Courier New" panose="02070309020205020404" pitchFamily="49" charset="0"/>
              <a:buChar char="o"/>
              <a:tabLst>
                <a:tab pos="914400" algn="l"/>
              </a:tabLst>
            </a:pPr>
            <a:r>
              <a:rPr lang="en-US" sz="2200" kern="0">
                <a:effectLst/>
                <a:latin typeface="Arial" panose="020B0604020202020204" pitchFamily="34" charset="0"/>
                <a:ea typeface="Times New Roman" panose="02020603050405020304" pitchFamily="18" charset="0"/>
                <a:cs typeface="Arial" panose="020B0604020202020204" pitchFamily="34" charset="0"/>
              </a:rPr>
              <a:t>No better technology use correlates with higher performance scores.</a:t>
            </a:r>
            <a:endParaRPr lang="en-US" sz="2200" kern="100">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2200" b="1" kern="0">
                <a:solidFill>
                  <a:srgbClr val="00B050"/>
                </a:solidFill>
                <a:effectLst/>
                <a:latin typeface="Arial" panose="020B0604020202020204" pitchFamily="34" charset="0"/>
                <a:ea typeface="Times New Roman" panose="02020603050405020304" pitchFamily="18" charset="0"/>
                <a:cs typeface="Arial" panose="020B0604020202020204" pitchFamily="34" charset="0"/>
              </a:rPr>
              <a:t>Strategies:</a:t>
            </a:r>
            <a:endParaRPr lang="en-US" sz="2200" kern="100">
              <a:solidFill>
                <a:srgbClr val="00B050"/>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1200"/>
              </a:spcAft>
              <a:buSzPts val="1000"/>
              <a:buFont typeface="Symbol" panose="05050102010706020507" pitchFamily="18" charset="2"/>
              <a:buChar char=""/>
              <a:tabLst>
                <a:tab pos="457200" algn="l"/>
              </a:tabLst>
            </a:pPr>
            <a:r>
              <a:rPr lang="en-US" sz="2200" kern="0">
                <a:effectLst/>
                <a:latin typeface="Arial" panose="020B0604020202020204" pitchFamily="34" charset="0"/>
                <a:ea typeface="Times New Roman" panose="02020603050405020304" pitchFamily="18" charset="0"/>
                <a:cs typeface="Arial" panose="020B0604020202020204" pitchFamily="34" charset="0"/>
              </a:rPr>
              <a:t>Provide training and support to departments with low technology utilization.</a:t>
            </a:r>
            <a:endParaRPr lang="en-US" sz="2200" kern="10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1200"/>
              </a:spcAft>
              <a:buSzPts val="1000"/>
              <a:buFont typeface="Symbol" panose="05050102010706020507" pitchFamily="18" charset="2"/>
              <a:buChar char=""/>
              <a:tabLst>
                <a:tab pos="457200" algn="l"/>
              </a:tabLst>
            </a:pPr>
            <a:r>
              <a:rPr lang="en-US" sz="2200" kern="0">
                <a:effectLst/>
                <a:latin typeface="Arial" panose="020B0604020202020204" pitchFamily="34" charset="0"/>
                <a:ea typeface="Times New Roman" panose="02020603050405020304" pitchFamily="18" charset="0"/>
                <a:cs typeface="Arial" panose="020B0604020202020204" pitchFamily="34" charset="0"/>
              </a:rPr>
              <a:t>Streamline technical support processes to improve efficiency and reduce downtime.</a:t>
            </a:r>
            <a:endParaRPr lang="en-US" sz="2200" kern="10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1200"/>
              </a:spcAft>
              <a:buSzPts val="1000"/>
              <a:buFont typeface="Symbol" panose="05050102010706020507" pitchFamily="18" charset="2"/>
              <a:buChar char=""/>
              <a:tabLst>
                <a:tab pos="457200" algn="l"/>
              </a:tabLst>
            </a:pPr>
            <a:r>
              <a:rPr lang="en-US" sz="2200" kern="0">
                <a:effectLst/>
                <a:latin typeface="Arial" panose="020B0604020202020204" pitchFamily="34" charset="0"/>
                <a:ea typeface="Times New Roman" panose="02020603050405020304" pitchFamily="18" charset="0"/>
                <a:cs typeface="Arial" panose="020B0604020202020204" pitchFamily="34" charset="0"/>
              </a:rPr>
              <a:t>Encourage the use of technology tools that enhance productivity.</a:t>
            </a:r>
            <a:endParaRPr lang="en-US" sz="2200" kern="100">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US" b="1">
              <a:solidFill>
                <a:srgbClr val="00B050"/>
              </a:solidFill>
            </a:endParaRPr>
          </a:p>
        </p:txBody>
      </p:sp>
      <p:pic>
        <p:nvPicPr>
          <p:cNvPr id="4" name="Picture 3">
            <a:extLst>
              <a:ext uri="{FF2B5EF4-FFF2-40B4-BE49-F238E27FC236}">
                <a16:creationId xmlns:a16="http://schemas.microsoft.com/office/drawing/2014/main" id="{4F29206A-5257-ACFF-15BA-C0CCCE9AB07C}"/>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116731" y="-503451"/>
            <a:ext cx="12548679" cy="8335106"/>
          </a:xfrm>
          <a:prstGeom prst="rect">
            <a:avLst/>
          </a:prstGeom>
        </p:spPr>
      </p:pic>
    </p:spTree>
    <p:extLst>
      <p:ext uri="{BB962C8B-B14F-4D97-AF65-F5344CB8AC3E}">
        <p14:creationId xmlns:p14="http://schemas.microsoft.com/office/powerpoint/2010/main" val="2806031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C307B-8EB6-F55B-C8C7-171FE1007D81}"/>
              </a:ext>
            </a:extLst>
          </p:cNvPr>
          <p:cNvSpPr>
            <a:spLocks noGrp="1"/>
          </p:cNvSpPr>
          <p:nvPr>
            <p:ph type="title"/>
          </p:nvPr>
        </p:nvSpPr>
        <p:spPr>
          <a:xfrm>
            <a:off x="314529" y="3001321"/>
            <a:ext cx="2350850" cy="1325563"/>
          </a:xfrm>
        </p:spPr>
        <p:txBody>
          <a:bodyPr>
            <a:normAutofit/>
          </a:bodyPr>
          <a:lstStyle/>
          <a:p>
            <a:r>
              <a:rPr lang="en-US" sz="1800" b="1">
                <a:solidFill>
                  <a:srgbClr val="00B050"/>
                </a:solidFill>
                <a:latin typeface="Arial" panose="020B0604020202020204" pitchFamily="34" charset="0"/>
                <a:cs typeface="Arial" panose="020B0604020202020204" pitchFamily="34" charset="0"/>
              </a:rPr>
              <a:t>Recommendations</a:t>
            </a:r>
          </a:p>
        </p:txBody>
      </p:sp>
      <p:sp>
        <p:nvSpPr>
          <p:cNvPr id="3" name="Content Placeholder 2">
            <a:extLst>
              <a:ext uri="{FF2B5EF4-FFF2-40B4-BE49-F238E27FC236}">
                <a16:creationId xmlns:a16="http://schemas.microsoft.com/office/drawing/2014/main" id="{5DCB8940-DB72-E8DD-3F85-EEA3799955C3}"/>
              </a:ext>
            </a:extLst>
          </p:cNvPr>
          <p:cNvSpPr>
            <a:spLocks noGrp="1"/>
          </p:cNvSpPr>
          <p:nvPr>
            <p:ph idx="1"/>
          </p:nvPr>
        </p:nvSpPr>
        <p:spPr>
          <a:xfrm>
            <a:off x="2752927" y="301557"/>
            <a:ext cx="9124545" cy="6381345"/>
          </a:xfrm>
        </p:spPr>
        <p:txBody>
          <a:bodyPr>
            <a:normAutofit fontScale="85000" lnSpcReduction="10000"/>
          </a:bodyPr>
          <a:lstStyle/>
          <a:p>
            <a:pPr marL="0" marR="0" indent="0">
              <a:lnSpc>
                <a:spcPct val="200000"/>
              </a:lnSpc>
              <a:spcBef>
                <a:spcPts val="0"/>
              </a:spcBef>
              <a:spcAft>
                <a:spcPts val="1200"/>
              </a:spcAft>
              <a:buNone/>
            </a:pPr>
            <a:r>
              <a:rPr lang="en-US" sz="1800" b="1" kern="100">
                <a:solidFill>
                  <a:srgbClr val="00B050"/>
                </a:solidFill>
                <a:effectLst/>
                <a:latin typeface="Arial" panose="020B0604020202020204" pitchFamily="34" charset="0"/>
                <a:ea typeface="Calibri" panose="020F0502020204030204" pitchFamily="34" charset="0"/>
                <a:cs typeface="Arial" panose="020B0604020202020204" pitchFamily="34" charset="0"/>
              </a:rPr>
              <a:t>Based on the insights derived from the analysis, the following strategic recommendations are proposed:</a:t>
            </a:r>
          </a:p>
          <a:p>
            <a:pPr marL="0" marR="0">
              <a:lnSpc>
                <a:spcPct val="200000"/>
              </a:lnSpc>
              <a:spcBef>
                <a:spcPts val="0"/>
              </a:spcBef>
              <a:spcAft>
                <a:spcPts val="1200"/>
              </a:spcAft>
            </a:pPr>
            <a:endParaRPr lang="en-US" sz="1800" b="1" kern="100">
              <a:solidFill>
                <a:srgbClr val="00B050"/>
              </a:solidFill>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200000"/>
              </a:lnSpc>
              <a:spcBef>
                <a:spcPts val="0"/>
              </a:spcBef>
              <a:spcAft>
                <a:spcPts val="1200"/>
              </a:spcAft>
              <a:buNone/>
            </a:pPr>
            <a:r>
              <a:rPr lang="en-US" sz="1800" kern="100">
                <a:effectLst/>
                <a:latin typeface="Arial" panose="020B0604020202020204" pitchFamily="34" charset="0"/>
                <a:ea typeface="Calibri" panose="020F0502020204030204" pitchFamily="34" charset="0"/>
                <a:cs typeface="Arial" panose="020B0604020202020204" pitchFamily="34" charset="0"/>
              </a:rPr>
              <a:t>1. </a:t>
            </a:r>
            <a:r>
              <a:rPr lang="en-US" sz="1800" b="1" kern="100">
                <a:solidFill>
                  <a:srgbClr val="00B050"/>
                </a:solidFill>
                <a:effectLst/>
                <a:latin typeface="Arial" panose="020B0604020202020204" pitchFamily="34" charset="0"/>
                <a:ea typeface="Calibri" panose="020F0502020204030204" pitchFamily="34" charset="0"/>
                <a:cs typeface="Arial" panose="020B0604020202020204" pitchFamily="34" charset="0"/>
              </a:rPr>
              <a:t>Enhance Training and Feedback:</a:t>
            </a:r>
          </a:p>
          <a:p>
            <a:pPr marL="0" marR="0">
              <a:lnSpc>
                <a:spcPct val="200000"/>
              </a:lnSpc>
              <a:spcBef>
                <a:spcPts val="0"/>
              </a:spcBef>
              <a:spcAft>
                <a:spcPts val="1200"/>
              </a:spcAft>
            </a:pPr>
            <a:r>
              <a:rPr lang="en-US" sz="1800" kern="100">
                <a:effectLst/>
                <a:latin typeface="Arial" panose="020B0604020202020204" pitchFamily="34" charset="0"/>
                <a:ea typeface="Calibri" panose="020F0502020204030204" pitchFamily="34" charset="0"/>
                <a:cs typeface="Arial" panose="020B0604020202020204" pitchFamily="34" charset="0"/>
              </a:rPr>
              <a:t> Regularly review and update training programs to ensure they are relevant to current job roles. </a:t>
            </a:r>
          </a:p>
          <a:p>
            <a:pPr marL="0" marR="0">
              <a:lnSpc>
                <a:spcPct val="200000"/>
              </a:lnSpc>
              <a:spcBef>
                <a:spcPts val="0"/>
              </a:spcBef>
              <a:spcAft>
                <a:spcPts val="1200"/>
              </a:spcAft>
            </a:pPr>
            <a:r>
              <a:rPr lang="en-US" sz="1800" kern="100">
                <a:effectLst/>
                <a:latin typeface="Arial" panose="020B0604020202020204" pitchFamily="34" charset="0"/>
                <a:ea typeface="Calibri" panose="020F0502020204030204" pitchFamily="34" charset="0"/>
                <a:cs typeface="Arial" panose="020B0604020202020204" pitchFamily="34" charset="0"/>
              </a:rPr>
              <a:t>Solicit feedback from employees to continuously improve the training content and delivery methods.</a:t>
            </a:r>
          </a:p>
          <a:p>
            <a:pPr marL="0" marR="0">
              <a:lnSpc>
                <a:spcPct val="200000"/>
              </a:lnSpc>
              <a:spcBef>
                <a:spcPts val="0"/>
              </a:spcBef>
              <a:spcAft>
                <a:spcPts val="1200"/>
              </a:spcAft>
            </a:pPr>
            <a:endParaRPr lang="en-US" sz="1800" kern="100">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200000"/>
              </a:lnSpc>
              <a:spcBef>
                <a:spcPts val="0"/>
              </a:spcBef>
              <a:spcAft>
                <a:spcPts val="1200"/>
              </a:spcAft>
              <a:buNone/>
            </a:pPr>
            <a:r>
              <a:rPr lang="en-US" sz="1800" kern="100">
                <a:effectLst/>
                <a:latin typeface="Arial" panose="020B0604020202020204" pitchFamily="34" charset="0"/>
                <a:ea typeface="Calibri" panose="020F0502020204030204" pitchFamily="34" charset="0"/>
                <a:cs typeface="Arial" panose="020B0604020202020204" pitchFamily="34" charset="0"/>
              </a:rPr>
              <a:t>2. </a:t>
            </a:r>
            <a:r>
              <a:rPr lang="en-US" sz="1800" b="1" kern="100">
                <a:solidFill>
                  <a:srgbClr val="00B050"/>
                </a:solidFill>
                <a:effectLst/>
                <a:latin typeface="Arial" panose="020B0604020202020204" pitchFamily="34" charset="0"/>
                <a:ea typeface="Calibri" panose="020F0502020204030204" pitchFamily="34" charset="0"/>
                <a:cs typeface="Arial" panose="020B0604020202020204" pitchFamily="34" charset="0"/>
              </a:rPr>
              <a:t>Promote Work-Life Balance:</a:t>
            </a:r>
          </a:p>
          <a:p>
            <a:pPr marL="0" marR="0">
              <a:lnSpc>
                <a:spcPct val="200000"/>
              </a:lnSpc>
              <a:spcBef>
                <a:spcPts val="0"/>
              </a:spcBef>
              <a:spcAft>
                <a:spcPts val="1200"/>
              </a:spcAft>
            </a:pPr>
            <a:r>
              <a:rPr lang="en-US" sz="1800" kern="100">
                <a:effectLst/>
                <a:latin typeface="Arial" panose="020B0604020202020204" pitchFamily="34" charset="0"/>
                <a:ea typeface="Calibri" panose="020F0502020204030204" pitchFamily="34" charset="0"/>
                <a:cs typeface="Arial" panose="020B0604020202020204" pitchFamily="34" charset="0"/>
              </a:rPr>
              <a:t>Implement flexible work arrangements, including remote work options and flexible hours, to help employees achieve a better work-life balance. This will not only improve job satisfaction but also enhance overall productivity.</a:t>
            </a:r>
          </a:p>
          <a:p>
            <a:pPr marL="0" indent="0">
              <a:buNone/>
            </a:pPr>
            <a:endParaRPr lang="en-US"/>
          </a:p>
        </p:txBody>
      </p:sp>
      <p:pic>
        <p:nvPicPr>
          <p:cNvPr id="4" name="Picture 3">
            <a:extLst>
              <a:ext uri="{FF2B5EF4-FFF2-40B4-BE49-F238E27FC236}">
                <a16:creationId xmlns:a16="http://schemas.microsoft.com/office/drawing/2014/main" id="{9BAEA89F-EBDE-CD8B-13E2-336299F8868C}"/>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1" y="-850644"/>
            <a:ext cx="12622426" cy="8335106"/>
          </a:xfrm>
          <a:prstGeom prst="rect">
            <a:avLst/>
          </a:prstGeom>
        </p:spPr>
      </p:pic>
    </p:spTree>
    <p:extLst>
      <p:ext uri="{BB962C8B-B14F-4D97-AF65-F5344CB8AC3E}">
        <p14:creationId xmlns:p14="http://schemas.microsoft.com/office/powerpoint/2010/main" val="3514107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C307B-8EB6-F55B-C8C7-171FE1007D81}"/>
              </a:ext>
            </a:extLst>
          </p:cNvPr>
          <p:cNvSpPr>
            <a:spLocks noGrp="1"/>
          </p:cNvSpPr>
          <p:nvPr>
            <p:ph type="title"/>
          </p:nvPr>
        </p:nvSpPr>
        <p:spPr>
          <a:xfrm>
            <a:off x="314529" y="3001321"/>
            <a:ext cx="2350850" cy="1325563"/>
          </a:xfrm>
        </p:spPr>
        <p:txBody>
          <a:bodyPr>
            <a:normAutofit/>
          </a:bodyPr>
          <a:lstStyle/>
          <a:p>
            <a:r>
              <a:rPr lang="en-US" sz="1800" b="1">
                <a:solidFill>
                  <a:srgbClr val="00B050"/>
                </a:solidFill>
                <a:latin typeface="Arial" panose="020B0604020202020204" pitchFamily="34" charset="0"/>
                <a:cs typeface="Arial" panose="020B0604020202020204" pitchFamily="34" charset="0"/>
              </a:rPr>
              <a:t>Recommendations</a:t>
            </a:r>
          </a:p>
        </p:txBody>
      </p:sp>
      <p:sp>
        <p:nvSpPr>
          <p:cNvPr id="3" name="Content Placeholder 2">
            <a:extLst>
              <a:ext uri="{FF2B5EF4-FFF2-40B4-BE49-F238E27FC236}">
                <a16:creationId xmlns:a16="http://schemas.microsoft.com/office/drawing/2014/main" id="{5DCB8940-DB72-E8DD-3F85-EEA3799955C3}"/>
              </a:ext>
            </a:extLst>
          </p:cNvPr>
          <p:cNvSpPr>
            <a:spLocks noGrp="1"/>
          </p:cNvSpPr>
          <p:nvPr>
            <p:ph idx="1"/>
          </p:nvPr>
        </p:nvSpPr>
        <p:spPr>
          <a:xfrm>
            <a:off x="2752927" y="301557"/>
            <a:ext cx="9124545" cy="6381345"/>
          </a:xfrm>
        </p:spPr>
        <p:txBody>
          <a:bodyPr>
            <a:normAutofit/>
          </a:bodyPr>
          <a:lstStyle/>
          <a:p>
            <a:pPr marL="0" marR="0" indent="0">
              <a:lnSpc>
                <a:spcPct val="200000"/>
              </a:lnSpc>
              <a:spcBef>
                <a:spcPts val="0"/>
              </a:spcBef>
              <a:spcAft>
                <a:spcPts val="1200"/>
              </a:spcAft>
              <a:buNone/>
            </a:pPr>
            <a:r>
              <a:rPr lang="en-US" sz="1800" b="1" kern="100">
                <a:solidFill>
                  <a:srgbClr val="00B050"/>
                </a:solidFill>
                <a:effectLst/>
                <a:latin typeface="Arial" panose="020B0604020202020204" pitchFamily="34" charset="0"/>
                <a:ea typeface="Calibri" panose="020F0502020204030204" pitchFamily="34" charset="0"/>
                <a:cs typeface="Arial" panose="020B0604020202020204" pitchFamily="34" charset="0"/>
              </a:rPr>
              <a:t>3. Strengthen Engagement and Communication:</a:t>
            </a:r>
          </a:p>
          <a:p>
            <a:pPr marL="0" marR="0">
              <a:lnSpc>
                <a:spcPct val="200000"/>
              </a:lnSpc>
              <a:spcBef>
                <a:spcPts val="0"/>
              </a:spcBef>
              <a:spcAft>
                <a:spcPts val="1200"/>
              </a:spcAft>
            </a:pPr>
            <a:r>
              <a:rPr lang="en-US" sz="1800" kern="100">
                <a:effectLst/>
                <a:latin typeface="Arial" panose="020B0604020202020204" pitchFamily="34" charset="0"/>
                <a:ea typeface="Calibri" panose="020F0502020204030204" pitchFamily="34" charset="0"/>
                <a:cs typeface="Arial" panose="020B0604020202020204" pitchFamily="34" charset="0"/>
              </a:rPr>
              <a:t>Encourage regular feedback and recognition programs to sustain high levels of engagement and participation. Foster a culture of open communication and continuous improvement to address employee concerns promptly.</a:t>
            </a:r>
          </a:p>
          <a:p>
            <a:pPr marL="0" marR="0">
              <a:lnSpc>
                <a:spcPct val="200000"/>
              </a:lnSpc>
              <a:spcBef>
                <a:spcPts val="0"/>
              </a:spcBef>
              <a:spcAft>
                <a:spcPts val="1200"/>
              </a:spcAft>
            </a:pPr>
            <a:endParaRPr lang="en-US" sz="1800" kern="100">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200000"/>
              </a:lnSpc>
              <a:spcBef>
                <a:spcPts val="0"/>
              </a:spcBef>
              <a:spcAft>
                <a:spcPts val="1200"/>
              </a:spcAft>
              <a:buNone/>
            </a:pPr>
            <a:r>
              <a:rPr lang="en-US" sz="1800" b="1" kern="100">
                <a:solidFill>
                  <a:srgbClr val="00B050"/>
                </a:solidFill>
                <a:effectLst/>
                <a:latin typeface="Arial" panose="020B0604020202020204" pitchFamily="34" charset="0"/>
                <a:ea typeface="Calibri" panose="020F0502020204030204" pitchFamily="34" charset="0"/>
                <a:cs typeface="Arial" panose="020B0604020202020204" pitchFamily="34" charset="0"/>
              </a:rPr>
              <a:t>4. Optimize Technology Utilization:</a:t>
            </a:r>
          </a:p>
          <a:p>
            <a:pPr marL="0" marR="0">
              <a:lnSpc>
                <a:spcPct val="200000"/>
              </a:lnSpc>
              <a:spcBef>
                <a:spcPts val="0"/>
              </a:spcBef>
              <a:spcAft>
                <a:spcPts val="1200"/>
              </a:spcAft>
            </a:pPr>
            <a:r>
              <a:rPr lang="en-US" sz="1800" kern="100">
                <a:effectLst/>
                <a:latin typeface="Arial" panose="020B0604020202020204" pitchFamily="34" charset="0"/>
                <a:ea typeface="Calibri" panose="020F0502020204030204" pitchFamily="34" charset="0"/>
                <a:cs typeface="Arial" panose="020B0604020202020204" pitchFamily="34" charset="0"/>
              </a:rPr>
              <a:t>Implement proactive maintenance schedules and backup solutions to reduce system downtime. Encourage departments to share successful technology utilization strategies to improve efficiency across the organization.</a:t>
            </a:r>
          </a:p>
          <a:p>
            <a:pPr marL="0" indent="0">
              <a:buNone/>
            </a:pPr>
            <a:endParaRPr lang="en-US"/>
          </a:p>
        </p:txBody>
      </p:sp>
      <p:pic>
        <p:nvPicPr>
          <p:cNvPr id="4" name="Picture 3">
            <a:extLst>
              <a:ext uri="{FF2B5EF4-FFF2-40B4-BE49-F238E27FC236}">
                <a16:creationId xmlns:a16="http://schemas.microsoft.com/office/drawing/2014/main" id="{0938F61A-DD3B-6EC9-67C4-2441A68B0921}"/>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163749" y="-503451"/>
            <a:ext cx="12780523" cy="8335106"/>
          </a:xfrm>
          <a:prstGeom prst="rect">
            <a:avLst/>
          </a:prstGeom>
        </p:spPr>
      </p:pic>
    </p:spTree>
    <p:extLst>
      <p:ext uri="{BB962C8B-B14F-4D97-AF65-F5344CB8AC3E}">
        <p14:creationId xmlns:p14="http://schemas.microsoft.com/office/powerpoint/2010/main" val="2651318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C307B-8EB6-F55B-C8C7-171FE1007D81}"/>
              </a:ext>
            </a:extLst>
          </p:cNvPr>
          <p:cNvSpPr>
            <a:spLocks noGrp="1"/>
          </p:cNvSpPr>
          <p:nvPr>
            <p:ph type="title"/>
          </p:nvPr>
        </p:nvSpPr>
        <p:spPr>
          <a:xfrm>
            <a:off x="486383" y="3001321"/>
            <a:ext cx="2305455" cy="1325563"/>
          </a:xfrm>
        </p:spPr>
        <p:txBody>
          <a:bodyPr/>
          <a:lstStyle/>
          <a:p>
            <a:r>
              <a:rPr lang="en-US" b="1">
                <a:solidFill>
                  <a:srgbClr val="00B050"/>
                </a:solidFill>
              </a:rPr>
              <a:t>Situation</a:t>
            </a:r>
          </a:p>
        </p:txBody>
      </p:sp>
      <p:sp>
        <p:nvSpPr>
          <p:cNvPr id="3" name="Content Placeholder 2">
            <a:extLst>
              <a:ext uri="{FF2B5EF4-FFF2-40B4-BE49-F238E27FC236}">
                <a16:creationId xmlns:a16="http://schemas.microsoft.com/office/drawing/2014/main" id="{5DCB8940-DB72-E8DD-3F85-EEA3799955C3}"/>
              </a:ext>
            </a:extLst>
          </p:cNvPr>
          <p:cNvSpPr>
            <a:spLocks noGrp="1"/>
          </p:cNvSpPr>
          <p:nvPr>
            <p:ph idx="1"/>
          </p:nvPr>
        </p:nvSpPr>
        <p:spPr>
          <a:xfrm>
            <a:off x="2937753" y="301557"/>
            <a:ext cx="8939719" cy="6381345"/>
          </a:xfrm>
        </p:spPr>
        <p:txBody>
          <a:bodyPr>
            <a:normAutofit fontScale="92500" lnSpcReduction="10000"/>
          </a:bodyPr>
          <a:lstStyle/>
          <a:p>
            <a:endParaRPr lang="en-US" sz="2400" kern="100">
              <a:effectLst/>
              <a:latin typeface="Arial" panose="020B0604020202020204" pitchFamily="34" charset="0"/>
              <a:ea typeface="Calibri" panose="020F0502020204030204" pitchFamily="34" charset="0"/>
              <a:cs typeface="Times New Roman" panose="02020603050405020304" pitchFamily="18" charset="0"/>
            </a:endParaRPr>
          </a:p>
          <a:p>
            <a:pPr marL="0" indent="0" algn="ctr">
              <a:buNone/>
            </a:pPr>
            <a:r>
              <a:rPr lang="en-US" sz="3200" b="1" kern="100">
                <a:solidFill>
                  <a:srgbClr val="00B050"/>
                </a:solidFill>
                <a:latin typeface="Arial" panose="020B0604020202020204" pitchFamily="34" charset="0"/>
                <a:ea typeface="Calibri" panose="020F0502020204030204" pitchFamily="34" charset="0"/>
                <a:cs typeface="Times New Roman" panose="02020603050405020304" pitchFamily="18" charset="0"/>
              </a:rPr>
              <a:t>INTRODUCTION</a:t>
            </a:r>
          </a:p>
          <a:p>
            <a:endParaRPr lang="en-US" sz="2400" kern="10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spcAft>
                <a:spcPts val="1200"/>
              </a:spcAft>
            </a:pPr>
            <a:r>
              <a:rPr lang="en-US" sz="2400" kern="100">
                <a:effectLst/>
                <a:latin typeface="Arial" panose="020B0604020202020204" pitchFamily="34" charset="0"/>
                <a:ea typeface="Calibri" panose="020F0502020204030204" pitchFamily="34" charset="0"/>
                <a:cs typeface="Times New Roman" panose="02020603050405020304" pitchFamily="18" charset="0"/>
              </a:rPr>
              <a:t>High turnover rates and inconsistent employee performance are critical issues that jeopardize organizational efficiency and profitability. These challenges lead to increased recruitment and training costs, disruption of workflows, and decreased employee morale. To create a conducive work environment that fosters high performance and retention, it is essential to understand the determinants of employee productivity and satisfaction. By identifying these key factors, organizations can implement targeted strategies to mitigate these issues and enhance employee engagement and productivity</a:t>
            </a:r>
            <a:r>
              <a:rPr lang="en-US" sz="1800" kern="100">
                <a:effectLst/>
                <a:latin typeface="Arial" panose="020B0604020202020204" pitchFamily="34" charset="0"/>
                <a:ea typeface="Calibri" panose="020F0502020204030204" pitchFamily="34" charset="0"/>
                <a:cs typeface="Times New Roman" panose="02020603050405020304" pitchFamily="18" charset="0"/>
              </a:rPr>
              <a:t>.</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pic>
        <p:nvPicPr>
          <p:cNvPr id="4" name="Picture 3">
            <a:extLst>
              <a:ext uri="{FF2B5EF4-FFF2-40B4-BE49-F238E27FC236}">
                <a16:creationId xmlns:a16="http://schemas.microsoft.com/office/drawing/2014/main" id="{D8FB1856-3FBD-B5CD-14DE-6781AF32BA6A}"/>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160638" y="-738553"/>
            <a:ext cx="12702745" cy="8335106"/>
          </a:xfrm>
          <a:prstGeom prst="rect">
            <a:avLst/>
          </a:prstGeom>
        </p:spPr>
      </p:pic>
    </p:spTree>
    <p:extLst>
      <p:ext uri="{BB962C8B-B14F-4D97-AF65-F5344CB8AC3E}">
        <p14:creationId xmlns:p14="http://schemas.microsoft.com/office/powerpoint/2010/main" val="4091510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C307B-8EB6-F55B-C8C7-171FE1007D81}"/>
              </a:ext>
            </a:extLst>
          </p:cNvPr>
          <p:cNvSpPr>
            <a:spLocks noGrp="1"/>
          </p:cNvSpPr>
          <p:nvPr>
            <p:ph type="title"/>
          </p:nvPr>
        </p:nvSpPr>
        <p:spPr>
          <a:xfrm>
            <a:off x="314529" y="3001321"/>
            <a:ext cx="2350850" cy="1325563"/>
          </a:xfrm>
        </p:spPr>
        <p:txBody>
          <a:bodyPr>
            <a:normAutofit/>
          </a:bodyPr>
          <a:lstStyle/>
          <a:p>
            <a:r>
              <a:rPr lang="en-US" sz="1800" b="1">
                <a:solidFill>
                  <a:srgbClr val="00B050"/>
                </a:solidFill>
                <a:latin typeface="Arial" panose="020B0604020202020204" pitchFamily="34" charset="0"/>
                <a:cs typeface="Arial" panose="020B0604020202020204" pitchFamily="34" charset="0"/>
              </a:rPr>
              <a:t>Future Work</a:t>
            </a:r>
          </a:p>
        </p:txBody>
      </p:sp>
      <p:sp>
        <p:nvSpPr>
          <p:cNvPr id="3" name="Content Placeholder 2">
            <a:extLst>
              <a:ext uri="{FF2B5EF4-FFF2-40B4-BE49-F238E27FC236}">
                <a16:creationId xmlns:a16="http://schemas.microsoft.com/office/drawing/2014/main" id="{5DCB8940-DB72-E8DD-3F85-EEA3799955C3}"/>
              </a:ext>
            </a:extLst>
          </p:cNvPr>
          <p:cNvSpPr>
            <a:spLocks noGrp="1"/>
          </p:cNvSpPr>
          <p:nvPr>
            <p:ph idx="1"/>
          </p:nvPr>
        </p:nvSpPr>
        <p:spPr>
          <a:xfrm>
            <a:off x="1974715" y="301557"/>
            <a:ext cx="9902757" cy="6381345"/>
          </a:xfrm>
        </p:spPr>
        <p:txBody>
          <a:bodyPr>
            <a:normAutofit/>
          </a:bodyPr>
          <a:lstStyle/>
          <a:p>
            <a:pPr marL="0" marR="0">
              <a:lnSpc>
                <a:spcPct val="200000"/>
              </a:lnSpc>
              <a:spcBef>
                <a:spcPts val="0"/>
              </a:spcBef>
              <a:spcAft>
                <a:spcPts val="1200"/>
              </a:spcAft>
            </a:pPr>
            <a:r>
              <a:rPr lang="en-US" sz="1800" b="1" kern="100">
                <a:solidFill>
                  <a:srgbClr val="00B050"/>
                </a:solidFill>
                <a:effectLst/>
                <a:latin typeface="Arial" panose="020B0604020202020204" pitchFamily="34" charset="0"/>
                <a:ea typeface="Calibri" panose="020F0502020204030204" pitchFamily="34" charset="0"/>
                <a:cs typeface="Arial" panose="020B0604020202020204" pitchFamily="34" charset="0"/>
              </a:rPr>
              <a:t>To build on the findings of this analysis, future research should focus on:</a:t>
            </a:r>
          </a:p>
          <a:p>
            <a:pPr marL="0" marR="0">
              <a:lnSpc>
                <a:spcPct val="200000"/>
              </a:lnSpc>
              <a:spcBef>
                <a:spcPts val="0"/>
              </a:spcBef>
              <a:spcAft>
                <a:spcPts val="1200"/>
              </a:spcAft>
            </a:pPr>
            <a:endParaRPr lang="en-US" sz="1800" kern="100">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200000"/>
              </a:lnSpc>
              <a:spcBef>
                <a:spcPts val="0"/>
              </a:spcBef>
              <a:spcAft>
                <a:spcPts val="1200"/>
              </a:spcAft>
              <a:buNone/>
            </a:pPr>
            <a:r>
              <a:rPr lang="en-US" sz="1800" kern="100">
                <a:effectLst/>
                <a:latin typeface="Arial" panose="020B0604020202020204" pitchFamily="34" charset="0"/>
                <a:ea typeface="Calibri" panose="020F0502020204030204" pitchFamily="34" charset="0"/>
                <a:cs typeface="Arial" panose="020B0604020202020204" pitchFamily="34" charset="0"/>
              </a:rPr>
              <a:t>1. Evaluating the long-term impact of training programs on employee performance and satisfaction.</a:t>
            </a:r>
          </a:p>
          <a:p>
            <a:pPr marL="0" marR="0" indent="0">
              <a:lnSpc>
                <a:spcPct val="200000"/>
              </a:lnSpc>
              <a:spcBef>
                <a:spcPts val="0"/>
              </a:spcBef>
              <a:spcAft>
                <a:spcPts val="1200"/>
              </a:spcAft>
              <a:buNone/>
            </a:pPr>
            <a:r>
              <a:rPr lang="en-US" sz="1800" kern="100">
                <a:effectLst/>
                <a:latin typeface="Arial" panose="020B0604020202020204" pitchFamily="34" charset="0"/>
                <a:ea typeface="Calibri" panose="020F0502020204030204" pitchFamily="34" charset="0"/>
                <a:cs typeface="Arial" panose="020B0604020202020204" pitchFamily="34" charset="0"/>
              </a:rPr>
              <a:t>2. Assessing the effectiveness of work-life balance initiatives on reducing turnover rates.</a:t>
            </a:r>
          </a:p>
          <a:p>
            <a:pPr marL="0" marR="0" indent="0">
              <a:lnSpc>
                <a:spcPct val="200000"/>
              </a:lnSpc>
              <a:spcBef>
                <a:spcPts val="0"/>
              </a:spcBef>
              <a:spcAft>
                <a:spcPts val="1200"/>
              </a:spcAft>
              <a:buNone/>
            </a:pPr>
            <a:r>
              <a:rPr lang="en-US" sz="1800" kern="100">
                <a:effectLst/>
                <a:latin typeface="Arial" panose="020B0604020202020204" pitchFamily="34" charset="0"/>
                <a:ea typeface="Calibri" panose="020F0502020204030204" pitchFamily="34" charset="0"/>
                <a:cs typeface="Arial" panose="020B0604020202020204" pitchFamily="34" charset="0"/>
              </a:rPr>
              <a:t>3. Exploring the correlation between engagement activities and employee retention.</a:t>
            </a:r>
          </a:p>
          <a:p>
            <a:pPr marL="0" marR="0" indent="0">
              <a:lnSpc>
                <a:spcPct val="200000"/>
              </a:lnSpc>
              <a:spcBef>
                <a:spcPts val="0"/>
              </a:spcBef>
              <a:spcAft>
                <a:spcPts val="1200"/>
              </a:spcAft>
              <a:buNone/>
            </a:pPr>
            <a:r>
              <a:rPr lang="en-US" sz="1800" kern="100">
                <a:effectLst/>
                <a:latin typeface="Arial" panose="020B0604020202020204" pitchFamily="34" charset="0"/>
                <a:ea typeface="Calibri" panose="020F0502020204030204" pitchFamily="34" charset="0"/>
                <a:cs typeface="Arial" panose="020B0604020202020204" pitchFamily="34" charset="0"/>
              </a:rPr>
              <a:t>4. Investigating the role of technology in enhancing employee productivity in different job roles and departments.</a:t>
            </a:r>
          </a:p>
          <a:p>
            <a:pPr marL="0" marR="0">
              <a:lnSpc>
                <a:spcPct val="200000"/>
              </a:lnSpc>
              <a:spcBef>
                <a:spcPts val="0"/>
              </a:spcBef>
              <a:spcAft>
                <a:spcPts val="1200"/>
              </a:spcAft>
            </a:pPr>
            <a:endParaRPr lang="en-US" sz="1800" kern="100">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US"/>
          </a:p>
        </p:txBody>
      </p:sp>
      <p:pic>
        <p:nvPicPr>
          <p:cNvPr id="4" name="Picture 3">
            <a:extLst>
              <a:ext uri="{FF2B5EF4-FFF2-40B4-BE49-F238E27FC236}">
                <a16:creationId xmlns:a16="http://schemas.microsoft.com/office/drawing/2014/main" id="{573F0ADC-593B-5A21-688C-561B2A991347}"/>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1" y="-675324"/>
            <a:ext cx="12451403" cy="8335106"/>
          </a:xfrm>
          <a:prstGeom prst="rect">
            <a:avLst/>
          </a:prstGeom>
        </p:spPr>
      </p:pic>
    </p:spTree>
    <p:extLst>
      <p:ext uri="{BB962C8B-B14F-4D97-AF65-F5344CB8AC3E}">
        <p14:creationId xmlns:p14="http://schemas.microsoft.com/office/powerpoint/2010/main" val="1126059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C307B-8EB6-F55B-C8C7-171FE1007D81}"/>
              </a:ext>
            </a:extLst>
          </p:cNvPr>
          <p:cNvSpPr>
            <a:spLocks noGrp="1"/>
          </p:cNvSpPr>
          <p:nvPr>
            <p:ph type="title"/>
          </p:nvPr>
        </p:nvSpPr>
        <p:spPr>
          <a:xfrm>
            <a:off x="314529" y="3001322"/>
            <a:ext cx="1883922" cy="967564"/>
          </a:xfrm>
        </p:spPr>
        <p:txBody>
          <a:bodyPr>
            <a:normAutofit/>
          </a:bodyPr>
          <a:lstStyle/>
          <a:p>
            <a:r>
              <a:rPr lang="en-US" sz="1800" b="1">
                <a:solidFill>
                  <a:srgbClr val="00B050"/>
                </a:solidFill>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5DCB8940-DB72-E8DD-3F85-EEA3799955C3}"/>
              </a:ext>
            </a:extLst>
          </p:cNvPr>
          <p:cNvSpPr>
            <a:spLocks noGrp="1"/>
          </p:cNvSpPr>
          <p:nvPr>
            <p:ph idx="1"/>
          </p:nvPr>
        </p:nvSpPr>
        <p:spPr>
          <a:xfrm>
            <a:off x="1702341" y="301557"/>
            <a:ext cx="10175132" cy="6381345"/>
          </a:xfrm>
        </p:spPr>
        <p:txBody>
          <a:bodyPr>
            <a:normAutofit fontScale="62500" lnSpcReduction="20000"/>
          </a:bodyPr>
          <a:lstStyle/>
          <a:p>
            <a:pPr marL="0" indent="0">
              <a:buNone/>
            </a:pPr>
            <a:endParaRPr lang="en-US" sz="1800" kern="10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lnSpc>
                <a:spcPct val="150000"/>
              </a:lnSpc>
              <a:spcBef>
                <a:spcPts val="400"/>
              </a:spcBef>
              <a:spcAft>
                <a:spcPts val="1200"/>
              </a:spcAft>
              <a:buNone/>
            </a:pPr>
            <a:r>
              <a:rPr lang="en-US" sz="1900" b="1" i="0" kern="0">
                <a:solidFill>
                  <a:srgbClr val="00B050"/>
                </a:solidFill>
                <a:effectLst/>
                <a:latin typeface="Arial" panose="020B0604020202020204" pitchFamily="34" charset="0"/>
                <a:ea typeface="Times New Roman" panose="02020603050405020304" pitchFamily="18" charset="0"/>
                <a:cs typeface="Arial" panose="020B0604020202020204" pitchFamily="34" charset="0"/>
              </a:rPr>
              <a:t>Key Findings</a:t>
            </a:r>
            <a:endParaRPr lang="en-US" sz="1900" b="1" i="1" kern="100">
              <a:solidFill>
                <a:srgbClr val="00B050"/>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nSpc>
                <a:spcPct val="107000"/>
              </a:lnSpc>
              <a:spcBef>
                <a:spcPts val="0"/>
              </a:spcBef>
              <a:spcAft>
                <a:spcPts val="1200"/>
              </a:spcAft>
              <a:buNone/>
            </a:pPr>
            <a:r>
              <a:rPr lang="en-US" sz="1900" b="1" kern="0">
                <a:solidFill>
                  <a:srgbClr val="00B050"/>
                </a:solidFill>
                <a:effectLst/>
                <a:latin typeface="Arial" panose="020B0604020202020204" pitchFamily="34" charset="0"/>
                <a:ea typeface="Times New Roman" panose="02020603050405020304" pitchFamily="18" charset="0"/>
                <a:cs typeface="Arial" panose="020B0604020202020204" pitchFamily="34" charset="0"/>
              </a:rPr>
              <a:t>1.</a:t>
            </a:r>
            <a:r>
              <a:rPr lang="en-US" sz="1900" b="1" kern="0">
                <a:effectLst/>
                <a:latin typeface="Arial" panose="020B0604020202020204" pitchFamily="34" charset="0"/>
                <a:ea typeface="Times New Roman" panose="02020603050405020304" pitchFamily="18" charset="0"/>
                <a:cs typeface="Arial" panose="020B0604020202020204" pitchFamily="34" charset="0"/>
              </a:rPr>
              <a:t> </a:t>
            </a:r>
            <a:r>
              <a:rPr lang="en-US" sz="2200" b="1" kern="0">
                <a:solidFill>
                  <a:srgbClr val="00B050"/>
                </a:solidFill>
                <a:effectLst/>
                <a:latin typeface="Arial" panose="020B0604020202020204" pitchFamily="34" charset="0"/>
                <a:cs typeface="Arial" panose="020B0604020202020204" pitchFamily="34" charset="0"/>
              </a:rPr>
              <a:t>Compensation and Benefits</a:t>
            </a:r>
            <a:endParaRPr lang="en-US" sz="2600" b="1" kern="100">
              <a:solidFill>
                <a:srgbClr val="00B050"/>
              </a:solidFill>
              <a:effectLst/>
              <a:latin typeface="Arial" panose="020B0604020202020204" pitchFamily="34" charset="0"/>
              <a:cs typeface="Arial" panose="020B0604020202020204" pitchFamily="34" charset="0"/>
            </a:endParaRPr>
          </a:p>
          <a:p>
            <a:pPr marL="0" marR="0">
              <a:lnSpc>
                <a:spcPct val="170000"/>
              </a:lnSpc>
              <a:spcBef>
                <a:spcPts val="0"/>
              </a:spcBef>
              <a:spcAft>
                <a:spcPts val="1200"/>
              </a:spcAft>
            </a:pPr>
            <a:r>
              <a:rPr lang="en-US" sz="1900" kern="100">
                <a:effectLst/>
                <a:latin typeface="Arial" panose="020B0604020202020204" pitchFamily="34" charset="0"/>
                <a:cs typeface="Arial" panose="020B0604020202020204" pitchFamily="34" charset="0"/>
              </a:rPr>
              <a:t>Salary is a very important determinant of employee satisfaction and performance. The Company needs to review its compensation policy urgently. The desire for higher salary accounted for a significant number of exited employees particularly female workers. On average employees earn as little as $20.83/hour.</a:t>
            </a:r>
          </a:p>
          <a:p>
            <a:pPr marL="0" marR="0" indent="0">
              <a:lnSpc>
                <a:spcPct val="170000"/>
              </a:lnSpc>
              <a:spcBef>
                <a:spcPts val="0"/>
              </a:spcBef>
              <a:spcAft>
                <a:spcPts val="1200"/>
              </a:spcAft>
              <a:buNone/>
            </a:pPr>
            <a:r>
              <a:rPr lang="en-US" sz="1900" b="1" kern="100">
                <a:solidFill>
                  <a:srgbClr val="00B050"/>
                </a:solidFill>
                <a:latin typeface="Arial" panose="020B0604020202020204" pitchFamily="34" charset="0"/>
                <a:ea typeface="Times New Roman" panose="02020603050405020304" pitchFamily="18" charset="0"/>
                <a:cs typeface="Arial" panose="020B0604020202020204" pitchFamily="34" charset="0"/>
              </a:rPr>
              <a:t>2. </a:t>
            </a:r>
            <a:r>
              <a:rPr lang="en-US" sz="1900" b="1" kern="0">
                <a:solidFill>
                  <a:srgbClr val="00B050"/>
                </a:solidFill>
                <a:effectLst/>
                <a:latin typeface="Arial" panose="020B0604020202020204" pitchFamily="34" charset="0"/>
                <a:ea typeface="Times New Roman" panose="02020603050405020304" pitchFamily="18" charset="0"/>
                <a:cs typeface="Arial" panose="020B0604020202020204" pitchFamily="34" charset="0"/>
              </a:rPr>
              <a:t>Training Programs:</a:t>
            </a:r>
            <a:endParaRPr lang="en-US" sz="1900" kern="100">
              <a:solidFill>
                <a:srgbClr val="00B050"/>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50000"/>
              </a:lnSpc>
              <a:spcBef>
                <a:spcPts val="0"/>
              </a:spcBef>
              <a:spcAft>
                <a:spcPts val="1200"/>
              </a:spcAft>
            </a:pPr>
            <a:r>
              <a:rPr lang="en-US" sz="1900" kern="0">
                <a:effectLst/>
                <a:latin typeface="Arial" panose="020B0604020202020204" pitchFamily="34" charset="0"/>
                <a:ea typeface="Times New Roman" panose="02020603050405020304" pitchFamily="18" charset="0"/>
                <a:cs typeface="Arial" panose="020B0604020202020204" pitchFamily="34" charset="0"/>
              </a:rPr>
              <a:t>Effective training programs are crucial for boosting both employee performance and job satisfaction. Aligning training content with job roles and gathering employee feedback on its relevance and impact are essential steps for continuous improvement.</a:t>
            </a:r>
            <a:endParaRPr lang="en-US" sz="1900" kern="10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ct val="150000"/>
              </a:lnSpc>
              <a:spcBef>
                <a:spcPts val="0"/>
              </a:spcBef>
              <a:spcAft>
                <a:spcPts val="1200"/>
              </a:spcAft>
              <a:buNone/>
              <a:tabLst>
                <a:tab pos="457200" algn="l"/>
              </a:tabLst>
            </a:pPr>
            <a:r>
              <a:rPr lang="en-US" sz="1900" b="1" kern="0">
                <a:solidFill>
                  <a:srgbClr val="00B050"/>
                </a:solidFill>
                <a:latin typeface="Arial" panose="020B0604020202020204" pitchFamily="34" charset="0"/>
                <a:ea typeface="Times New Roman" panose="02020603050405020304" pitchFamily="18" charset="0"/>
                <a:cs typeface="Arial" panose="020B0604020202020204" pitchFamily="34" charset="0"/>
              </a:rPr>
              <a:t>3</a:t>
            </a:r>
            <a:r>
              <a:rPr lang="en-US" sz="1900" b="1" kern="0">
                <a:solidFill>
                  <a:srgbClr val="00B050"/>
                </a:solidFill>
                <a:effectLst/>
                <a:latin typeface="Arial" panose="020B0604020202020204" pitchFamily="34" charset="0"/>
                <a:ea typeface="Times New Roman" panose="02020603050405020304" pitchFamily="18" charset="0"/>
                <a:cs typeface="Arial" panose="020B0604020202020204" pitchFamily="34" charset="0"/>
              </a:rPr>
              <a:t>. Work-Life Balance:</a:t>
            </a:r>
            <a:endParaRPr lang="en-US" sz="1900" kern="100">
              <a:solidFill>
                <a:srgbClr val="00B050"/>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1200"/>
              </a:spcAft>
              <a:buFont typeface="Symbol" panose="05050102010706020507" pitchFamily="18" charset="2"/>
              <a:buChar char=""/>
            </a:pPr>
            <a:r>
              <a:rPr lang="en-US" sz="1900" kern="0">
                <a:effectLst/>
                <a:latin typeface="Arial" panose="020B0604020202020204" pitchFamily="34" charset="0"/>
                <a:ea typeface="Times New Roman" panose="02020603050405020304" pitchFamily="18" charset="0"/>
                <a:cs typeface="Arial" panose="020B0604020202020204" pitchFamily="34" charset="0"/>
              </a:rPr>
              <a:t>Promoting work-life balance through remote work options and flexible hours significantly enhances job satisfaction, particularly in departments like Marketing. These initiatives help employees manage their personal and professional lives more effectively, leading to higher morale and productivity.</a:t>
            </a:r>
            <a:endParaRPr lang="en-US" sz="1900" kern="10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ct val="150000"/>
              </a:lnSpc>
              <a:spcBef>
                <a:spcPts val="0"/>
              </a:spcBef>
              <a:spcAft>
                <a:spcPts val="1200"/>
              </a:spcAft>
              <a:buNone/>
              <a:tabLst>
                <a:tab pos="457200" algn="l"/>
              </a:tabLst>
            </a:pPr>
            <a:r>
              <a:rPr lang="en-US" sz="1900" b="1" kern="0">
                <a:solidFill>
                  <a:srgbClr val="00B050"/>
                </a:solidFill>
                <a:effectLst/>
                <a:latin typeface="Arial" panose="020B0604020202020204" pitchFamily="34" charset="0"/>
                <a:ea typeface="Times New Roman" panose="02020603050405020304" pitchFamily="18" charset="0"/>
                <a:cs typeface="Arial" panose="020B0604020202020204" pitchFamily="34" charset="0"/>
              </a:rPr>
              <a:t>4. Engagement and Participation:</a:t>
            </a:r>
            <a:endParaRPr lang="en-US" sz="1900" kern="100">
              <a:solidFill>
                <a:srgbClr val="00B050"/>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1200"/>
              </a:spcAft>
              <a:buFont typeface="Symbol" panose="05050102010706020507" pitchFamily="18" charset="2"/>
              <a:buChar char=""/>
            </a:pPr>
            <a:r>
              <a:rPr lang="en-US" sz="1900" kern="0">
                <a:effectLst/>
                <a:latin typeface="Arial" panose="020B0604020202020204" pitchFamily="34" charset="0"/>
                <a:ea typeface="Times New Roman" panose="02020603050405020304" pitchFamily="18" charset="0"/>
                <a:cs typeface="Arial" panose="020B0604020202020204" pitchFamily="34" charset="0"/>
              </a:rPr>
              <a:t>Regular engagement activities and effective internal communication are vital for maintaining high levels of employee participation and satisfaction. Departments with proactive engagement strategies tend to have higher performance scores and lower turnover rates.</a:t>
            </a:r>
            <a:endParaRPr lang="en-US" sz="1900" kern="10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ct val="150000"/>
              </a:lnSpc>
              <a:spcBef>
                <a:spcPts val="0"/>
              </a:spcBef>
              <a:spcAft>
                <a:spcPts val="1200"/>
              </a:spcAft>
              <a:buNone/>
              <a:tabLst>
                <a:tab pos="457200" algn="l"/>
              </a:tabLst>
            </a:pPr>
            <a:r>
              <a:rPr lang="en-US" sz="1900" b="1" kern="0">
                <a:solidFill>
                  <a:srgbClr val="00B050"/>
                </a:solidFill>
                <a:effectLst/>
                <a:latin typeface="Arial" panose="020B0604020202020204" pitchFamily="34" charset="0"/>
                <a:ea typeface="Times New Roman" panose="02020603050405020304" pitchFamily="18" charset="0"/>
                <a:cs typeface="Arial" panose="020B0604020202020204" pitchFamily="34" charset="0"/>
              </a:rPr>
              <a:t>5. Technology Utilization:</a:t>
            </a:r>
            <a:endParaRPr lang="en-US" sz="1900" kern="100">
              <a:solidFill>
                <a:srgbClr val="00B050"/>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1200"/>
              </a:spcAft>
              <a:buFont typeface="Symbol" panose="05050102010706020507" pitchFamily="18" charset="2"/>
              <a:buChar char=""/>
            </a:pPr>
            <a:r>
              <a:rPr lang="en-US" sz="1900" kern="0">
                <a:effectLst/>
                <a:latin typeface="Arial" panose="020B0604020202020204" pitchFamily="34" charset="0"/>
                <a:ea typeface="Times New Roman" panose="02020603050405020304" pitchFamily="18" charset="0"/>
                <a:cs typeface="Arial" panose="020B0604020202020204" pitchFamily="34" charset="0"/>
              </a:rPr>
              <a:t>Efficient use of technology tools and minimizing system downtime are critical for maintaining high productivity levels. Implementing proactive maintenance schedules and sharing best practices across departments can lead to more effective technology utilization.</a:t>
            </a:r>
            <a:endParaRPr lang="en-US" sz="1900" kern="100">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US"/>
          </a:p>
        </p:txBody>
      </p:sp>
      <p:pic>
        <p:nvPicPr>
          <p:cNvPr id="4" name="Picture 3">
            <a:extLst>
              <a:ext uri="{FF2B5EF4-FFF2-40B4-BE49-F238E27FC236}">
                <a16:creationId xmlns:a16="http://schemas.microsoft.com/office/drawing/2014/main" id="{DC71826C-2CB2-B10A-FE6E-C9CA14C47C02}"/>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1" y="-675324"/>
            <a:ext cx="12597317" cy="8335106"/>
          </a:xfrm>
          <a:prstGeom prst="rect">
            <a:avLst/>
          </a:prstGeom>
        </p:spPr>
      </p:pic>
    </p:spTree>
    <p:extLst>
      <p:ext uri="{BB962C8B-B14F-4D97-AF65-F5344CB8AC3E}">
        <p14:creationId xmlns:p14="http://schemas.microsoft.com/office/powerpoint/2010/main" val="18881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C307B-8EB6-F55B-C8C7-171FE1007D81}"/>
              </a:ext>
            </a:extLst>
          </p:cNvPr>
          <p:cNvSpPr>
            <a:spLocks noGrp="1"/>
          </p:cNvSpPr>
          <p:nvPr>
            <p:ph type="title"/>
          </p:nvPr>
        </p:nvSpPr>
        <p:spPr>
          <a:xfrm>
            <a:off x="314529" y="3001321"/>
            <a:ext cx="1932560" cy="1325563"/>
          </a:xfrm>
        </p:spPr>
        <p:txBody>
          <a:bodyPr>
            <a:normAutofit/>
          </a:bodyPr>
          <a:lstStyle/>
          <a:p>
            <a:r>
              <a:rPr lang="en-US" sz="2400" b="1">
                <a:solidFill>
                  <a:srgbClr val="00B050"/>
                </a:solidFill>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5DCB8940-DB72-E8DD-3F85-EEA3799955C3}"/>
              </a:ext>
            </a:extLst>
          </p:cNvPr>
          <p:cNvSpPr>
            <a:spLocks noGrp="1"/>
          </p:cNvSpPr>
          <p:nvPr>
            <p:ph idx="1"/>
          </p:nvPr>
        </p:nvSpPr>
        <p:spPr>
          <a:xfrm>
            <a:off x="2752927" y="301557"/>
            <a:ext cx="9124545" cy="6381345"/>
          </a:xfrm>
        </p:spPr>
        <p:txBody>
          <a:bodyPr/>
          <a:lstStyle/>
          <a:p>
            <a:pPr marL="0" indent="0">
              <a:buNone/>
            </a:pPr>
            <a:endParaRPr lang="en-US" sz="1800" kern="100">
              <a:effectLst/>
              <a:latin typeface="Arial" panose="020B0604020202020204" pitchFamily="34" charset="0"/>
              <a:ea typeface="Calibri" panose="020F0502020204030204" pitchFamily="34" charset="0"/>
              <a:cs typeface="Times New Roman" panose="02020603050405020304" pitchFamily="18" charset="0"/>
            </a:endParaRPr>
          </a:p>
          <a:p>
            <a:pPr marL="0" indent="0">
              <a:buNone/>
            </a:pPr>
            <a:endParaRPr lang="en-US" sz="1800" kern="100">
              <a:latin typeface="Arial" panose="020B0604020202020204" pitchFamily="34" charset="0"/>
              <a:ea typeface="Calibri" panose="020F0502020204030204" pitchFamily="34" charset="0"/>
              <a:cs typeface="Times New Roman" panose="02020603050405020304" pitchFamily="18" charset="0"/>
            </a:endParaRPr>
          </a:p>
          <a:p>
            <a:pPr marL="0" indent="0">
              <a:buNone/>
            </a:pPr>
            <a:endParaRPr lang="en-US" sz="1800" kern="100">
              <a:effectLst/>
              <a:latin typeface="Arial" panose="020B0604020202020204" pitchFamily="34" charset="0"/>
              <a:ea typeface="Calibri" panose="020F0502020204030204" pitchFamily="34" charset="0"/>
              <a:cs typeface="Times New Roman" panose="02020603050405020304" pitchFamily="18" charset="0"/>
            </a:endParaRPr>
          </a:p>
          <a:p>
            <a:pPr marL="0" indent="0">
              <a:buNone/>
            </a:pPr>
            <a:endParaRPr lang="en-US" sz="1800" kern="100">
              <a:latin typeface="Arial" panose="020B0604020202020204" pitchFamily="34" charset="0"/>
              <a:ea typeface="Calibri" panose="020F0502020204030204" pitchFamily="34" charset="0"/>
              <a:cs typeface="Times New Roman" panose="02020603050405020304" pitchFamily="18" charset="0"/>
            </a:endParaRPr>
          </a:p>
          <a:p>
            <a:pPr marL="0" indent="0">
              <a:buNone/>
            </a:pPr>
            <a:endParaRPr lang="en-US" sz="1800" kern="100">
              <a:effectLst/>
              <a:latin typeface="Arial" panose="020B0604020202020204" pitchFamily="34" charset="0"/>
              <a:ea typeface="Calibri" panose="020F0502020204030204" pitchFamily="34" charset="0"/>
              <a:cs typeface="Times New Roman" panose="02020603050405020304" pitchFamily="18" charset="0"/>
            </a:endParaRPr>
          </a:p>
          <a:p>
            <a:pPr marL="0" indent="0">
              <a:lnSpc>
                <a:spcPct val="200000"/>
              </a:lnSpc>
              <a:spcAft>
                <a:spcPts val="1200"/>
              </a:spcAft>
              <a:buNone/>
            </a:pPr>
            <a:r>
              <a:rPr lang="en-US" sz="1800" kern="100">
                <a:effectLst/>
                <a:latin typeface="Arial" panose="020B0604020202020204" pitchFamily="34" charset="0"/>
                <a:ea typeface="Calibri" panose="020F0502020204030204" pitchFamily="34" charset="0"/>
                <a:cs typeface="Arial" panose="020B0604020202020204" pitchFamily="34" charset="0"/>
              </a:rPr>
              <a:t>By addressing the identified areas for improvement and implementing the recommended strategies, the organization can create a more conducive work environment that fosters high performance, job satisfaction, and retention. Continuous monitoring and analysis will ensure that the organization remains responsive to employee needs and can adapt to changing conditions, ultimately driving sustained success and growth.</a:t>
            </a:r>
          </a:p>
          <a:p>
            <a:pPr marL="0" indent="0">
              <a:buNone/>
            </a:pPr>
            <a:endParaRPr lang="en-US"/>
          </a:p>
        </p:txBody>
      </p:sp>
      <p:pic>
        <p:nvPicPr>
          <p:cNvPr id="4" name="Picture 3">
            <a:extLst>
              <a:ext uri="{FF2B5EF4-FFF2-40B4-BE49-F238E27FC236}">
                <a16:creationId xmlns:a16="http://schemas.microsoft.com/office/drawing/2014/main" id="{DC71826C-2CB2-B10A-FE6E-C9CA14C47C02}"/>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1" y="-675324"/>
            <a:ext cx="12422219" cy="8335106"/>
          </a:xfrm>
          <a:prstGeom prst="rect">
            <a:avLst/>
          </a:prstGeom>
        </p:spPr>
      </p:pic>
    </p:spTree>
    <p:extLst>
      <p:ext uri="{BB962C8B-B14F-4D97-AF65-F5344CB8AC3E}">
        <p14:creationId xmlns:p14="http://schemas.microsoft.com/office/powerpoint/2010/main" val="4166513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CB8940-DB72-E8DD-3F85-EEA3799955C3}"/>
              </a:ext>
            </a:extLst>
          </p:cNvPr>
          <p:cNvSpPr>
            <a:spLocks noGrp="1"/>
          </p:cNvSpPr>
          <p:nvPr>
            <p:ph idx="1"/>
          </p:nvPr>
        </p:nvSpPr>
        <p:spPr>
          <a:xfrm>
            <a:off x="1533727" y="301556"/>
            <a:ext cx="9124545" cy="6381345"/>
          </a:xfrm>
        </p:spPr>
        <p:txBody>
          <a:bodyPr/>
          <a:lstStyle/>
          <a:p>
            <a:pPr marL="0" indent="0">
              <a:buNone/>
            </a:pPr>
            <a:endParaRPr lang="en-US" sz="1800" kern="100">
              <a:effectLst/>
              <a:latin typeface="Arial" panose="020B0604020202020204" pitchFamily="34" charset="0"/>
              <a:ea typeface="Calibri" panose="020F0502020204030204" pitchFamily="34" charset="0"/>
              <a:cs typeface="Times New Roman" panose="02020603050405020304" pitchFamily="18" charset="0"/>
            </a:endParaRPr>
          </a:p>
          <a:p>
            <a:pPr marL="0" indent="0">
              <a:buNone/>
            </a:pPr>
            <a:endParaRPr lang="en-US" sz="1800" kern="100">
              <a:latin typeface="Arial" panose="020B0604020202020204" pitchFamily="34" charset="0"/>
              <a:ea typeface="Calibri" panose="020F0502020204030204" pitchFamily="34" charset="0"/>
              <a:cs typeface="Times New Roman" panose="02020603050405020304" pitchFamily="18" charset="0"/>
            </a:endParaRPr>
          </a:p>
          <a:p>
            <a:pPr marL="0" indent="0">
              <a:buNone/>
            </a:pPr>
            <a:endParaRPr lang="en-US" sz="1800" kern="100">
              <a:effectLst/>
              <a:latin typeface="Arial" panose="020B0604020202020204" pitchFamily="34" charset="0"/>
              <a:ea typeface="Calibri" panose="020F0502020204030204" pitchFamily="34" charset="0"/>
              <a:cs typeface="Times New Roman" panose="02020603050405020304" pitchFamily="18" charset="0"/>
            </a:endParaRPr>
          </a:p>
          <a:p>
            <a:pPr marL="0" indent="0">
              <a:buNone/>
            </a:pPr>
            <a:endParaRPr lang="en-US" sz="1800" kern="100">
              <a:latin typeface="Arial" panose="020B0604020202020204" pitchFamily="34" charset="0"/>
              <a:ea typeface="Calibri" panose="020F0502020204030204" pitchFamily="34" charset="0"/>
              <a:cs typeface="Times New Roman" panose="02020603050405020304" pitchFamily="18" charset="0"/>
            </a:endParaRPr>
          </a:p>
          <a:p>
            <a:pPr marL="0" indent="0">
              <a:buNone/>
            </a:pPr>
            <a:endParaRPr lang="en-US" sz="1800" kern="100">
              <a:effectLst/>
              <a:latin typeface="Arial" panose="020B0604020202020204" pitchFamily="34" charset="0"/>
              <a:ea typeface="Calibri" panose="020F0502020204030204" pitchFamily="34" charset="0"/>
              <a:cs typeface="Times New Roman" panose="02020603050405020304" pitchFamily="18" charset="0"/>
            </a:endParaRPr>
          </a:p>
          <a:p>
            <a:pPr marL="0" indent="0">
              <a:buNone/>
            </a:pPr>
            <a:endParaRPr lang="en-US" sz="1800" kern="100">
              <a:effectLst/>
              <a:latin typeface="Arial" panose="020B0604020202020204" pitchFamily="34" charset="0"/>
              <a:ea typeface="Calibri" panose="020F0502020204030204" pitchFamily="34" charset="0"/>
              <a:cs typeface="Times New Roman" panose="02020603050405020304" pitchFamily="18" charset="0"/>
            </a:endParaRPr>
          </a:p>
          <a:p>
            <a:pPr marL="0" indent="0">
              <a:buNone/>
            </a:pPr>
            <a:endParaRPr lang="en-US" sz="1800" kern="100">
              <a:latin typeface="Arial" panose="020B0604020202020204" pitchFamily="34" charset="0"/>
              <a:ea typeface="Calibri" panose="020F0502020204030204" pitchFamily="34" charset="0"/>
              <a:cs typeface="Times New Roman" panose="02020603050405020304" pitchFamily="18" charset="0"/>
            </a:endParaRPr>
          </a:p>
          <a:p>
            <a:pPr marL="0" indent="0">
              <a:buNone/>
            </a:pPr>
            <a:endParaRPr lang="en-US" sz="1800" kern="100">
              <a:effectLst/>
              <a:latin typeface="Arial" panose="020B0604020202020204" pitchFamily="34" charset="0"/>
              <a:ea typeface="Calibri" panose="020F0502020204030204" pitchFamily="34" charset="0"/>
              <a:cs typeface="Times New Roman" panose="02020603050405020304" pitchFamily="18" charset="0"/>
            </a:endParaRPr>
          </a:p>
          <a:p>
            <a:pPr marL="0" indent="0" algn="ctr">
              <a:buNone/>
            </a:pPr>
            <a:r>
              <a:rPr lang="en-US" sz="3600" b="1">
                <a:solidFill>
                  <a:srgbClr val="00B050"/>
                </a:solidFill>
              </a:rPr>
              <a:t>THANK YOU</a:t>
            </a:r>
          </a:p>
        </p:txBody>
      </p:sp>
      <p:pic>
        <p:nvPicPr>
          <p:cNvPr id="4" name="Picture 3">
            <a:extLst>
              <a:ext uri="{FF2B5EF4-FFF2-40B4-BE49-F238E27FC236}">
                <a16:creationId xmlns:a16="http://schemas.microsoft.com/office/drawing/2014/main" id="{DC71826C-2CB2-B10A-FE6E-C9CA14C47C02}"/>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1" y="-675324"/>
            <a:ext cx="12781279" cy="8335106"/>
          </a:xfrm>
          <a:prstGeom prst="rect">
            <a:avLst/>
          </a:prstGeom>
        </p:spPr>
      </p:pic>
    </p:spTree>
    <p:extLst>
      <p:ext uri="{BB962C8B-B14F-4D97-AF65-F5344CB8AC3E}">
        <p14:creationId xmlns:p14="http://schemas.microsoft.com/office/powerpoint/2010/main" val="3088346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C307B-8EB6-F55B-C8C7-171FE1007D81}"/>
              </a:ext>
            </a:extLst>
          </p:cNvPr>
          <p:cNvSpPr>
            <a:spLocks noGrp="1"/>
          </p:cNvSpPr>
          <p:nvPr>
            <p:ph type="title"/>
          </p:nvPr>
        </p:nvSpPr>
        <p:spPr>
          <a:xfrm>
            <a:off x="486384" y="3001321"/>
            <a:ext cx="1439694" cy="1325563"/>
          </a:xfrm>
        </p:spPr>
        <p:txBody>
          <a:bodyPr/>
          <a:lstStyle/>
          <a:p>
            <a:r>
              <a:rPr lang="en-US" b="1">
                <a:solidFill>
                  <a:srgbClr val="00B050"/>
                </a:solidFill>
              </a:rPr>
              <a:t>Task</a:t>
            </a:r>
          </a:p>
        </p:txBody>
      </p:sp>
      <p:sp>
        <p:nvSpPr>
          <p:cNvPr id="3" name="Content Placeholder 2">
            <a:extLst>
              <a:ext uri="{FF2B5EF4-FFF2-40B4-BE49-F238E27FC236}">
                <a16:creationId xmlns:a16="http://schemas.microsoft.com/office/drawing/2014/main" id="{5DCB8940-DB72-E8DD-3F85-EEA3799955C3}"/>
              </a:ext>
            </a:extLst>
          </p:cNvPr>
          <p:cNvSpPr>
            <a:spLocks noGrp="1"/>
          </p:cNvSpPr>
          <p:nvPr>
            <p:ph idx="1"/>
          </p:nvPr>
        </p:nvSpPr>
        <p:spPr>
          <a:xfrm>
            <a:off x="1750979" y="301557"/>
            <a:ext cx="10126493" cy="6381345"/>
          </a:xfrm>
        </p:spPr>
        <p:txBody>
          <a:bodyPr>
            <a:normAutofit fontScale="92500" lnSpcReduction="20000"/>
          </a:bodyPr>
          <a:lstStyle/>
          <a:p>
            <a:endParaRPr lang="en-US" sz="2400" kern="100">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1200"/>
              </a:spcAft>
              <a:buNone/>
              <a:tabLst>
                <a:tab pos="400050" algn="l"/>
              </a:tabLst>
            </a:pPr>
            <a:r>
              <a:rPr lang="en-US" sz="1800" kern="0">
                <a:solidFill>
                  <a:srgbClr val="00B050"/>
                </a:solidFill>
                <a:effectLst/>
                <a:latin typeface="Arial" panose="020B0604020202020204" pitchFamily="34" charset="0"/>
                <a:ea typeface="Times New Roman" panose="02020603050405020304" pitchFamily="18" charset="0"/>
                <a:cs typeface="Arial" panose="020B0604020202020204" pitchFamily="34" charset="0"/>
              </a:rPr>
              <a:t>1</a:t>
            </a:r>
            <a:r>
              <a:rPr lang="en-US" sz="2000" kern="0">
                <a:solidFill>
                  <a:srgbClr val="00B050"/>
                </a:solidFill>
                <a:effectLst/>
                <a:latin typeface="Arial" panose="020B0604020202020204" pitchFamily="34" charset="0"/>
                <a:ea typeface="Times New Roman" panose="02020603050405020304" pitchFamily="18" charset="0"/>
                <a:cs typeface="Arial" panose="020B0604020202020204" pitchFamily="34" charset="0"/>
              </a:rPr>
              <a:t>. Identify Key Factors Influencing Employee Productivity and Satisfaction:</a:t>
            </a:r>
            <a:endParaRPr lang="en-US" sz="2000" kern="100">
              <a:solidFill>
                <a:srgbClr val="00B050"/>
              </a:solidFill>
              <a:effectLst/>
              <a:latin typeface="Arial" panose="020B0604020202020204" pitchFamily="34" charset="0"/>
              <a:ea typeface="Times New Roman" panose="02020603050405020304" pitchFamily="18" charset="0"/>
              <a:cs typeface="Arial" panose="020B0604020202020204" pitchFamily="34" charset="0"/>
            </a:endParaRPr>
          </a:p>
          <a:p>
            <a:pPr marL="400050" marR="0">
              <a:lnSpc>
                <a:spcPct val="107000"/>
              </a:lnSpc>
              <a:spcBef>
                <a:spcPts val="0"/>
              </a:spcBef>
              <a:spcAft>
                <a:spcPts val="1200"/>
              </a:spcAft>
            </a:pPr>
            <a:r>
              <a:rPr lang="en-US" sz="2000" kern="0">
                <a:effectLst/>
                <a:latin typeface="Arial" panose="020B0604020202020204" pitchFamily="34" charset="0"/>
                <a:ea typeface="Times New Roman" panose="02020603050405020304" pitchFamily="18" charset="0"/>
                <a:cs typeface="Arial" panose="020B0604020202020204" pitchFamily="34" charset="0"/>
              </a:rPr>
              <a:t>Analyze data from multiple sources to pinpoint specific factors that significantly impact employee performance and job satisfaction.</a:t>
            </a:r>
            <a:endParaRPr lang="en-US" sz="2000" kern="100">
              <a:effectLst/>
              <a:latin typeface="Arial" panose="020B0604020202020204" pitchFamily="34" charset="0"/>
              <a:ea typeface="Calibri" panose="020F0502020204030204" pitchFamily="34" charset="0"/>
              <a:cs typeface="Arial" panose="020B0604020202020204" pitchFamily="34" charset="0"/>
            </a:endParaRPr>
          </a:p>
          <a:p>
            <a:pPr marL="0" marR="0" lvl="0" indent="0">
              <a:lnSpc>
                <a:spcPct val="200000"/>
              </a:lnSpc>
              <a:spcBef>
                <a:spcPts val="0"/>
              </a:spcBef>
              <a:spcAft>
                <a:spcPts val="1200"/>
              </a:spcAft>
              <a:buNone/>
              <a:tabLst>
                <a:tab pos="400050" algn="l"/>
              </a:tabLst>
            </a:pPr>
            <a:r>
              <a:rPr lang="en-US" sz="2000" b="1" kern="0">
                <a:solidFill>
                  <a:srgbClr val="00B050"/>
                </a:solidFill>
                <a:effectLst/>
                <a:latin typeface="Arial" panose="020B0604020202020204" pitchFamily="34" charset="0"/>
                <a:ea typeface="Times New Roman" panose="02020603050405020304" pitchFamily="18" charset="0"/>
                <a:cs typeface="Arial" panose="020B0604020202020204" pitchFamily="34" charset="0"/>
              </a:rPr>
              <a:t>2. Develop Data-Driven Insights:</a:t>
            </a:r>
            <a:endParaRPr lang="en-US" sz="2000" kern="100">
              <a:solidFill>
                <a:srgbClr val="00B050"/>
              </a:solidFill>
              <a:effectLst/>
              <a:latin typeface="Arial" panose="020B0604020202020204" pitchFamily="34" charset="0"/>
              <a:ea typeface="Times New Roman" panose="02020603050405020304" pitchFamily="18" charset="0"/>
              <a:cs typeface="Arial" panose="020B0604020202020204" pitchFamily="34" charset="0"/>
            </a:endParaRPr>
          </a:p>
          <a:p>
            <a:pPr marL="400050" marR="0">
              <a:lnSpc>
                <a:spcPct val="107000"/>
              </a:lnSpc>
              <a:spcBef>
                <a:spcPts val="0"/>
              </a:spcBef>
              <a:spcAft>
                <a:spcPts val="1200"/>
              </a:spcAft>
            </a:pPr>
            <a:r>
              <a:rPr lang="en-US" sz="2000" kern="0">
                <a:effectLst/>
                <a:latin typeface="Arial" panose="020B0604020202020204" pitchFamily="34" charset="0"/>
                <a:ea typeface="Times New Roman" panose="02020603050405020304" pitchFamily="18" charset="0"/>
                <a:cs typeface="Arial" panose="020B0604020202020204" pitchFamily="34" charset="0"/>
              </a:rPr>
              <a:t>Utilize advanced analytics techniques to generate deep insights into the relationships between various factors affecting employee productivity and satisfaction.</a:t>
            </a:r>
          </a:p>
          <a:p>
            <a:pPr marL="400050" marR="0">
              <a:lnSpc>
                <a:spcPct val="107000"/>
              </a:lnSpc>
              <a:spcBef>
                <a:spcPts val="0"/>
              </a:spcBef>
              <a:spcAft>
                <a:spcPts val="1200"/>
              </a:spcAft>
            </a:pPr>
            <a:endParaRPr lang="en-US" sz="2000" kern="100">
              <a:effectLst/>
              <a:latin typeface="Arial" panose="020B0604020202020204" pitchFamily="34" charset="0"/>
              <a:ea typeface="Calibri" panose="020F0502020204030204" pitchFamily="34" charset="0"/>
              <a:cs typeface="Arial" panose="020B0604020202020204" pitchFamily="34" charset="0"/>
            </a:endParaRPr>
          </a:p>
          <a:p>
            <a:pPr marL="0" marR="0" lvl="0" indent="0">
              <a:lnSpc>
                <a:spcPct val="107000"/>
              </a:lnSpc>
              <a:spcBef>
                <a:spcPts val="0"/>
              </a:spcBef>
              <a:spcAft>
                <a:spcPts val="1200"/>
              </a:spcAft>
              <a:buNone/>
              <a:tabLst>
                <a:tab pos="400050" algn="l"/>
              </a:tabLst>
            </a:pPr>
            <a:r>
              <a:rPr lang="en-US" sz="2000" b="1" kern="0">
                <a:solidFill>
                  <a:srgbClr val="00B050"/>
                </a:solidFill>
                <a:effectLst/>
                <a:latin typeface="Arial" panose="020B0604020202020204" pitchFamily="34" charset="0"/>
                <a:ea typeface="Times New Roman" panose="02020603050405020304" pitchFamily="18" charset="0"/>
                <a:cs typeface="Arial" panose="020B0604020202020204" pitchFamily="34" charset="0"/>
              </a:rPr>
              <a:t>3. Recommend Strategies to Improve Employee Satisfaction and Productivity:</a:t>
            </a:r>
            <a:endParaRPr lang="en-US" sz="2000" kern="100">
              <a:solidFill>
                <a:srgbClr val="00B050"/>
              </a:solidFill>
              <a:effectLst/>
              <a:latin typeface="Arial" panose="020B0604020202020204" pitchFamily="34" charset="0"/>
              <a:ea typeface="Times New Roman" panose="02020603050405020304" pitchFamily="18" charset="0"/>
              <a:cs typeface="Arial" panose="020B0604020202020204" pitchFamily="34" charset="0"/>
            </a:endParaRPr>
          </a:p>
          <a:p>
            <a:pPr marL="400050" marR="0">
              <a:lnSpc>
                <a:spcPct val="107000"/>
              </a:lnSpc>
              <a:spcBef>
                <a:spcPts val="0"/>
              </a:spcBef>
              <a:spcAft>
                <a:spcPts val="1200"/>
              </a:spcAft>
            </a:pPr>
            <a:r>
              <a:rPr lang="en-US" sz="2000" kern="0">
                <a:effectLst/>
                <a:latin typeface="Arial" panose="020B0604020202020204" pitchFamily="34" charset="0"/>
                <a:ea typeface="Times New Roman" panose="02020603050405020304" pitchFamily="18" charset="0"/>
                <a:cs typeface="Arial" panose="020B0604020202020204" pitchFamily="34" charset="0"/>
              </a:rPr>
              <a:t>Formulate strategic recommendations based on the insights derived, aimed at enhancing employee satisfaction and productivity to improve overall organizational performance</a:t>
            </a:r>
            <a:r>
              <a:rPr lang="en-US" sz="2000" kern="0">
                <a:effectLst/>
                <a:latin typeface="Arial" panose="020B0604020202020204" pitchFamily="34" charset="0"/>
                <a:ea typeface="Times New Roman" panose="02020603050405020304" pitchFamily="18" charset="0"/>
                <a:cs typeface="Times New Roman" panose="02020603050405020304" pitchFamily="18" charset="0"/>
              </a:rPr>
              <a:t>.</a:t>
            </a:r>
          </a:p>
          <a:p>
            <a:pPr marL="0" marR="0" lvl="0" indent="0">
              <a:lnSpc>
                <a:spcPct val="150000"/>
              </a:lnSpc>
              <a:spcBef>
                <a:spcPts val="600"/>
              </a:spcBef>
              <a:spcAft>
                <a:spcPts val="1200"/>
              </a:spcAft>
              <a:buNone/>
              <a:tabLst>
                <a:tab pos="400050" algn="l"/>
              </a:tabLst>
            </a:pPr>
            <a:r>
              <a:rPr lang="en-US" sz="2000" b="1" kern="0">
                <a:effectLst/>
                <a:latin typeface="Arial" panose="020B0604020202020204" pitchFamily="34" charset="0"/>
                <a:ea typeface="Times New Roman" panose="02020603050405020304" pitchFamily="18" charset="0"/>
                <a:cs typeface="Arial" panose="020B0604020202020204" pitchFamily="34" charset="0"/>
              </a:rPr>
              <a:t>4. </a:t>
            </a:r>
            <a:r>
              <a:rPr lang="en-US" sz="2000" b="1" kern="0">
                <a:solidFill>
                  <a:srgbClr val="00B050"/>
                </a:solidFill>
                <a:effectLst/>
                <a:latin typeface="Arial" panose="020B0604020202020204" pitchFamily="34" charset="0"/>
                <a:ea typeface="Times New Roman" panose="02020603050405020304" pitchFamily="18" charset="0"/>
                <a:cs typeface="Arial" panose="020B0604020202020204" pitchFamily="34" charset="0"/>
              </a:rPr>
              <a:t>Prepare a Comprehensive Report of Analysis</a:t>
            </a:r>
            <a:r>
              <a:rPr lang="en-US" sz="2000" b="1" kern="0">
                <a:effectLst/>
                <a:latin typeface="Arial" panose="020B0604020202020204" pitchFamily="34" charset="0"/>
                <a:ea typeface="Times New Roman" panose="02020603050405020304" pitchFamily="18" charset="0"/>
                <a:cs typeface="Arial" panose="020B0604020202020204" pitchFamily="34" charset="0"/>
              </a:rPr>
              <a:t>:</a:t>
            </a:r>
            <a:endParaRPr lang="en-US" sz="2000" kern="100">
              <a:effectLst/>
              <a:latin typeface="Arial" panose="020B0604020202020204" pitchFamily="34" charset="0"/>
              <a:ea typeface="Times New Roman" panose="02020603050405020304" pitchFamily="18" charset="0"/>
              <a:cs typeface="Arial" panose="020B0604020202020204" pitchFamily="34" charset="0"/>
            </a:endParaRPr>
          </a:p>
          <a:p>
            <a:pPr marL="400050" marR="0">
              <a:lnSpc>
                <a:spcPct val="150000"/>
              </a:lnSpc>
              <a:spcBef>
                <a:spcPts val="600"/>
              </a:spcBef>
              <a:spcAft>
                <a:spcPts val="1200"/>
              </a:spcAft>
            </a:pPr>
            <a:r>
              <a:rPr lang="en-US" sz="2000" kern="0">
                <a:effectLst/>
                <a:latin typeface="Arial" panose="020B0604020202020204" pitchFamily="34" charset="0"/>
                <a:ea typeface="Times New Roman" panose="02020603050405020304" pitchFamily="18" charset="0"/>
                <a:cs typeface="Times New Roman" panose="02020603050405020304" pitchFamily="18" charset="0"/>
              </a:rPr>
              <a:t>Compile a detailed report that presents the findings of the analysis, insights, and recommended strategies, serving as a valuable resource for organizational decision-makers.</a:t>
            </a:r>
          </a:p>
          <a:p>
            <a:pPr marL="171450" marR="0" indent="0">
              <a:lnSpc>
                <a:spcPct val="107000"/>
              </a:lnSpc>
              <a:spcBef>
                <a:spcPts val="0"/>
              </a:spcBef>
              <a:spcAft>
                <a:spcPts val="1200"/>
              </a:spcAft>
              <a:buNone/>
            </a:pP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63C82851-E9A9-228A-2B71-7952B0973ABD}"/>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0" y="-831189"/>
            <a:ext cx="12649199" cy="8335106"/>
          </a:xfrm>
          <a:prstGeom prst="rect">
            <a:avLst/>
          </a:prstGeom>
        </p:spPr>
      </p:pic>
    </p:spTree>
    <p:extLst>
      <p:ext uri="{BB962C8B-B14F-4D97-AF65-F5344CB8AC3E}">
        <p14:creationId xmlns:p14="http://schemas.microsoft.com/office/powerpoint/2010/main" val="3113485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C307B-8EB6-F55B-C8C7-171FE1007D81}"/>
              </a:ext>
            </a:extLst>
          </p:cNvPr>
          <p:cNvSpPr>
            <a:spLocks noGrp="1"/>
          </p:cNvSpPr>
          <p:nvPr>
            <p:ph type="title"/>
          </p:nvPr>
        </p:nvSpPr>
        <p:spPr>
          <a:xfrm>
            <a:off x="486384" y="3001321"/>
            <a:ext cx="1439694" cy="1325563"/>
          </a:xfrm>
        </p:spPr>
        <p:txBody>
          <a:bodyPr/>
          <a:lstStyle/>
          <a:p>
            <a:r>
              <a:rPr lang="en-US" b="1">
                <a:solidFill>
                  <a:srgbClr val="00B050"/>
                </a:solidFill>
              </a:rPr>
              <a:t>Task</a:t>
            </a:r>
          </a:p>
        </p:txBody>
      </p:sp>
      <p:sp>
        <p:nvSpPr>
          <p:cNvPr id="3" name="Content Placeholder 2">
            <a:extLst>
              <a:ext uri="{FF2B5EF4-FFF2-40B4-BE49-F238E27FC236}">
                <a16:creationId xmlns:a16="http://schemas.microsoft.com/office/drawing/2014/main" id="{5DCB8940-DB72-E8DD-3F85-EEA3799955C3}"/>
              </a:ext>
            </a:extLst>
          </p:cNvPr>
          <p:cNvSpPr>
            <a:spLocks noGrp="1"/>
          </p:cNvSpPr>
          <p:nvPr>
            <p:ph idx="1"/>
          </p:nvPr>
        </p:nvSpPr>
        <p:spPr>
          <a:xfrm>
            <a:off x="1750979" y="301557"/>
            <a:ext cx="10126493" cy="6381345"/>
          </a:xfrm>
        </p:spPr>
        <p:txBody>
          <a:bodyPr>
            <a:normAutofit fontScale="92500" lnSpcReduction="20000"/>
          </a:bodyPr>
          <a:lstStyle/>
          <a:p>
            <a:pPr marL="0" marR="0" lvl="0" indent="0">
              <a:lnSpc>
                <a:spcPct val="150000"/>
              </a:lnSpc>
              <a:spcBef>
                <a:spcPts val="600"/>
              </a:spcBef>
              <a:spcAft>
                <a:spcPts val="1200"/>
              </a:spcAft>
              <a:buNone/>
              <a:tabLst>
                <a:tab pos="400050" algn="l"/>
              </a:tabLst>
            </a:pPr>
            <a:r>
              <a:rPr lang="en-US" sz="2000" b="1" kern="0">
                <a:solidFill>
                  <a:srgbClr val="00B050"/>
                </a:solidFill>
                <a:effectLst/>
                <a:latin typeface="Arial" panose="020B0604020202020204" pitchFamily="34" charset="0"/>
                <a:ea typeface="Times New Roman" panose="02020603050405020304" pitchFamily="18" charset="0"/>
                <a:cs typeface="Arial" panose="020B0604020202020204" pitchFamily="34" charset="0"/>
              </a:rPr>
              <a:t>5.</a:t>
            </a:r>
            <a:r>
              <a:rPr lang="en-US" sz="2000" b="1" kern="0">
                <a:effectLst/>
                <a:latin typeface="Arial" panose="020B0604020202020204" pitchFamily="34" charset="0"/>
                <a:ea typeface="Times New Roman" panose="02020603050405020304" pitchFamily="18" charset="0"/>
                <a:cs typeface="Arial" panose="020B0604020202020204" pitchFamily="34" charset="0"/>
              </a:rPr>
              <a:t> </a:t>
            </a:r>
            <a:r>
              <a:rPr lang="en-US" sz="2000" b="1" kern="0">
                <a:solidFill>
                  <a:srgbClr val="00B050"/>
                </a:solidFill>
                <a:effectLst/>
                <a:latin typeface="Arial" panose="020B0604020202020204" pitchFamily="34" charset="0"/>
                <a:ea typeface="Times New Roman" panose="02020603050405020304" pitchFamily="18" charset="0"/>
                <a:cs typeface="Arial" panose="020B0604020202020204" pitchFamily="34" charset="0"/>
              </a:rPr>
              <a:t>Expected Outcomes</a:t>
            </a:r>
            <a:endParaRPr lang="en-US" sz="2000" kern="100">
              <a:solidFill>
                <a:srgbClr val="00B050"/>
              </a:solidFill>
              <a:effectLst/>
              <a:latin typeface="Arial" panose="020B0604020202020204" pitchFamily="34" charset="0"/>
              <a:ea typeface="Times New Roman" panose="02020603050405020304" pitchFamily="18" charset="0"/>
              <a:cs typeface="Arial" panose="020B0604020202020204" pitchFamily="34" charset="0"/>
            </a:endParaRPr>
          </a:p>
          <a:p>
            <a:pPr marL="400050" marR="0" algn="just">
              <a:lnSpc>
                <a:spcPct val="150000"/>
              </a:lnSpc>
              <a:spcBef>
                <a:spcPts val="600"/>
              </a:spcBef>
              <a:spcAft>
                <a:spcPts val="1200"/>
              </a:spcAft>
            </a:pPr>
            <a:r>
              <a:rPr lang="en-US" sz="1800" kern="0">
                <a:effectLst/>
                <a:latin typeface="Arial" panose="020B0604020202020204" pitchFamily="34" charset="0"/>
                <a:ea typeface="Times New Roman" panose="02020603050405020304" pitchFamily="18" charset="0"/>
                <a:cs typeface="Times New Roman" panose="02020603050405020304" pitchFamily="18" charset="0"/>
              </a:rPr>
              <a:t>By the end of this project, we expect to have a comprehensive understanding of the factors influencing employee productivity and satisfaction. The insights derived will inform strategic decisions aimed at enhancing job satisfaction and performance. This will contribute to a more efficient, productive, and satisfied workforce, ultimately leading to improved organizational performance and reduced turnover rates.</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400050" marR="0" algn="just">
              <a:lnSpc>
                <a:spcPct val="150000"/>
              </a:lnSpc>
              <a:spcBef>
                <a:spcPts val="600"/>
              </a:spcBef>
              <a:spcAft>
                <a:spcPts val="1200"/>
              </a:spcAft>
            </a:pPr>
            <a:r>
              <a:rPr lang="en-US" sz="1800">
                <a:effectLst/>
                <a:latin typeface="Arial" panose="020B0604020202020204" pitchFamily="34" charset="0"/>
                <a:ea typeface="Times New Roman" panose="02020603050405020304" pitchFamily="18" charset="0"/>
              </a:rPr>
              <a:t>The project also aims to provide immediate insights and actionable recommendations, as well as establish a foundation for continuous improvement in managing employee productivity and satisfaction. Through ongoing data analysis and strategic implementation, the organization can foster a positive work environment that supports both employee well-being and organizational success.</a:t>
            </a:r>
          </a:p>
          <a:p>
            <a:pPr marL="0" indent="0">
              <a:buNone/>
            </a:pPr>
            <a:r>
              <a:rPr lang="en-US" sz="2000" b="1">
                <a:solidFill>
                  <a:srgbClr val="00B050"/>
                </a:solidFill>
                <a:effectLst/>
                <a:latin typeface="Arial" panose="020B0604020202020204" pitchFamily="34" charset="0"/>
                <a:ea typeface="Times New Roman" panose="02020603050405020304" pitchFamily="18" charset="0"/>
                <a:cs typeface="Arial" panose="020B0604020202020204" pitchFamily="34" charset="0"/>
              </a:rPr>
              <a:t>Data Collection and Processing</a:t>
            </a:r>
            <a:r>
              <a:rPr lang="en-US" sz="2000" b="1">
                <a:effectLst/>
                <a:latin typeface="Arial" panose="020B0604020202020204" pitchFamily="34" charset="0"/>
                <a:ea typeface="Times New Roman" panose="02020603050405020304" pitchFamily="18" charset="0"/>
                <a:cs typeface="Arial" panose="020B0604020202020204" pitchFamily="34" charset="0"/>
              </a:rPr>
              <a:t>: </a:t>
            </a:r>
            <a:endParaRPr lang="en-US" sz="2000">
              <a:effectLst/>
              <a:latin typeface="Arial" panose="020B0604020202020204" pitchFamily="34" charset="0"/>
              <a:ea typeface="Times New Roman" panose="02020603050405020304" pitchFamily="18" charset="0"/>
              <a:cs typeface="Arial" panose="020B0604020202020204" pitchFamily="34" charset="0"/>
            </a:endParaRPr>
          </a:p>
          <a:p>
            <a:pPr>
              <a:lnSpc>
                <a:spcPct val="150000"/>
              </a:lnSpc>
              <a:spcBef>
                <a:spcPts val="600"/>
              </a:spcBef>
              <a:spcAft>
                <a:spcPts val="1200"/>
              </a:spcAft>
            </a:pPr>
            <a:r>
              <a:rPr lang="en-US" sz="1800" kern="0">
                <a:effectLst/>
                <a:latin typeface="Arial" panose="020B0604020202020204" pitchFamily="34" charset="0"/>
                <a:ea typeface="Times New Roman" panose="02020603050405020304" pitchFamily="18" charset="0"/>
                <a:cs typeface="Times New Roman" panose="02020603050405020304" pitchFamily="18" charset="0"/>
              </a:rPr>
              <a:t>Our data is from internal sources, including employee records, performance evaluations, engagement surveys, and operational metrics. Data Cleaning and Preparation was done by searching for null values, mis-matched data etc. to ensure data accuracy and consistency by addressing missing values, outliers, and inconsistencies. </a:t>
            </a:r>
          </a:p>
          <a:p>
            <a:pPr marL="400050" marR="0" algn="just">
              <a:lnSpc>
                <a:spcPct val="150000"/>
              </a:lnSpc>
              <a:spcBef>
                <a:spcPts val="600"/>
              </a:spcBef>
              <a:spcAft>
                <a:spcPts val="1200"/>
              </a:spcAft>
            </a:pPr>
            <a:endParaRPr lang="en-US" sz="180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7A38260F-F296-61E1-56EA-0B449E0E9DB5}"/>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1" y="-850645"/>
            <a:ext cx="12689839" cy="8335106"/>
          </a:xfrm>
          <a:prstGeom prst="rect">
            <a:avLst/>
          </a:prstGeom>
        </p:spPr>
      </p:pic>
    </p:spTree>
    <p:extLst>
      <p:ext uri="{BB962C8B-B14F-4D97-AF65-F5344CB8AC3E}">
        <p14:creationId xmlns:p14="http://schemas.microsoft.com/office/powerpoint/2010/main" val="3158502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C307B-8EB6-F55B-C8C7-171FE1007D81}"/>
              </a:ext>
            </a:extLst>
          </p:cNvPr>
          <p:cNvSpPr>
            <a:spLocks noGrp="1"/>
          </p:cNvSpPr>
          <p:nvPr>
            <p:ph type="title"/>
          </p:nvPr>
        </p:nvSpPr>
        <p:spPr>
          <a:xfrm>
            <a:off x="486383" y="3001321"/>
            <a:ext cx="2305455" cy="1325563"/>
          </a:xfrm>
        </p:spPr>
        <p:txBody>
          <a:bodyPr/>
          <a:lstStyle/>
          <a:p>
            <a:r>
              <a:rPr lang="en-US" b="1">
                <a:solidFill>
                  <a:srgbClr val="00B050"/>
                </a:solidFill>
              </a:rPr>
              <a:t>Action</a:t>
            </a:r>
          </a:p>
        </p:txBody>
      </p:sp>
      <p:sp>
        <p:nvSpPr>
          <p:cNvPr id="3" name="Content Placeholder 2">
            <a:extLst>
              <a:ext uri="{FF2B5EF4-FFF2-40B4-BE49-F238E27FC236}">
                <a16:creationId xmlns:a16="http://schemas.microsoft.com/office/drawing/2014/main" id="{5DCB8940-DB72-E8DD-3F85-EEA3799955C3}"/>
              </a:ext>
            </a:extLst>
          </p:cNvPr>
          <p:cNvSpPr>
            <a:spLocks noGrp="1"/>
          </p:cNvSpPr>
          <p:nvPr>
            <p:ph idx="1"/>
          </p:nvPr>
        </p:nvSpPr>
        <p:spPr>
          <a:xfrm>
            <a:off x="2247090" y="301557"/>
            <a:ext cx="9284510" cy="6381345"/>
          </a:xfrm>
        </p:spPr>
        <p:txBody>
          <a:bodyPr>
            <a:normAutofit/>
          </a:bodyPr>
          <a:lstStyle/>
          <a:p>
            <a:endParaRPr lang="en-US" sz="1800" kern="0">
              <a:effectLst/>
              <a:latin typeface="Arial" panose="020B0604020202020204" pitchFamily="34" charset="0"/>
              <a:ea typeface="Times New Roman" panose="02020603050405020304" pitchFamily="18" charset="0"/>
              <a:cs typeface="Times New Roman" panose="02020603050405020304" pitchFamily="18" charset="0"/>
            </a:endParaRPr>
          </a:p>
          <a:p>
            <a:pPr marL="0" marR="2225040" indent="0">
              <a:lnSpc>
                <a:spcPct val="150000"/>
              </a:lnSpc>
              <a:spcBef>
                <a:spcPts val="600"/>
              </a:spcBef>
              <a:spcAft>
                <a:spcPts val="1200"/>
              </a:spcAft>
              <a:buNone/>
            </a:pPr>
            <a:r>
              <a:rPr lang="en-US" sz="1900" b="1">
                <a:solidFill>
                  <a:srgbClr val="00B050"/>
                </a:solidFill>
                <a:effectLst/>
                <a:latin typeface="Arial" panose="020B0604020202020204" pitchFamily="34" charset="0"/>
                <a:ea typeface="Times New Roman" panose="02020603050405020304" pitchFamily="18" charset="0"/>
                <a:cs typeface="Arial" panose="020B0604020202020204" pitchFamily="34" charset="0"/>
              </a:rPr>
              <a:t>Exploratory Data Analysis (EDA): </a:t>
            </a:r>
          </a:p>
          <a:p>
            <a:pPr marL="0" indent="0">
              <a:lnSpc>
                <a:spcPct val="150000"/>
              </a:lnSpc>
              <a:spcBef>
                <a:spcPts val="600"/>
              </a:spcBef>
              <a:spcAft>
                <a:spcPts val="1200"/>
              </a:spcAft>
              <a:buNone/>
            </a:pPr>
            <a:r>
              <a:rPr lang="en-US" sz="1800" kern="0">
                <a:effectLst/>
                <a:latin typeface="Arial" panose="020B0604020202020204" pitchFamily="34" charset="0"/>
                <a:ea typeface="Times New Roman" panose="02020603050405020304" pitchFamily="18" charset="0"/>
                <a:cs typeface="Times New Roman" panose="02020603050405020304" pitchFamily="18" charset="0"/>
              </a:rPr>
              <a:t>We performed a comprehensive Exploratory Data Analysis (EDA) of our dataset. This helped us uncover valuable insights related to employee productivity and satisfaction.</a:t>
            </a:r>
          </a:p>
          <a:p>
            <a:pPr marL="0" indent="0">
              <a:lnSpc>
                <a:spcPct val="150000"/>
              </a:lnSpc>
              <a:spcBef>
                <a:spcPts val="600"/>
              </a:spcBef>
              <a:spcAft>
                <a:spcPts val="1200"/>
              </a:spcAft>
              <a:buNone/>
            </a:pPr>
            <a:r>
              <a:rPr lang="en-US" sz="1800" b="1" kern="100">
                <a:solidFill>
                  <a:srgbClr val="00B050"/>
                </a:solidFill>
                <a:effectLst/>
                <a:latin typeface="Arial" panose="020B0604020202020204" pitchFamily="34" charset="0"/>
                <a:ea typeface="Calibri" panose="020F0502020204030204" pitchFamily="34" charset="0"/>
                <a:cs typeface="Arial" panose="020B0604020202020204" pitchFamily="34" charset="0"/>
              </a:rPr>
              <a:t>Key Observations</a:t>
            </a:r>
          </a:p>
          <a:p>
            <a:pPr marL="0" marR="0" indent="0" algn="just">
              <a:lnSpc>
                <a:spcPct val="150000"/>
              </a:lnSpc>
              <a:spcBef>
                <a:spcPts val="600"/>
              </a:spcBef>
              <a:spcAft>
                <a:spcPts val="1200"/>
              </a:spcAft>
              <a:buNone/>
            </a:pPr>
            <a:r>
              <a:rPr lang="en-US" sz="1800" kern="100">
                <a:effectLst/>
                <a:latin typeface="Arial" panose="020B0604020202020204" pitchFamily="34" charset="0"/>
                <a:ea typeface="Calibri" panose="020F0502020204030204" pitchFamily="34" charset="0"/>
                <a:cs typeface="Times New Roman" panose="02020603050405020304" pitchFamily="18" charset="0"/>
              </a:rPr>
              <a:t>(a). The Company experienced sever employee exits  during the review period representing 85.2% of total workers.</a:t>
            </a:r>
          </a:p>
          <a:p>
            <a:pPr marL="0" marR="0" indent="0" algn="just">
              <a:lnSpc>
                <a:spcPct val="150000"/>
              </a:lnSpc>
              <a:spcBef>
                <a:spcPts val="600"/>
              </a:spcBef>
              <a:spcAft>
                <a:spcPts val="1200"/>
              </a:spcAft>
              <a:buNone/>
            </a:pPr>
            <a:r>
              <a:rPr lang="en-US" sz="1800" kern="100">
                <a:effectLst/>
                <a:latin typeface="Arial" panose="020B0604020202020204" pitchFamily="34" charset="0"/>
                <a:ea typeface="Calibri" panose="020F0502020204030204" pitchFamily="34" charset="0"/>
                <a:cs typeface="Times New Roman" panose="02020603050405020304" pitchFamily="18" charset="0"/>
              </a:rPr>
              <a:t>(b). There are negative relationships between the variables in the dataset. Some have weak relationships, while some are strong. </a:t>
            </a:r>
          </a:p>
          <a:p>
            <a:pPr marL="0" indent="0" algn="just">
              <a:lnSpc>
                <a:spcPct val="150000"/>
              </a:lnSpc>
              <a:spcBef>
                <a:spcPts val="600"/>
              </a:spcBef>
              <a:spcAft>
                <a:spcPts val="1200"/>
              </a:spcAft>
              <a:buNone/>
            </a:pPr>
            <a:r>
              <a:rPr lang="en-US" sz="1800" kern="100">
                <a:effectLst/>
                <a:latin typeface="Arial" panose="020B0604020202020204" pitchFamily="34" charset="0"/>
                <a:ea typeface="Calibri" panose="020F0502020204030204" pitchFamily="34" charset="0"/>
                <a:cs typeface="Arial" panose="020B0604020202020204" pitchFamily="34" charset="0"/>
              </a:rPr>
              <a:t>(c). Average % Job Satisfaction Rate across the departments which is indicated by the rate of exit and reasons for exit.</a:t>
            </a:r>
          </a:p>
          <a:p>
            <a:pPr marL="0" marR="0" indent="0" algn="just">
              <a:lnSpc>
                <a:spcPct val="150000"/>
              </a:lnSpc>
              <a:spcBef>
                <a:spcPts val="600"/>
              </a:spcBef>
              <a:spcAft>
                <a:spcPts val="1200"/>
              </a:spcAft>
              <a:buNone/>
            </a:pPr>
            <a:endParaRPr lang="en-US"/>
          </a:p>
        </p:txBody>
      </p:sp>
      <p:pic>
        <p:nvPicPr>
          <p:cNvPr id="4" name="Picture 3">
            <a:extLst>
              <a:ext uri="{FF2B5EF4-FFF2-40B4-BE49-F238E27FC236}">
                <a16:creationId xmlns:a16="http://schemas.microsoft.com/office/drawing/2014/main" id="{1B26C20E-4D11-0DFE-C6AF-51CA37CAD5D9}"/>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165370" y="-738553"/>
            <a:ext cx="12682489" cy="8335106"/>
          </a:xfrm>
          <a:prstGeom prst="rect">
            <a:avLst/>
          </a:prstGeom>
        </p:spPr>
      </p:pic>
    </p:spTree>
    <p:extLst>
      <p:ext uri="{BB962C8B-B14F-4D97-AF65-F5344CB8AC3E}">
        <p14:creationId xmlns:p14="http://schemas.microsoft.com/office/powerpoint/2010/main" val="874541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C307B-8EB6-F55B-C8C7-171FE1007D81}"/>
              </a:ext>
            </a:extLst>
          </p:cNvPr>
          <p:cNvSpPr>
            <a:spLocks noGrp="1"/>
          </p:cNvSpPr>
          <p:nvPr>
            <p:ph type="title"/>
          </p:nvPr>
        </p:nvSpPr>
        <p:spPr>
          <a:xfrm>
            <a:off x="486384" y="3001321"/>
            <a:ext cx="1770434" cy="1325563"/>
          </a:xfrm>
        </p:spPr>
        <p:txBody>
          <a:bodyPr/>
          <a:lstStyle/>
          <a:p>
            <a:r>
              <a:rPr lang="en-US" b="1">
                <a:solidFill>
                  <a:srgbClr val="00B050"/>
                </a:solidFill>
              </a:rPr>
              <a:t>Action</a:t>
            </a:r>
          </a:p>
        </p:txBody>
      </p:sp>
      <p:sp>
        <p:nvSpPr>
          <p:cNvPr id="3" name="Content Placeholder 2">
            <a:extLst>
              <a:ext uri="{FF2B5EF4-FFF2-40B4-BE49-F238E27FC236}">
                <a16:creationId xmlns:a16="http://schemas.microsoft.com/office/drawing/2014/main" id="{5DCB8940-DB72-E8DD-3F85-EEA3799955C3}"/>
              </a:ext>
            </a:extLst>
          </p:cNvPr>
          <p:cNvSpPr>
            <a:spLocks noGrp="1"/>
          </p:cNvSpPr>
          <p:nvPr>
            <p:ph idx="1"/>
          </p:nvPr>
        </p:nvSpPr>
        <p:spPr>
          <a:xfrm>
            <a:off x="2256819" y="301557"/>
            <a:ext cx="9620654" cy="6381345"/>
          </a:xfrm>
        </p:spPr>
        <p:txBody>
          <a:bodyPr/>
          <a:lstStyle/>
          <a:p>
            <a:pPr marL="0" marR="0" algn="just">
              <a:lnSpc>
                <a:spcPct val="150000"/>
              </a:lnSpc>
              <a:spcBef>
                <a:spcPts val="600"/>
              </a:spcBef>
              <a:spcAft>
                <a:spcPts val="1200"/>
              </a:spcAft>
            </a:pPr>
            <a:r>
              <a:rPr lang="en-US" sz="1800" kern="100">
                <a:effectLst/>
                <a:latin typeface="Arial" panose="020B0604020202020204" pitchFamily="34" charset="0"/>
                <a:ea typeface="Calibri" panose="020F0502020204030204" pitchFamily="34" charset="0"/>
                <a:cs typeface="Arial" panose="020B0604020202020204" pitchFamily="34" charset="0"/>
              </a:rPr>
              <a:t>(d) Technology usage did not significantly impact efficiency and output. Employee 	efficiency was highest at 32.26% with Technology Utilization Score of 10</a:t>
            </a:r>
          </a:p>
          <a:p>
            <a:pPr marL="0" algn="just">
              <a:lnSpc>
                <a:spcPct val="150000"/>
              </a:lnSpc>
              <a:spcBef>
                <a:spcPts val="600"/>
              </a:spcBef>
              <a:spcAft>
                <a:spcPts val="1200"/>
              </a:spcAft>
            </a:pPr>
            <a:r>
              <a:rPr lang="en-US" sz="1800" kern="100">
                <a:effectLst/>
                <a:latin typeface="Arial" panose="020B0604020202020204" pitchFamily="34" charset="0"/>
                <a:ea typeface="Calibri" panose="020F0502020204030204" pitchFamily="34" charset="0"/>
                <a:cs typeface="Arial" panose="020B0604020202020204" pitchFamily="34" charset="0"/>
              </a:rPr>
              <a:t>(e) Employees of both gender between the ages of 40 – 59 were the highest 	performances. </a:t>
            </a:r>
          </a:p>
          <a:p>
            <a:pPr marL="0" marR="0" algn="just">
              <a:lnSpc>
                <a:spcPct val="150000"/>
              </a:lnSpc>
              <a:spcBef>
                <a:spcPts val="600"/>
              </a:spcBef>
              <a:spcAft>
                <a:spcPts val="1200"/>
              </a:spcAft>
            </a:pPr>
            <a:r>
              <a:rPr lang="en-US" sz="1800" kern="100">
                <a:latin typeface="Arial" panose="020B0604020202020204" pitchFamily="34" charset="0"/>
                <a:ea typeface="Calibri" panose="020F0502020204030204" pitchFamily="34" charset="0"/>
                <a:cs typeface="Arial" panose="020B0604020202020204" pitchFamily="34" charset="0"/>
              </a:rPr>
              <a:t>(f)</a:t>
            </a:r>
            <a:r>
              <a:rPr lang="en-US" sz="1800" kern="100">
                <a:effectLst/>
                <a:latin typeface="Arial" panose="020B0604020202020204" pitchFamily="34" charset="0"/>
                <a:ea typeface="Calibri" panose="020F0502020204030204" pitchFamily="34" charset="0"/>
                <a:cs typeface="Arial" panose="020B0604020202020204" pitchFamily="34" charset="0"/>
              </a:rPr>
              <a:t> Career change and higher salary were the most important reasons for employees 	exiting the company</a:t>
            </a:r>
            <a:r>
              <a:rPr lang="en-US" sz="1800" kern="100">
                <a:effectLst/>
                <a:latin typeface="Arial" panose="020B0604020202020204" pitchFamily="34" charset="0"/>
                <a:ea typeface="Calibri" panose="020F0502020204030204" pitchFamily="34" charset="0"/>
                <a:cs typeface="Times New Roman" panose="02020603050405020304" pitchFamily="18" charset="0"/>
              </a:rPr>
              <a:t>.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0" marR="1596390" indent="0">
              <a:lnSpc>
                <a:spcPct val="150000"/>
              </a:lnSpc>
              <a:spcBef>
                <a:spcPts val="600"/>
              </a:spcBef>
              <a:spcAft>
                <a:spcPts val="1200"/>
              </a:spcAft>
              <a:buNone/>
            </a:pPr>
            <a:r>
              <a:rPr lang="en-US" sz="1800" b="1">
                <a:solidFill>
                  <a:srgbClr val="00B050"/>
                </a:solidFill>
                <a:effectLst/>
                <a:latin typeface="Arial" panose="020B0604020202020204" pitchFamily="34" charset="0"/>
                <a:ea typeface="Times New Roman" panose="02020603050405020304" pitchFamily="18" charset="0"/>
              </a:rPr>
              <a:t>Methodology: </a:t>
            </a:r>
          </a:p>
          <a:p>
            <a:pPr>
              <a:lnSpc>
                <a:spcPct val="150000"/>
              </a:lnSpc>
              <a:spcBef>
                <a:spcPts val="600"/>
              </a:spcBef>
              <a:spcAft>
                <a:spcPts val="1200"/>
              </a:spcAft>
            </a:pPr>
            <a:r>
              <a:rPr lang="en-US" sz="1800">
                <a:effectLst/>
                <a:latin typeface="Arial" panose="020B0604020202020204" pitchFamily="34" charset="0"/>
                <a:ea typeface="Times New Roman" panose="02020603050405020304" pitchFamily="18" charset="0"/>
              </a:rPr>
              <a:t>We employed Tableau to generate the visualization and data analysis.</a:t>
            </a:r>
            <a:r>
              <a:rPr lang="en-US" sz="1800">
                <a:effectLst/>
                <a:latin typeface="Times New Roman" panose="02020603050405020304" pitchFamily="18" charset="0"/>
                <a:ea typeface="Times New Roman" panose="02020603050405020304" pitchFamily="18" charset="0"/>
              </a:rPr>
              <a:t> </a:t>
            </a:r>
            <a:endParaRPr lang="en-US" sz="2400" kern="100">
              <a:latin typeface="Arial" panose="020B0604020202020204" pitchFamily="34" charset="0"/>
              <a:ea typeface="Calibri" panose="020F0502020204030204" pitchFamily="34" charset="0"/>
              <a:cs typeface="Times New Roman" panose="02020603050405020304" pitchFamily="18" charset="0"/>
            </a:endParaRPr>
          </a:p>
          <a:p>
            <a:pPr>
              <a:lnSpc>
                <a:spcPct val="150000"/>
              </a:lnSpc>
              <a:spcBef>
                <a:spcPts val="600"/>
              </a:spcBef>
              <a:spcAft>
                <a:spcPts val="1200"/>
              </a:spcAft>
            </a:pPr>
            <a:endParaRPr lang="en-US" sz="2400" kern="100">
              <a:effectLst/>
              <a:latin typeface="Arial" panose="020B0604020202020204" pitchFamily="34" charset="0"/>
              <a:ea typeface="Calibri" panose="020F0502020204030204" pitchFamily="34" charset="0"/>
              <a:cs typeface="Times New Roman" panose="02020603050405020304" pitchFamily="18" charset="0"/>
            </a:endParaRPr>
          </a:p>
          <a:p>
            <a:endParaRPr lang="en-US"/>
          </a:p>
        </p:txBody>
      </p:sp>
      <p:pic>
        <p:nvPicPr>
          <p:cNvPr id="4" name="Picture 3">
            <a:extLst>
              <a:ext uri="{FF2B5EF4-FFF2-40B4-BE49-F238E27FC236}">
                <a16:creationId xmlns:a16="http://schemas.microsoft.com/office/drawing/2014/main" id="{4ACC29E2-0C8B-8F3C-AB06-208E88CB32BD}"/>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89731" cy="6858000"/>
          </a:xfrm>
          <a:prstGeom prst="rect">
            <a:avLst/>
          </a:prstGeom>
        </p:spPr>
      </p:pic>
    </p:spTree>
    <p:extLst>
      <p:ext uri="{BB962C8B-B14F-4D97-AF65-F5344CB8AC3E}">
        <p14:creationId xmlns:p14="http://schemas.microsoft.com/office/powerpoint/2010/main" val="617897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C307B-8EB6-F55B-C8C7-171FE1007D81}"/>
              </a:ext>
            </a:extLst>
          </p:cNvPr>
          <p:cNvSpPr>
            <a:spLocks noGrp="1"/>
          </p:cNvSpPr>
          <p:nvPr>
            <p:ph type="title"/>
          </p:nvPr>
        </p:nvSpPr>
        <p:spPr>
          <a:xfrm>
            <a:off x="486383" y="3001321"/>
            <a:ext cx="1809345" cy="1325563"/>
          </a:xfrm>
        </p:spPr>
        <p:txBody>
          <a:bodyPr/>
          <a:lstStyle/>
          <a:p>
            <a:r>
              <a:rPr lang="en-US" b="1">
                <a:solidFill>
                  <a:srgbClr val="00B050"/>
                </a:solidFill>
              </a:rPr>
              <a:t>Result</a:t>
            </a:r>
          </a:p>
        </p:txBody>
      </p:sp>
      <p:sp>
        <p:nvSpPr>
          <p:cNvPr id="3" name="Content Placeholder 2">
            <a:extLst>
              <a:ext uri="{FF2B5EF4-FFF2-40B4-BE49-F238E27FC236}">
                <a16:creationId xmlns:a16="http://schemas.microsoft.com/office/drawing/2014/main" id="{5DCB8940-DB72-E8DD-3F85-EEA3799955C3}"/>
              </a:ext>
            </a:extLst>
          </p:cNvPr>
          <p:cNvSpPr>
            <a:spLocks noGrp="1"/>
          </p:cNvSpPr>
          <p:nvPr>
            <p:ph idx="1"/>
          </p:nvPr>
        </p:nvSpPr>
        <p:spPr>
          <a:xfrm>
            <a:off x="2110903" y="301557"/>
            <a:ext cx="9766570" cy="6381345"/>
          </a:xfrm>
        </p:spPr>
        <p:txBody>
          <a:bodyPr/>
          <a:lstStyle/>
          <a:p>
            <a:pPr marL="0" indent="0">
              <a:buNone/>
            </a:pPr>
            <a:r>
              <a:rPr lang="en-US" sz="2000" b="1" kern="0">
                <a:solidFill>
                  <a:srgbClr val="00B050"/>
                </a:solidFill>
                <a:effectLst/>
                <a:latin typeface="Arial" panose="020B0604020202020204" pitchFamily="34" charset="0"/>
                <a:ea typeface="Times New Roman" panose="02020603050405020304" pitchFamily="18" charset="0"/>
                <a:cs typeface="Arial" panose="020B0604020202020204" pitchFamily="34" charset="0"/>
              </a:rPr>
              <a:t>Identified Key Factors Influencing Employee Productivity and Satisfaction:</a:t>
            </a:r>
            <a:endParaRPr lang="en-US" sz="2000" b="1" kern="100">
              <a:solidFill>
                <a:srgbClr val="00B050"/>
              </a:solidFill>
              <a:effectLst/>
              <a:latin typeface="Arial" panose="020B0604020202020204" pitchFamily="34" charset="0"/>
              <a:ea typeface="Times New Roman" panose="02020603050405020304" pitchFamily="18" charset="0"/>
              <a:cs typeface="Arial" panose="020B0604020202020204" pitchFamily="34" charset="0"/>
            </a:endParaRPr>
          </a:p>
          <a:p>
            <a:endParaRPr lang="en-US" sz="2400" kern="100">
              <a:effectLst/>
              <a:latin typeface="Arial" panose="020B0604020202020204" pitchFamily="34" charset="0"/>
              <a:ea typeface="Calibri" panose="020F0502020204030204" pitchFamily="34" charset="0"/>
              <a:cs typeface="Times New Roman" panose="02020603050405020304" pitchFamily="18" charset="0"/>
            </a:endParaRPr>
          </a:p>
          <a:p>
            <a:endParaRPr lang="en-US" sz="2400" kern="100">
              <a:latin typeface="Arial" panose="020B0604020202020204" pitchFamily="34" charset="0"/>
              <a:ea typeface="Calibri" panose="020F0502020204030204" pitchFamily="34" charset="0"/>
              <a:cs typeface="Times New Roman" panose="02020603050405020304" pitchFamily="18" charset="0"/>
            </a:endParaRPr>
          </a:p>
          <a:p>
            <a:endParaRPr lang="en-US" sz="2400" kern="100">
              <a:effectLst/>
              <a:latin typeface="Arial" panose="020B0604020202020204" pitchFamily="34" charset="0"/>
              <a:ea typeface="Calibri" panose="020F0502020204030204" pitchFamily="34" charset="0"/>
              <a:cs typeface="Times New Roman" panose="02020603050405020304" pitchFamily="18" charset="0"/>
            </a:endParaRPr>
          </a:p>
          <a:p>
            <a:endParaRPr lang="en-US"/>
          </a:p>
        </p:txBody>
      </p:sp>
      <p:graphicFrame>
        <p:nvGraphicFramePr>
          <p:cNvPr id="4" name="Table 3">
            <a:extLst>
              <a:ext uri="{FF2B5EF4-FFF2-40B4-BE49-F238E27FC236}">
                <a16:creationId xmlns:a16="http://schemas.microsoft.com/office/drawing/2014/main" id="{7068EED9-7D8E-EDD1-354A-81580391D636}"/>
              </a:ext>
            </a:extLst>
          </p:cNvPr>
          <p:cNvGraphicFramePr>
            <a:graphicFrameLocks noGrp="1"/>
          </p:cNvGraphicFramePr>
          <p:nvPr>
            <p:extLst>
              <p:ext uri="{D42A27DB-BD31-4B8C-83A1-F6EECF244321}">
                <p14:modId xmlns:p14="http://schemas.microsoft.com/office/powerpoint/2010/main" val="1996041095"/>
              </p:ext>
            </p:extLst>
          </p:nvPr>
        </p:nvGraphicFramePr>
        <p:xfrm>
          <a:off x="2110903" y="875070"/>
          <a:ext cx="9766570" cy="5807831"/>
        </p:xfrm>
        <a:graphic>
          <a:graphicData uri="http://schemas.openxmlformats.org/drawingml/2006/table">
            <a:tbl>
              <a:tblPr firstRow="1" firstCol="1" bandRow="1">
                <a:tableStyleId>{5C22544A-7EE6-4342-B048-85BDC9FD1C3A}</a:tableStyleId>
              </a:tblPr>
              <a:tblGrid>
                <a:gridCol w="4800517">
                  <a:extLst>
                    <a:ext uri="{9D8B030D-6E8A-4147-A177-3AD203B41FA5}">
                      <a16:colId xmlns:a16="http://schemas.microsoft.com/office/drawing/2014/main" val="66360405"/>
                    </a:ext>
                  </a:extLst>
                </a:gridCol>
                <a:gridCol w="4966053">
                  <a:extLst>
                    <a:ext uri="{9D8B030D-6E8A-4147-A177-3AD203B41FA5}">
                      <a16:colId xmlns:a16="http://schemas.microsoft.com/office/drawing/2014/main" val="4232251893"/>
                    </a:ext>
                  </a:extLst>
                </a:gridCol>
              </a:tblGrid>
              <a:tr h="5807831">
                <a:tc>
                  <a:txBody>
                    <a:bodyPr/>
                    <a:lstStyle/>
                    <a:p>
                      <a:pPr marL="342900" marR="0" lvl="0" indent="-342900">
                        <a:lnSpc>
                          <a:spcPct val="107000"/>
                        </a:lnSpc>
                        <a:spcBef>
                          <a:spcPts val="0"/>
                        </a:spcBef>
                        <a:spcAft>
                          <a:spcPts val="1200"/>
                        </a:spcAft>
                        <a:buFont typeface="Symbol" panose="05050102010706020507" pitchFamily="18" charset="2"/>
                        <a:buChar char=""/>
                      </a:pPr>
                      <a:r>
                        <a:rPr lang="en-US" sz="2000" kern="0">
                          <a:effectLst/>
                          <a:latin typeface="Arial" panose="020B0604020202020204" pitchFamily="34" charset="0"/>
                          <a:cs typeface="Arial" panose="020B0604020202020204" pitchFamily="34" charset="0"/>
                        </a:rPr>
                        <a:t>Work Environment</a:t>
                      </a:r>
                      <a:endParaRPr lang="en-US" sz="2000" kern="100">
                        <a:effectLst/>
                        <a:latin typeface="Arial" panose="020B0604020202020204" pitchFamily="34" charset="0"/>
                        <a:cs typeface="Arial" panose="020B0604020202020204" pitchFamily="34" charset="0"/>
                      </a:endParaRPr>
                    </a:p>
                    <a:p>
                      <a:pPr marL="342900" marR="0" lvl="0" indent="-342900">
                        <a:lnSpc>
                          <a:spcPct val="107000"/>
                        </a:lnSpc>
                        <a:spcBef>
                          <a:spcPts val="0"/>
                        </a:spcBef>
                        <a:spcAft>
                          <a:spcPts val="1200"/>
                        </a:spcAft>
                        <a:buFont typeface="Symbol" panose="05050102010706020507" pitchFamily="18" charset="2"/>
                        <a:buChar char=""/>
                      </a:pPr>
                      <a:r>
                        <a:rPr lang="en-US" sz="2000" kern="0">
                          <a:effectLst/>
                          <a:latin typeface="Arial" panose="020B0604020202020204" pitchFamily="34" charset="0"/>
                          <a:cs typeface="Arial" panose="020B0604020202020204" pitchFamily="34" charset="0"/>
                        </a:rPr>
                        <a:t>Communication</a:t>
                      </a:r>
                      <a:endParaRPr lang="en-US" sz="2000" kern="100">
                        <a:effectLst/>
                        <a:latin typeface="Arial" panose="020B0604020202020204" pitchFamily="34" charset="0"/>
                        <a:cs typeface="Arial" panose="020B0604020202020204" pitchFamily="34" charset="0"/>
                      </a:endParaRPr>
                    </a:p>
                    <a:p>
                      <a:pPr marL="342900" marR="0" lvl="0" indent="-342900">
                        <a:lnSpc>
                          <a:spcPct val="107000"/>
                        </a:lnSpc>
                        <a:spcBef>
                          <a:spcPts val="0"/>
                        </a:spcBef>
                        <a:spcAft>
                          <a:spcPts val="1200"/>
                        </a:spcAft>
                        <a:buFont typeface="Symbol" panose="05050102010706020507" pitchFamily="18" charset="2"/>
                        <a:buChar char=""/>
                      </a:pPr>
                      <a:r>
                        <a:rPr lang="en-US" sz="2000" kern="0">
                          <a:solidFill>
                            <a:srgbClr val="00B050"/>
                          </a:solidFill>
                          <a:effectLst/>
                          <a:latin typeface="Arial" panose="020B0604020202020204" pitchFamily="34" charset="0"/>
                          <a:cs typeface="Arial" panose="020B0604020202020204" pitchFamily="34" charset="0"/>
                        </a:rPr>
                        <a:t>Resources and Tools</a:t>
                      </a:r>
                      <a:endParaRPr lang="en-US" sz="2000" kern="100">
                        <a:effectLst/>
                        <a:latin typeface="Arial" panose="020B0604020202020204" pitchFamily="34" charset="0"/>
                        <a:cs typeface="Arial" panose="020B0604020202020204" pitchFamily="34" charset="0"/>
                      </a:endParaRPr>
                    </a:p>
                    <a:p>
                      <a:pPr marL="342900" marR="0" lvl="0" indent="-342900">
                        <a:lnSpc>
                          <a:spcPct val="107000"/>
                        </a:lnSpc>
                        <a:spcBef>
                          <a:spcPts val="0"/>
                        </a:spcBef>
                        <a:spcAft>
                          <a:spcPts val="1200"/>
                        </a:spcAft>
                        <a:buFont typeface="Symbol" panose="05050102010706020507" pitchFamily="18" charset="2"/>
                        <a:buChar char=""/>
                      </a:pPr>
                      <a:r>
                        <a:rPr lang="en-US" sz="2000" kern="0">
                          <a:solidFill>
                            <a:srgbClr val="00B050"/>
                          </a:solidFill>
                          <a:effectLst/>
                          <a:latin typeface="Arial" panose="020B0604020202020204" pitchFamily="34" charset="0"/>
                          <a:cs typeface="Arial" panose="020B0604020202020204" pitchFamily="34" charset="0"/>
                        </a:rPr>
                        <a:t>Motivation and Rewards</a:t>
                      </a:r>
                      <a:endParaRPr lang="en-US" sz="2000" kern="100">
                        <a:solidFill>
                          <a:srgbClr val="00B050"/>
                        </a:solidFill>
                        <a:effectLst/>
                        <a:latin typeface="Arial" panose="020B0604020202020204" pitchFamily="34" charset="0"/>
                        <a:cs typeface="Arial" panose="020B0604020202020204" pitchFamily="34" charset="0"/>
                      </a:endParaRPr>
                    </a:p>
                    <a:p>
                      <a:pPr marL="342900" marR="0" lvl="0" indent="-342900">
                        <a:lnSpc>
                          <a:spcPct val="107000"/>
                        </a:lnSpc>
                        <a:spcBef>
                          <a:spcPts val="0"/>
                        </a:spcBef>
                        <a:spcAft>
                          <a:spcPts val="1200"/>
                        </a:spcAft>
                        <a:buFont typeface="Symbol" panose="05050102010706020507" pitchFamily="18" charset="2"/>
                        <a:buChar char=""/>
                      </a:pPr>
                      <a:r>
                        <a:rPr lang="en-US" sz="2000" kern="0">
                          <a:effectLst/>
                          <a:latin typeface="Arial" panose="020B0604020202020204" pitchFamily="34" charset="0"/>
                          <a:cs typeface="Arial" panose="020B0604020202020204" pitchFamily="34" charset="0"/>
                        </a:rPr>
                        <a:t>Leadership and Management</a:t>
                      </a:r>
                      <a:endParaRPr lang="en-US" sz="2000" kern="100">
                        <a:effectLst/>
                        <a:latin typeface="Arial" panose="020B0604020202020204" pitchFamily="34" charset="0"/>
                        <a:cs typeface="Arial" panose="020B0604020202020204" pitchFamily="34" charset="0"/>
                      </a:endParaRPr>
                    </a:p>
                    <a:p>
                      <a:pPr marL="342900" marR="0" lvl="0" indent="-342900">
                        <a:lnSpc>
                          <a:spcPct val="107000"/>
                        </a:lnSpc>
                        <a:spcBef>
                          <a:spcPts val="0"/>
                        </a:spcBef>
                        <a:spcAft>
                          <a:spcPts val="1200"/>
                        </a:spcAft>
                        <a:buFont typeface="Symbol" panose="05050102010706020507" pitchFamily="18" charset="2"/>
                        <a:buChar char=""/>
                      </a:pPr>
                      <a:r>
                        <a:rPr lang="en-US" sz="2000" kern="0">
                          <a:solidFill>
                            <a:srgbClr val="00B050"/>
                          </a:solidFill>
                          <a:effectLst/>
                          <a:latin typeface="Arial" panose="020B0604020202020204" pitchFamily="34" charset="0"/>
                          <a:cs typeface="Arial" panose="020B0604020202020204" pitchFamily="34" charset="0"/>
                        </a:rPr>
                        <a:t>Training and Skill Development</a:t>
                      </a:r>
                      <a:endParaRPr lang="en-US" sz="2000" kern="100">
                        <a:solidFill>
                          <a:srgbClr val="00B050"/>
                        </a:solidFill>
                        <a:effectLst/>
                        <a:latin typeface="Arial" panose="020B0604020202020204" pitchFamily="34" charset="0"/>
                        <a:cs typeface="Arial" panose="020B0604020202020204" pitchFamily="34" charset="0"/>
                      </a:endParaRPr>
                    </a:p>
                    <a:p>
                      <a:pPr marL="342900" marR="0" lvl="0" indent="-342900">
                        <a:lnSpc>
                          <a:spcPct val="107000"/>
                        </a:lnSpc>
                        <a:spcBef>
                          <a:spcPts val="0"/>
                        </a:spcBef>
                        <a:spcAft>
                          <a:spcPts val="1200"/>
                        </a:spcAft>
                        <a:buFont typeface="Symbol" panose="05050102010706020507" pitchFamily="18" charset="2"/>
                        <a:buChar char=""/>
                      </a:pPr>
                      <a:r>
                        <a:rPr lang="en-US" sz="2000" kern="0">
                          <a:effectLst/>
                          <a:latin typeface="Arial" panose="020B0604020202020204" pitchFamily="34" charset="0"/>
                          <a:cs typeface="Arial" panose="020B0604020202020204" pitchFamily="34" charset="0"/>
                        </a:rPr>
                        <a:t>Work-Life Balance</a:t>
                      </a:r>
                      <a:endParaRPr lang="en-US" sz="2000" kern="100">
                        <a:effectLst/>
                        <a:latin typeface="Arial" panose="020B0604020202020204" pitchFamily="34" charset="0"/>
                        <a:cs typeface="Arial" panose="020B0604020202020204" pitchFamily="34" charset="0"/>
                      </a:endParaRPr>
                    </a:p>
                    <a:p>
                      <a:pPr marL="342900" marR="0" lvl="0" indent="-342900">
                        <a:lnSpc>
                          <a:spcPct val="107000"/>
                        </a:lnSpc>
                        <a:spcBef>
                          <a:spcPts val="0"/>
                        </a:spcBef>
                        <a:spcAft>
                          <a:spcPts val="1200"/>
                        </a:spcAft>
                        <a:buFont typeface="Symbol" panose="05050102010706020507" pitchFamily="18" charset="2"/>
                        <a:buChar char=""/>
                      </a:pPr>
                      <a:r>
                        <a:rPr lang="en-US" sz="2000" kern="0">
                          <a:effectLst/>
                          <a:latin typeface="Arial" panose="020B0604020202020204" pitchFamily="34" charset="0"/>
                          <a:cs typeface="Arial" panose="020B0604020202020204" pitchFamily="34" charset="0"/>
                        </a:rPr>
                        <a:t>Positive Work Culture</a:t>
                      </a:r>
                      <a:endParaRPr lang="en-US" sz="2000" kern="100">
                        <a:effectLst/>
                        <a:latin typeface="Arial" panose="020B0604020202020204" pitchFamily="34" charset="0"/>
                        <a:cs typeface="Arial" panose="020B0604020202020204" pitchFamily="34" charset="0"/>
                      </a:endParaRPr>
                    </a:p>
                    <a:p>
                      <a:pPr marL="342900" marR="0" lvl="0" indent="-342900">
                        <a:lnSpc>
                          <a:spcPct val="107000"/>
                        </a:lnSpc>
                        <a:spcBef>
                          <a:spcPts val="0"/>
                        </a:spcBef>
                        <a:spcAft>
                          <a:spcPts val="1200"/>
                        </a:spcAft>
                        <a:buFont typeface="Symbol" panose="05050102010706020507" pitchFamily="18" charset="2"/>
                        <a:buChar char=""/>
                      </a:pPr>
                      <a:r>
                        <a:rPr lang="en-US" sz="2000" kern="0">
                          <a:solidFill>
                            <a:srgbClr val="00B050"/>
                          </a:solidFill>
                          <a:effectLst/>
                          <a:latin typeface="Arial" panose="020B0604020202020204" pitchFamily="34" charset="0"/>
                          <a:cs typeface="Arial" panose="020B0604020202020204" pitchFamily="34" charset="0"/>
                        </a:rPr>
                        <a:t>Compensation and Benefits</a:t>
                      </a:r>
                      <a:endParaRPr lang="en-US" sz="2000" kern="100">
                        <a:solidFill>
                          <a:srgbClr val="00B050"/>
                        </a:solidFill>
                        <a:effectLst/>
                        <a:latin typeface="Arial" panose="020B0604020202020204" pitchFamily="34" charset="0"/>
                        <a:cs typeface="Arial" panose="020B0604020202020204" pitchFamily="34" charset="0"/>
                      </a:endParaRPr>
                    </a:p>
                    <a:p>
                      <a:pPr marL="0" marR="0">
                        <a:lnSpc>
                          <a:spcPct val="107000"/>
                        </a:lnSpc>
                        <a:spcBef>
                          <a:spcPts val="0"/>
                        </a:spcBef>
                        <a:spcAft>
                          <a:spcPts val="0"/>
                        </a:spcAft>
                      </a:pPr>
                      <a:r>
                        <a:rPr lang="en-US" sz="2000" kern="100">
                          <a:effectLst/>
                          <a:latin typeface="Arial" panose="020B0604020202020204" pitchFamily="34" charset="0"/>
                          <a:cs typeface="Arial" panose="020B0604020202020204" pitchFamily="34" charset="0"/>
                        </a:rPr>
                        <a:t> </a:t>
                      </a:r>
                      <a:endParaRPr lang="en-US" sz="20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oFill/>
                  </a:tcPr>
                </a:tc>
                <a:tc>
                  <a:txBody>
                    <a:bodyPr/>
                    <a:lstStyle/>
                    <a:p>
                      <a:pPr marL="342900" marR="0" lvl="0" indent="-342900">
                        <a:lnSpc>
                          <a:spcPct val="107000"/>
                        </a:lnSpc>
                        <a:spcBef>
                          <a:spcPts val="0"/>
                        </a:spcBef>
                        <a:spcAft>
                          <a:spcPts val="1200"/>
                        </a:spcAft>
                        <a:buFont typeface="Symbol" panose="05050102010706020507" pitchFamily="18" charset="2"/>
                        <a:buChar char=""/>
                      </a:pPr>
                      <a:r>
                        <a:rPr lang="en-US" sz="2000" kern="0">
                          <a:effectLst/>
                          <a:latin typeface="Arial" panose="020B0604020202020204" pitchFamily="34" charset="0"/>
                          <a:cs typeface="Arial" panose="020B0604020202020204" pitchFamily="34" charset="0"/>
                        </a:rPr>
                        <a:t>Career Growth Opportunities</a:t>
                      </a:r>
                      <a:endParaRPr lang="en-US" sz="2000" kern="100">
                        <a:effectLst/>
                        <a:latin typeface="Arial" panose="020B0604020202020204" pitchFamily="34" charset="0"/>
                        <a:cs typeface="Arial" panose="020B0604020202020204" pitchFamily="34" charset="0"/>
                      </a:endParaRPr>
                    </a:p>
                    <a:p>
                      <a:pPr marL="342900" marR="0" lvl="0" indent="-342900">
                        <a:lnSpc>
                          <a:spcPct val="107000"/>
                        </a:lnSpc>
                        <a:spcBef>
                          <a:spcPts val="0"/>
                        </a:spcBef>
                        <a:spcAft>
                          <a:spcPts val="1200"/>
                        </a:spcAft>
                        <a:buFont typeface="Symbol" panose="05050102010706020507" pitchFamily="18" charset="2"/>
                        <a:buChar char=""/>
                      </a:pPr>
                      <a:r>
                        <a:rPr lang="en-US" sz="2000" kern="0">
                          <a:effectLst/>
                          <a:latin typeface="Arial" panose="020B0604020202020204" pitchFamily="34" charset="0"/>
                          <a:cs typeface="Arial" panose="020B0604020202020204" pitchFamily="34" charset="0"/>
                        </a:rPr>
                        <a:t>Autonomy and Empowerment</a:t>
                      </a:r>
                      <a:endParaRPr lang="en-US" sz="2000" kern="100">
                        <a:effectLst/>
                        <a:latin typeface="Arial" panose="020B0604020202020204" pitchFamily="34" charset="0"/>
                        <a:cs typeface="Arial" panose="020B0604020202020204" pitchFamily="34" charset="0"/>
                      </a:endParaRPr>
                    </a:p>
                    <a:p>
                      <a:pPr marL="342900" marR="0" lvl="0" indent="-342900">
                        <a:lnSpc>
                          <a:spcPct val="107000"/>
                        </a:lnSpc>
                        <a:spcBef>
                          <a:spcPts val="0"/>
                        </a:spcBef>
                        <a:spcAft>
                          <a:spcPts val="1200"/>
                        </a:spcAft>
                        <a:buFont typeface="Symbol" panose="05050102010706020507" pitchFamily="18" charset="2"/>
                        <a:buChar char=""/>
                      </a:pPr>
                      <a:r>
                        <a:rPr lang="en-US" sz="2000" kern="0">
                          <a:effectLst/>
                          <a:latin typeface="Arial" panose="020B0604020202020204" pitchFamily="34" charset="0"/>
                          <a:cs typeface="Arial" panose="020B0604020202020204" pitchFamily="34" charset="0"/>
                        </a:rPr>
                        <a:t>Recognition and Feedback</a:t>
                      </a:r>
                      <a:endParaRPr lang="en-US" sz="2000" kern="100">
                        <a:effectLst/>
                        <a:latin typeface="Arial" panose="020B0604020202020204" pitchFamily="34" charset="0"/>
                        <a:cs typeface="Arial" panose="020B0604020202020204" pitchFamily="34" charset="0"/>
                      </a:endParaRPr>
                    </a:p>
                    <a:p>
                      <a:pPr marL="342900" marR="0" lvl="0" indent="-342900">
                        <a:lnSpc>
                          <a:spcPct val="107000"/>
                        </a:lnSpc>
                        <a:spcBef>
                          <a:spcPts val="0"/>
                        </a:spcBef>
                        <a:spcAft>
                          <a:spcPts val="1200"/>
                        </a:spcAft>
                        <a:buFont typeface="Symbol" panose="05050102010706020507" pitchFamily="18" charset="2"/>
                        <a:buChar char=""/>
                      </a:pPr>
                      <a:r>
                        <a:rPr lang="en-US" sz="2000" kern="0">
                          <a:effectLst/>
                          <a:latin typeface="Arial" panose="020B0604020202020204" pitchFamily="34" charset="0"/>
                          <a:cs typeface="Arial" panose="020B0604020202020204" pitchFamily="34" charset="0"/>
                        </a:rPr>
                        <a:t>Workload and Stress Management</a:t>
                      </a:r>
                      <a:endParaRPr lang="en-US" sz="2000" kern="100">
                        <a:effectLst/>
                        <a:latin typeface="Arial" panose="020B0604020202020204" pitchFamily="34" charset="0"/>
                        <a:cs typeface="Arial" panose="020B0604020202020204" pitchFamily="34" charset="0"/>
                      </a:endParaRPr>
                    </a:p>
                    <a:p>
                      <a:pPr marL="342900" marR="0" lvl="0" indent="-342900">
                        <a:lnSpc>
                          <a:spcPct val="107000"/>
                        </a:lnSpc>
                        <a:spcBef>
                          <a:spcPts val="0"/>
                        </a:spcBef>
                        <a:spcAft>
                          <a:spcPts val="1200"/>
                        </a:spcAft>
                        <a:buFont typeface="Symbol" panose="05050102010706020507" pitchFamily="18" charset="2"/>
                        <a:buChar char=""/>
                      </a:pPr>
                      <a:r>
                        <a:rPr lang="en-US" sz="2000" kern="0">
                          <a:effectLst/>
                          <a:latin typeface="Arial" panose="020B0604020202020204" pitchFamily="34" charset="0"/>
                          <a:cs typeface="Arial" panose="020B0604020202020204" pitchFamily="34" charset="0"/>
                        </a:rPr>
                        <a:t>Diversity and Inclusion</a:t>
                      </a:r>
                      <a:endParaRPr lang="en-US" sz="2000" kern="100">
                        <a:effectLst/>
                        <a:latin typeface="Arial" panose="020B0604020202020204" pitchFamily="34" charset="0"/>
                        <a:cs typeface="Arial" panose="020B0604020202020204" pitchFamily="34" charset="0"/>
                      </a:endParaRPr>
                    </a:p>
                    <a:p>
                      <a:pPr marL="342900" marR="0" lvl="0" indent="-342900">
                        <a:lnSpc>
                          <a:spcPct val="107000"/>
                        </a:lnSpc>
                        <a:spcBef>
                          <a:spcPts val="0"/>
                        </a:spcBef>
                        <a:spcAft>
                          <a:spcPts val="1200"/>
                        </a:spcAft>
                        <a:buFont typeface="Symbol" panose="05050102010706020507" pitchFamily="18" charset="2"/>
                        <a:buChar char=""/>
                      </a:pPr>
                      <a:r>
                        <a:rPr lang="en-US" sz="2000" kern="0">
                          <a:effectLst/>
                          <a:latin typeface="Arial" panose="020B0604020202020204" pitchFamily="34" charset="0"/>
                          <a:cs typeface="Arial" panose="020B0604020202020204" pitchFamily="34" charset="0"/>
                        </a:rPr>
                        <a:t>Health and Well-being Programs</a:t>
                      </a:r>
                      <a:endParaRPr lang="en-US" sz="2000" kern="100">
                        <a:effectLst/>
                        <a:latin typeface="Arial" panose="020B0604020202020204" pitchFamily="34" charset="0"/>
                        <a:cs typeface="Arial" panose="020B0604020202020204" pitchFamily="34" charset="0"/>
                      </a:endParaRPr>
                    </a:p>
                    <a:p>
                      <a:pPr marL="342900" marR="0" lvl="0" indent="-342900">
                        <a:lnSpc>
                          <a:spcPct val="107000"/>
                        </a:lnSpc>
                        <a:spcBef>
                          <a:spcPts val="0"/>
                        </a:spcBef>
                        <a:spcAft>
                          <a:spcPts val="1200"/>
                        </a:spcAft>
                        <a:buFont typeface="Symbol" panose="05050102010706020507" pitchFamily="18" charset="2"/>
                        <a:buChar char=""/>
                      </a:pPr>
                      <a:r>
                        <a:rPr lang="en-US" sz="2000" kern="0">
                          <a:solidFill>
                            <a:srgbClr val="00B050"/>
                          </a:solidFill>
                          <a:effectLst/>
                          <a:latin typeface="Arial" panose="020B0604020202020204" pitchFamily="34" charset="0"/>
                          <a:cs typeface="Arial" panose="020B0604020202020204" pitchFamily="34" charset="0"/>
                        </a:rPr>
                        <a:t>Technology and Innovation</a:t>
                      </a:r>
                      <a:endParaRPr lang="en-US" sz="2000" kern="100">
                        <a:solidFill>
                          <a:srgbClr val="00B050"/>
                        </a:solidFill>
                        <a:effectLst/>
                        <a:latin typeface="Arial" panose="020B0604020202020204" pitchFamily="34" charset="0"/>
                        <a:cs typeface="Arial" panose="020B0604020202020204" pitchFamily="34" charset="0"/>
                      </a:endParaRPr>
                    </a:p>
                    <a:p>
                      <a:pPr marL="342900" marR="0" lvl="0" indent="-342900">
                        <a:lnSpc>
                          <a:spcPct val="107000"/>
                        </a:lnSpc>
                        <a:spcBef>
                          <a:spcPts val="0"/>
                        </a:spcBef>
                        <a:spcAft>
                          <a:spcPts val="1200"/>
                        </a:spcAft>
                        <a:buFont typeface="Symbol" panose="05050102010706020507" pitchFamily="18" charset="2"/>
                        <a:buChar char=""/>
                      </a:pPr>
                      <a:r>
                        <a:rPr lang="en-US" sz="2000" kern="0">
                          <a:effectLst/>
                          <a:latin typeface="Arial" panose="020B0604020202020204" pitchFamily="34" charset="0"/>
                          <a:cs typeface="Arial" panose="020B0604020202020204" pitchFamily="34" charset="0"/>
                        </a:rPr>
                        <a:t>Company Values and Purpose</a:t>
                      </a:r>
                      <a:endParaRPr lang="en-US" sz="2000" kern="100">
                        <a:effectLst/>
                        <a:latin typeface="Arial" panose="020B0604020202020204" pitchFamily="34" charset="0"/>
                        <a:cs typeface="Arial" panose="020B0604020202020204" pitchFamily="34" charset="0"/>
                      </a:endParaRPr>
                    </a:p>
                    <a:p>
                      <a:pPr marL="0" marR="0">
                        <a:lnSpc>
                          <a:spcPct val="107000"/>
                        </a:lnSpc>
                        <a:spcBef>
                          <a:spcPts val="0"/>
                        </a:spcBef>
                        <a:spcAft>
                          <a:spcPts val="0"/>
                        </a:spcAft>
                      </a:pPr>
                      <a:r>
                        <a:rPr lang="en-US" sz="2000" kern="100">
                          <a:effectLst/>
                          <a:latin typeface="Arial" panose="020B0604020202020204" pitchFamily="34" charset="0"/>
                          <a:cs typeface="Arial" panose="020B0604020202020204" pitchFamily="34" charset="0"/>
                        </a:rPr>
                        <a:t> </a:t>
                      </a:r>
                      <a:endParaRPr lang="en-US" sz="20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oFill/>
                  </a:tcPr>
                </a:tc>
                <a:extLst>
                  <a:ext uri="{0D108BD9-81ED-4DB2-BD59-A6C34878D82A}">
                    <a16:rowId xmlns:a16="http://schemas.microsoft.com/office/drawing/2014/main" val="2273157430"/>
                  </a:ext>
                </a:extLst>
              </a:tr>
            </a:tbl>
          </a:graphicData>
        </a:graphic>
      </p:graphicFrame>
      <p:pic>
        <p:nvPicPr>
          <p:cNvPr id="5" name="Picture 4">
            <a:extLst>
              <a:ext uri="{FF2B5EF4-FFF2-40B4-BE49-F238E27FC236}">
                <a16:creationId xmlns:a16="http://schemas.microsoft.com/office/drawing/2014/main" id="{AE4F4CFF-19EF-3ED3-5C5B-653772641917}"/>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0" y="-325350"/>
            <a:ext cx="12473609" cy="7786465"/>
          </a:xfrm>
          <a:prstGeom prst="rect">
            <a:avLst/>
          </a:prstGeom>
        </p:spPr>
      </p:pic>
    </p:spTree>
    <p:extLst>
      <p:ext uri="{BB962C8B-B14F-4D97-AF65-F5344CB8AC3E}">
        <p14:creationId xmlns:p14="http://schemas.microsoft.com/office/powerpoint/2010/main" val="2488446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C307B-8EB6-F55B-C8C7-171FE1007D81}"/>
              </a:ext>
            </a:extLst>
          </p:cNvPr>
          <p:cNvSpPr>
            <a:spLocks noGrp="1"/>
          </p:cNvSpPr>
          <p:nvPr>
            <p:ph type="title"/>
          </p:nvPr>
        </p:nvSpPr>
        <p:spPr>
          <a:xfrm>
            <a:off x="486383" y="3001321"/>
            <a:ext cx="1809345" cy="1325563"/>
          </a:xfrm>
        </p:spPr>
        <p:txBody>
          <a:bodyPr/>
          <a:lstStyle/>
          <a:p>
            <a:r>
              <a:rPr lang="en-US" b="1">
                <a:solidFill>
                  <a:srgbClr val="00B050"/>
                </a:solidFill>
              </a:rPr>
              <a:t>Result</a:t>
            </a:r>
          </a:p>
        </p:txBody>
      </p:sp>
      <p:sp>
        <p:nvSpPr>
          <p:cNvPr id="3" name="Content Placeholder 2">
            <a:extLst>
              <a:ext uri="{FF2B5EF4-FFF2-40B4-BE49-F238E27FC236}">
                <a16:creationId xmlns:a16="http://schemas.microsoft.com/office/drawing/2014/main" id="{5DCB8940-DB72-E8DD-3F85-EEA3799955C3}"/>
              </a:ext>
            </a:extLst>
          </p:cNvPr>
          <p:cNvSpPr>
            <a:spLocks noGrp="1"/>
          </p:cNvSpPr>
          <p:nvPr>
            <p:ph idx="1"/>
          </p:nvPr>
        </p:nvSpPr>
        <p:spPr>
          <a:xfrm>
            <a:off x="2130357" y="301557"/>
            <a:ext cx="9747115" cy="6381345"/>
          </a:xfrm>
        </p:spPr>
        <p:txBody>
          <a:bodyPr/>
          <a:lstStyle/>
          <a:p>
            <a:pPr marL="6350" marR="0" indent="0" algn="ctr">
              <a:spcBef>
                <a:spcPts val="1290"/>
              </a:spcBef>
              <a:spcAft>
                <a:spcPts val="0"/>
              </a:spcAft>
              <a:buNone/>
            </a:pPr>
            <a:r>
              <a:rPr lang="en-US" sz="1800" b="1">
                <a:solidFill>
                  <a:srgbClr val="00B050"/>
                </a:solidFill>
                <a:latin typeface="Times New Roman" panose="02020603050405020304" pitchFamily="18" charset="0"/>
                <a:ea typeface="Times New Roman" panose="02020603050405020304" pitchFamily="18" charset="0"/>
              </a:rPr>
              <a:t>FACTORS FOCUSED ON IN THIS REPORT AND WHY</a:t>
            </a:r>
          </a:p>
          <a:p>
            <a:pPr marL="234950" marR="0">
              <a:spcBef>
                <a:spcPts val="1290"/>
              </a:spcBef>
              <a:spcAft>
                <a:spcPts val="0"/>
              </a:spcAft>
            </a:pPr>
            <a:endParaRPr lang="en-US" sz="1800">
              <a:effectLst/>
              <a:latin typeface="Times New Roman" panose="02020603050405020304" pitchFamily="18" charset="0"/>
              <a:ea typeface="Times New Roman" panose="02020603050405020304" pitchFamily="18" charset="0"/>
            </a:endParaRPr>
          </a:p>
          <a:p>
            <a:pPr marL="6350" indent="0">
              <a:spcBef>
                <a:spcPts val="1290"/>
              </a:spcBef>
              <a:buNone/>
            </a:pPr>
            <a:r>
              <a:rPr lang="en-US" sz="1800">
                <a:latin typeface="Arial" panose="020B0604020202020204" pitchFamily="34" charset="0"/>
                <a:ea typeface="Times New Roman" panose="02020603050405020304" pitchFamily="18" charset="0"/>
              </a:rPr>
              <a:t>1. </a:t>
            </a:r>
            <a:r>
              <a:rPr lang="en-US" sz="1800">
                <a:solidFill>
                  <a:srgbClr val="00B050"/>
                </a:solidFill>
                <a:effectLst/>
                <a:latin typeface="Arial" panose="020B0604020202020204" pitchFamily="34" charset="0"/>
                <a:ea typeface="Times New Roman" panose="02020603050405020304" pitchFamily="18" charset="0"/>
              </a:rPr>
              <a:t>Employee Job satisfaction</a:t>
            </a:r>
            <a:r>
              <a:rPr lang="en-US" sz="1800">
                <a:effectLst/>
                <a:latin typeface="Arial" panose="020B0604020202020204" pitchFamily="34" charset="0"/>
                <a:ea typeface="Times New Roman" panose="02020603050405020304" pitchFamily="18" charset="0"/>
              </a:rPr>
              <a:t>:</a:t>
            </a:r>
          </a:p>
          <a:p>
            <a:pPr marL="292100" indent="-285750">
              <a:spcBef>
                <a:spcPts val="1290"/>
              </a:spcBef>
            </a:pPr>
            <a:r>
              <a:rPr lang="en-US" sz="1800" kern="0">
                <a:effectLst/>
                <a:latin typeface="Arial" panose="020B0604020202020204" pitchFamily="34" charset="0"/>
                <a:ea typeface="Times New Roman" panose="02020603050405020304" pitchFamily="18" charset="0"/>
                <a:cs typeface="Times New Roman" panose="02020603050405020304" pitchFamily="18" charset="0"/>
              </a:rPr>
              <a:t>This measure reflects the overall satisfaction of employees with their job, considering various satisfaction metrics.</a:t>
            </a:r>
          </a:p>
          <a:p>
            <a:pPr marL="6350" indent="0">
              <a:spcBef>
                <a:spcPts val="1290"/>
              </a:spcBef>
              <a:buNone/>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kern="0">
                <a:effectLst/>
                <a:latin typeface="Arial" panose="020B0604020202020204" pitchFamily="34" charset="0"/>
                <a:ea typeface="Times New Roman" panose="02020603050405020304" pitchFamily="18" charset="0"/>
                <a:cs typeface="Times New Roman" panose="02020603050405020304" pitchFamily="18" charset="0"/>
              </a:rPr>
              <a:t>2. </a:t>
            </a:r>
            <a:r>
              <a:rPr lang="en-US" sz="1800" b="1" kern="0">
                <a:solidFill>
                  <a:srgbClr val="00B050"/>
                </a:solidFill>
                <a:effectLst/>
                <a:latin typeface="Arial" panose="020B0604020202020204" pitchFamily="34" charset="0"/>
                <a:ea typeface="Times New Roman" panose="02020603050405020304" pitchFamily="18" charset="0"/>
                <a:cs typeface="Times New Roman" panose="02020603050405020304" pitchFamily="18" charset="0"/>
              </a:rPr>
              <a:t>Employee Job Performance:</a:t>
            </a:r>
            <a:endParaRPr lang="en-US" sz="1800" kern="10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buSzPts val="1000"/>
              <a:tabLst>
                <a:tab pos="457200" algn="l"/>
              </a:tabLst>
            </a:pPr>
            <a:r>
              <a:rPr lang="en-US" sz="1800" kern="0">
                <a:effectLst/>
                <a:latin typeface="Arial" panose="020B0604020202020204" pitchFamily="34" charset="0"/>
                <a:ea typeface="Times New Roman" panose="02020603050405020304" pitchFamily="18" charset="0"/>
                <a:cs typeface="Times New Roman" panose="02020603050405020304" pitchFamily="18" charset="0"/>
              </a:rPr>
              <a:t>This measure reflects the overall performance of employees, combining factors like quality of work, completion rates, and other performance metrics.</a:t>
            </a:r>
          </a:p>
          <a:p>
            <a:pPr>
              <a:lnSpc>
                <a:spcPct val="107000"/>
              </a:lnSpc>
              <a:spcBef>
                <a:spcPts val="0"/>
              </a:spcBef>
              <a:spcAft>
                <a:spcPts val="800"/>
              </a:spcAft>
              <a:buSzPts val="1000"/>
              <a:tabLst>
                <a:tab pos="457200" algn="l"/>
              </a:tabLst>
            </a:pPr>
            <a:endParaRPr lang="en-US" sz="1800" kern="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800"/>
              </a:spcAft>
              <a:buNone/>
            </a:pPr>
            <a:r>
              <a:rPr lang="en-US" sz="1800" b="1" kern="0">
                <a:effectLst/>
                <a:latin typeface="Arial" panose="020B0604020202020204" pitchFamily="34" charset="0"/>
                <a:ea typeface="Times New Roman" panose="02020603050405020304" pitchFamily="18" charset="0"/>
                <a:cs typeface="Times New Roman" panose="02020603050405020304" pitchFamily="18" charset="0"/>
              </a:rPr>
              <a:t>3. </a:t>
            </a:r>
            <a:r>
              <a:rPr lang="en-US" sz="1800" b="1" kern="0">
                <a:solidFill>
                  <a:srgbClr val="00B050"/>
                </a:solidFill>
                <a:effectLst/>
                <a:latin typeface="Arial" panose="020B0604020202020204" pitchFamily="34" charset="0"/>
                <a:ea typeface="Times New Roman" panose="02020603050405020304" pitchFamily="18" charset="0"/>
                <a:cs typeface="Times New Roman" panose="02020603050405020304" pitchFamily="18" charset="0"/>
              </a:rPr>
              <a:t>Engagement and Participation</a:t>
            </a:r>
            <a:endParaRPr lang="en-US" sz="1800" kern="10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buSzPts val="1000"/>
              <a:tabLst>
                <a:tab pos="457200" algn="l"/>
              </a:tabLst>
            </a:pPr>
            <a:r>
              <a:rPr lang="en-US" sz="1800" kern="0">
                <a:effectLst/>
                <a:latin typeface="Arial" panose="020B0604020202020204" pitchFamily="34" charset="0"/>
                <a:ea typeface="Times New Roman" panose="02020603050405020304" pitchFamily="18" charset="0"/>
                <a:cs typeface="Times New Roman" panose="02020603050405020304" pitchFamily="18" charset="0"/>
              </a:rPr>
              <a:t>This measure captures how engaged and participative employees are in various activities, which often correlates with job satisfaction and productivity.</a:t>
            </a:r>
          </a:p>
          <a:p>
            <a:pPr>
              <a:lnSpc>
                <a:spcPct val="107000"/>
              </a:lnSpc>
              <a:spcBef>
                <a:spcPts val="0"/>
              </a:spcBef>
              <a:spcAft>
                <a:spcPts val="800"/>
              </a:spcAft>
              <a:buSzPts val="1000"/>
              <a:tabLst>
                <a:tab pos="457200" algn="l"/>
              </a:tabLst>
            </a:pPr>
            <a:endParaRPr lang="en-US" sz="1800" kern="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800"/>
              </a:spcAft>
              <a:buNone/>
            </a:pPr>
            <a:r>
              <a:rPr lang="en-US" sz="1800" b="1" kern="0">
                <a:effectLst/>
                <a:latin typeface="Arial" panose="020B0604020202020204" pitchFamily="34" charset="0"/>
                <a:ea typeface="Times New Roman" panose="02020603050405020304" pitchFamily="18" charset="0"/>
                <a:cs typeface="Times New Roman" panose="02020603050405020304" pitchFamily="18" charset="0"/>
              </a:rPr>
              <a:t>4. </a:t>
            </a:r>
            <a:r>
              <a:rPr lang="en-US" sz="1800" b="1" kern="0">
                <a:solidFill>
                  <a:srgbClr val="00B050"/>
                </a:solidFill>
                <a:effectLst/>
                <a:latin typeface="Arial" panose="020B0604020202020204" pitchFamily="34" charset="0"/>
                <a:ea typeface="Times New Roman" panose="02020603050405020304" pitchFamily="18" charset="0"/>
                <a:cs typeface="Times New Roman" panose="02020603050405020304" pitchFamily="18" charset="0"/>
              </a:rPr>
              <a:t>Technology Utilization</a:t>
            </a:r>
            <a:endParaRPr lang="en-US" sz="1800" kern="10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buSzPts val="1000"/>
              <a:tabLst>
                <a:tab pos="457200" algn="l"/>
              </a:tabLst>
            </a:pPr>
            <a:r>
              <a:rPr lang="en-US" sz="1800" kern="0">
                <a:effectLst/>
                <a:latin typeface="Arial" panose="020B0604020202020204" pitchFamily="34" charset="0"/>
                <a:ea typeface="Times New Roman" panose="02020603050405020304" pitchFamily="18" charset="0"/>
                <a:cs typeface="Times New Roman" panose="02020603050405020304" pitchFamily="18" charset="0"/>
              </a:rPr>
              <a:t>This measure assesses how effectively employees are using technology to enhance their productivity.</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buSzPts val="1000"/>
              <a:tabLst>
                <a:tab pos="457200" algn="l"/>
              </a:tabLs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buSzPts val="1000"/>
              <a:tabLst>
                <a:tab pos="457200" algn="l"/>
              </a:tabLs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234950">
              <a:spcBef>
                <a:spcPts val="1290"/>
              </a:spcBef>
            </a:pPr>
            <a:endParaRPr lang="en-US" sz="1800">
              <a:effectLst/>
              <a:latin typeface="Times New Roman" panose="02020603050405020304" pitchFamily="18" charset="0"/>
              <a:ea typeface="Times New Roman" panose="02020603050405020304" pitchFamily="18" charset="0"/>
            </a:endParaRPr>
          </a:p>
          <a:p>
            <a:pPr marL="234950" marR="0">
              <a:spcBef>
                <a:spcPts val="1290"/>
              </a:spcBef>
              <a:spcAft>
                <a:spcPts val="0"/>
              </a:spcAft>
            </a:pPr>
            <a:endParaRPr lang="en-US" sz="180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900641D0-A2A6-14AB-2F0A-3F457A991D01}"/>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1" y="-870099"/>
            <a:ext cx="12191999" cy="8335106"/>
          </a:xfrm>
          <a:prstGeom prst="rect">
            <a:avLst/>
          </a:prstGeom>
        </p:spPr>
      </p:pic>
    </p:spTree>
    <p:extLst>
      <p:ext uri="{BB962C8B-B14F-4D97-AF65-F5344CB8AC3E}">
        <p14:creationId xmlns:p14="http://schemas.microsoft.com/office/powerpoint/2010/main" val="2478290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31B11-8232-BC80-98ED-481071609F27}"/>
              </a:ext>
            </a:extLst>
          </p:cNvPr>
          <p:cNvSpPr>
            <a:spLocks noGrp="1"/>
          </p:cNvSpPr>
          <p:nvPr>
            <p:ph type="title"/>
          </p:nvPr>
        </p:nvSpPr>
        <p:spPr>
          <a:xfrm>
            <a:off x="165404" y="2699426"/>
            <a:ext cx="1366834" cy="500974"/>
          </a:xfrm>
        </p:spPr>
        <p:txBody>
          <a:bodyPr>
            <a:normAutofit/>
          </a:bodyPr>
          <a:lstStyle/>
          <a:p>
            <a:r>
              <a:rPr lang="en-US" sz="2000" b="1">
                <a:solidFill>
                  <a:schemeClr val="accent6">
                    <a:lumMod val="50000"/>
                  </a:schemeClr>
                </a:solidFill>
                <a:latin typeface="Arial Black" panose="020B0A04020102020204" pitchFamily="34" charset="0"/>
              </a:rPr>
              <a:t>Result</a:t>
            </a:r>
          </a:p>
        </p:txBody>
      </p:sp>
      <p:sp>
        <p:nvSpPr>
          <p:cNvPr id="3" name="Picture Placeholder 2">
            <a:extLst>
              <a:ext uri="{FF2B5EF4-FFF2-40B4-BE49-F238E27FC236}">
                <a16:creationId xmlns:a16="http://schemas.microsoft.com/office/drawing/2014/main" id="{16B5CFDD-67DB-89F2-7906-7B0290E5BED9}"/>
              </a:ext>
            </a:extLst>
          </p:cNvPr>
          <p:cNvSpPr>
            <a:spLocks noGrp="1"/>
          </p:cNvSpPr>
          <p:nvPr>
            <p:ph type="pic" idx="1"/>
          </p:nvPr>
        </p:nvSpPr>
        <p:spPr>
          <a:xfrm>
            <a:off x="1223319" y="593123"/>
            <a:ext cx="5307227" cy="5912709"/>
          </a:xfrm>
        </p:spPr>
        <p:txBody>
          <a:bodyPr>
            <a:normAutofit/>
          </a:bodyPr>
          <a:lstStyle/>
          <a:p>
            <a:r>
              <a:rPr lang="en-US" sz="1800" b="1">
                <a:solidFill>
                  <a:schemeClr val="accent6">
                    <a:lumMod val="50000"/>
                  </a:schemeClr>
                </a:solidFill>
              </a:rPr>
              <a:t>Employees Distribution</a:t>
            </a:r>
          </a:p>
          <a:p>
            <a:endParaRPr lang="en-US" sz="1800" b="1">
              <a:solidFill>
                <a:schemeClr val="accent6">
                  <a:lumMod val="50000"/>
                </a:schemeClr>
              </a:solidFill>
            </a:endParaRPr>
          </a:p>
          <a:p>
            <a:endParaRPr lang="en-US" sz="1800" b="1">
              <a:solidFill>
                <a:schemeClr val="accent6">
                  <a:lumMod val="50000"/>
                </a:schemeClr>
              </a:solidFill>
            </a:endParaRPr>
          </a:p>
          <a:p>
            <a:pPr marL="285750" indent="-285750">
              <a:lnSpc>
                <a:spcPct val="150000"/>
              </a:lnSpc>
              <a:spcBef>
                <a:spcPts val="0"/>
              </a:spcBef>
              <a:spcAft>
                <a:spcPts val="1200"/>
              </a:spcAft>
              <a:buFont typeface="Arial" panose="020B0604020202020204" pitchFamily="34" charset="0"/>
              <a:buChar char="•"/>
            </a:pPr>
            <a:r>
              <a:rPr lang="en-US" sz="1800">
                <a:latin typeface="Arial" panose="020B0604020202020204" pitchFamily="34" charset="0"/>
                <a:cs typeface="Arial" panose="020B0604020202020204" pitchFamily="34" charset="0"/>
              </a:rPr>
              <a:t>During the period under review, a total of 1000 employees worked for the Company. Active Employees as at today is 148 ( 75 females and 73 Males) </a:t>
            </a:r>
          </a:p>
          <a:p>
            <a:pPr marL="285750" indent="-285750">
              <a:lnSpc>
                <a:spcPct val="150000"/>
              </a:lnSpc>
              <a:spcBef>
                <a:spcPts val="0"/>
              </a:spcBef>
              <a:spcAft>
                <a:spcPts val="1200"/>
              </a:spcAft>
              <a:buFont typeface="Arial" panose="020B0604020202020204" pitchFamily="34" charset="0"/>
              <a:buChar char="•"/>
            </a:pPr>
            <a:r>
              <a:rPr lang="en-US" sz="1800">
                <a:latin typeface="Arial" panose="020B0604020202020204" pitchFamily="34" charset="0"/>
                <a:cs typeface="Arial" panose="020B0604020202020204" pitchFamily="34" charset="0"/>
              </a:rPr>
              <a:t>The age distribution of all employees and their departments by gender is shown below.</a:t>
            </a:r>
          </a:p>
          <a:p>
            <a:pPr marL="285750" indent="-285750">
              <a:lnSpc>
                <a:spcPct val="150000"/>
              </a:lnSpc>
              <a:spcBef>
                <a:spcPts val="0"/>
              </a:spcBef>
              <a:spcAft>
                <a:spcPts val="1200"/>
              </a:spcAft>
              <a:buFont typeface="Arial" panose="020B0604020202020204" pitchFamily="34" charset="0"/>
              <a:buChar char="•"/>
            </a:pPr>
            <a:r>
              <a:rPr lang="en-US" sz="1800">
                <a:latin typeface="Arial" panose="020B0604020202020204" pitchFamily="34" charset="0"/>
                <a:cs typeface="Arial" panose="020B0604020202020204" pitchFamily="34" charset="0"/>
              </a:rPr>
              <a:t>Its important to note that the company had employed more female that male </a:t>
            </a:r>
          </a:p>
        </p:txBody>
      </p:sp>
      <p:sp>
        <p:nvSpPr>
          <p:cNvPr id="4" name="Text Placeholder 3">
            <a:extLst>
              <a:ext uri="{FF2B5EF4-FFF2-40B4-BE49-F238E27FC236}">
                <a16:creationId xmlns:a16="http://schemas.microsoft.com/office/drawing/2014/main" id="{1C3153E6-B573-B1CE-140B-F1AC4790F8E3}"/>
              </a:ext>
            </a:extLst>
          </p:cNvPr>
          <p:cNvSpPr>
            <a:spLocks noGrp="1"/>
          </p:cNvSpPr>
          <p:nvPr>
            <p:ph type="body" sz="half" idx="2"/>
          </p:nvPr>
        </p:nvSpPr>
        <p:spPr>
          <a:xfrm>
            <a:off x="6928180" y="908222"/>
            <a:ext cx="4981055" cy="2292179"/>
          </a:xfrm>
        </p:spPr>
        <p:txBody>
          <a:bodyPr/>
          <a:lstStyle/>
          <a:p>
            <a:endParaRPr lang="en-US"/>
          </a:p>
        </p:txBody>
      </p:sp>
      <p:pic>
        <p:nvPicPr>
          <p:cNvPr id="8" name="Picture 7">
            <a:extLst>
              <a:ext uri="{FF2B5EF4-FFF2-40B4-BE49-F238E27FC236}">
                <a16:creationId xmlns:a16="http://schemas.microsoft.com/office/drawing/2014/main" id="{C23C92C6-45C5-A9B6-C3DD-0C7C7D98D241}"/>
              </a:ext>
            </a:extLst>
          </p:cNvPr>
          <p:cNvPicPr>
            <a:picLocks noChangeAspect="1"/>
          </p:cNvPicPr>
          <p:nvPr/>
        </p:nvPicPr>
        <p:blipFill>
          <a:blip r:embed="rId2"/>
          <a:stretch>
            <a:fillRect/>
          </a:stretch>
        </p:blipFill>
        <p:spPr>
          <a:xfrm>
            <a:off x="6928180" y="970005"/>
            <a:ext cx="5024004" cy="2230395"/>
          </a:xfrm>
          <a:prstGeom prst="rect">
            <a:avLst/>
          </a:prstGeom>
        </p:spPr>
      </p:pic>
      <p:pic>
        <p:nvPicPr>
          <p:cNvPr id="10" name="Picture 9">
            <a:extLst>
              <a:ext uri="{FF2B5EF4-FFF2-40B4-BE49-F238E27FC236}">
                <a16:creationId xmlns:a16="http://schemas.microsoft.com/office/drawing/2014/main" id="{BADC4504-7332-14F0-5FCA-A8062A7B613C}"/>
              </a:ext>
            </a:extLst>
          </p:cNvPr>
          <p:cNvPicPr>
            <a:picLocks noChangeAspect="1"/>
          </p:cNvPicPr>
          <p:nvPr/>
        </p:nvPicPr>
        <p:blipFill>
          <a:blip r:embed="rId3"/>
          <a:stretch>
            <a:fillRect/>
          </a:stretch>
        </p:blipFill>
        <p:spPr>
          <a:xfrm>
            <a:off x="6928180" y="3492914"/>
            <a:ext cx="5024004" cy="2895529"/>
          </a:xfrm>
          <a:prstGeom prst="rect">
            <a:avLst/>
          </a:prstGeom>
        </p:spPr>
      </p:pic>
      <p:pic>
        <p:nvPicPr>
          <p:cNvPr id="11" name="Picture 10">
            <a:extLst>
              <a:ext uri="{FF2B5EF4-FFF2-40B4-BE49-F238E27FC236}">
                <a16:creationId xmlns:a16="http://schemas.microsoft.com/office/drawing/2014/main" id="{428F9CDB-1935-7FA3-6623-D4218C777B3C}"/>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0" y="-738553"/>
            <a:ext cx="12547600" cy="8335106"/>
          </a:xfrm>
          <a:prstGeom prst="rect">
            <a:avLst/>
          </a:prstGeom>
        </p:spPr>
      </p:pic>
    </p:spTree>
    <p:extLst>
      <p:ext uri="{BB962C8B-B14F-4D97-AF65-F5344CB8AC3E}">
        <p14:creationId xmlns:p14="http://schemas.microsoft.com/office/powerpoint/2010/main" val="1691373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23</Slides>
  <Notes>7</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EMPLOYEE PRODUCTIVITY AND SATISFACTION REPORT</vt:lpstr>
      <vt:lpstr>Situation</vt:lpstr>
      <vt:lpstr>Task</vt:lpstr>
      <vt:lpstr>Task</vt:lpstr>
      <vt:lpstr>Action</vt:lpstr>
      <vt:lpstr>Action</vt:lpstr>
      <vt:lpstr>Result</vt:lpstr>
      <vt:lpstr>Result</vt:lpstr>
      <vt:lpstr>Result</vt:lpstr>
      <vt:lpstr>PowerPoint Presentation</vt:lpstr>
      <vt:lpstr>Result</vt:lpstr>
      <vt:lpstr>PowerPoint Presentation</vt:lpstr>
      <vt:lpstr>Result</vt:lpstr>
      <vt:lpstr>PowerPoint Presentation</vt:lpstr>
      <vt:lpstr>Result</vt:lpstr>
      <vt:lpstr>PowerPoint Presentation</vt:lpstr>
      <vt:lpstr>Result</vt:lpstr>
      <vt:lpstr>Recommendations</vt:lpstr>
      <vt:lpstr>Recommendations</vt:lpstr>
      <vt:lpstr>Future Work</vt:lpstr>
      <vt:lpstr>Conclusion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PRODUCTIVITY AND SATISFACTION REPORT</dc:title>
  <dc:creator>chukwuebukaonidoma3@gmail.com</dc:creator>
  <cp:revision>1</cp:revision>
  <dcterms:created xsi:type="dcterms:W3CDTF">2024-07-14T20:26:41Z</dcterms:created>
  <dcterms:modified xsi:type="dcterms:W3CDTF">2024-07-18T19:29:58Z</dcterms:modified>
</cp:coreProperties>
</file>