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410" r:id="rId5"/>
    <p:sldId id="408" r:id="rId6"/>
    <p:sldId id="391" r:id="rId7"/>
    <p:sldId id="404" r:id="rId8"/>
    <p:sldId id="40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799F18-E582-435E-9940-CAB15892C1D1}" v="3" dt="2024-11-06T15:17:48.879"/>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6327" autoAdjust="0"/>
  </p:normalViewPr>
  <p:slideViewPr>
    <p:cSldViewPr snapToGrid="0">
      <p:cViewPr varScale="1">
        <p:scale>
          <a:sx n="159" d="100"/>
          <a:sy n="159" d="100"/>
        </p:scale>
        <p:origin x="2628"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gustine Ogbonnah" userId="bade86cf02446d3c" providerId="LiveId" clId="{71799F18-E582-435E-9940-CAB15892C1D1}"/>
    <pc:docChg chg="modSld">
      <pc:chgData name="Augustine Ogbonnah" userId="bade86cf02446d3c" providerId="LiveId" clId="{71799F18-E582-435E-9940-CAB15892C1D1}" dt="2024-11-06T15:21:03.517" v="42" actId="20577"/>
      <pc:docMkLst>
        <pc:docMk/>
      </pc:docMkLst>
      <pc:sldChg chg="modSp mod">
        <pc:chgData name="Augustine Ogbonnah" userId="bade86cf02446d3c" providerId="LiveId" clId="{71799F18-E582-435E-9940-CAB15892C1D1}" dt="2024-11-06T15:21:03.517" v="42" actId="20577"/>
        <pc:sldMkLst>
          <pc:docMk/>
          <pc:sldMk cId="3200312026" sldId="391"/>
        </pc:sldMkLst>
        <pc:spChg chg="mod">
          <ac:chgData name="Augustine Ogbonnah" userId="bade86cf02446d3c" providerId="LiveId" clId="{71799F18-E582-435E-9940-CAB15892C1D1}" dt="2024-11-06T15:21:03.517" v="42" actId="20577"/>
          <ac:spMkLst>
            <pc:docMk/>
            <pc:sldMk cId="3200312026" sldId="391"/>
            <ac:spMk id="4" creationId="{F1EA4EBF-CC85-D8FF-A6E2-617094BA9549}"/>
          </ac:spMkLst>
        </pc:spChg>
      </pc:sldChg>
      <pc:sldChg chg="modSp mod">
        <pc:chgData name="Augustine Ogbonnah" userId="bade86cf02446d3c" providerId="LiveId" clId="{71799F18-E582-435E-9940-CAB15892C1D1}" dt="2024-11-06T15:17:52.062" v="2" actId="20577"/>
        <pc:sldMkLst>
          <pc:docMk/>
          <pc:sldMk cId="888484295" sldId="408"/>
        </pc:sldMkLst>
        <pc:spChg chg="mod">
          <ac:chgData name="Augustine Ogbonnah" userId="bade86cf02446d3c" providerId="LiveId" clId="{71799F18-E582-435E-9940-CAB15892C1D1}" dt="2024-11-06T15:17:52.062" v="2" actId="20577"/>
          <ac:spMkLst>
            <pc:docMk/>
            <pc:sldMk cId="888484295" sldId="408"/>
            <ac:spMk id="3" creationId="{DB097449-5B72-ADA0-3B2D-1CBC160D6B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11/6/2024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51448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hd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title"/>
          </p:nvPr>
        </p:nvSpPr>
        <p:spPr>
          <a:xfrm>
            <a:off x="1623061" y="296176"/>
            <a:ext cx="7358514" cy="1494596"/>
          </a:xfrm>
        </p:spPr>
        <p:txBody>
          <a:bodyPr anchor="b">
            <a:normAutofit/>
          </a:bodyPr>
          <a:lstStyle/>
          <a:p>
            <a:pPr marL="0" marR="0" algn="ctr">
              <a:lnSpc>
                <a:spcPct val="107000"/>
              </a:lnSpc>
              <a:spcAft>
                <a:spcPts val="800"/>
              </a:spcAft>
            </a:pPr>
            <a:r>
              <a:rPr lang="en-US" sz="3200" b="1" kern="100" dirty="0">
                <a:solidFill>
                  <a:schemeClr val="tx2">
                    <a:lumMod val="50000"/>
                  </a:schemeClr>
                </a:solidFill>
                <a:effectLst/>
                <a:latin typeface="Arial" panose="020B0604020202020204" pitchFamily="34" charset="0"/>
                <a:ea typeface="Calibri" panose="020F0502020204030204" pitchFamily="34" charset="0"/>
                <a:cs typeface="Times New Roman" panose="02020603050405020304" pitchFamily="18" charset="0"/>
              </a:rPr>
              <a:t>Analysis of Patient Length of Stay in General Medicine Service Line</a:t>
            </a:r>
            <a:endParaRPr lang="en-US" sz="3200" kern="1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572DAA94-172F-4117-104D-2B933A0A0872}"/>
              </a:ext>
            </a:extLst>
          </p:cNvPr>
          <p:cNvSpPr>
            <a:spLocks noGrp="1"/>
          </p:cNvSpPr>
          <p:nvPr>
            <p:ph sz="quarter" idx="15"/>
          </p:nvPr>
        </p:nvSpPr>
        <p:spPr>
          <a:xfrm>
            <a:off x="594360" y="2676525"/>
            <a:ext cx="6835140" cy="3597470"/>
          </a:xfrm>
        </p:spPr>
        <p:txBody>
          <a:bodyPr/>
          <a:lstStyle/>
          <a:p>
            <a:pPr marL="457200" marR="0" indent="-457200">
              <a:lnSpc>
                <a:spcPct val="107000"/>
              </a:lnSpc>
              <a:spcAft>
                <a:spcPts val="800"/>
              </a:spcAft>
              <a:buFont typeface="Wingdings" panose="05000000000000000000" pitchFamily="2" charset="2"/>
              <a:buChar char="v"/>
            </a:pPr>
            <a:r>
              <a:rPr lang="en-US" sz="2800" b="1" kern="100" dirty="0">
                <a:solidFill>
                  <a:schemeClr val="tx2">
                    <a:lumMod val="50000"/>
                  </a:schemeClr>
                </a:solidFill>
                <a:effectLst/>
                <a:latin typeface="Arial" panose="020B0604020202020204" pitchFamily="34" charset="0"/>
                <a:ea typeface="Calibri" panose="020F0502020204030204" pitchFamily="34" charset="0"/>
                <a:cs typeface="Arial" panose="020B0604020202020204" pitchFamily="34" charset="0"/>
              </a:rPr>
              <a:t>Evaluation and Recommendations</a:t>
            </a:r>
          </a:p>
          <a:p>
            <a:pPr marL="0" marR="0">
              <a:lnSpc>
                <a:spcPct val="107000"/>
              </a:lnSpc>
              <a:spcAft>
                <a:spcPts val="800"/>
              </a:spcAft>
            </a:pPr>
            <a:endParaRPr lang="en-US" sz="1800" b="1"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800" b="1"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algn="ctr">
              <a:lnSpc>
                <a:spcPct val="107000"/>
              </a:lnSpc>
              <a:spcAft>
                <a:spcPts val="800"/>
              </a:spcAft>
            </a:pPr>
            <a:r>
              <a:rPr lang="en-US" sz="1800" b="1" kern="100" dirty="0">
                <a:solidFill>
                  <a:schemeClr val="tx2">
                    <a:lumMod val="50000"/>
                  </a:schemeClr>
                </a:solidFill>
                <a:effectLst/>
                <a:latin typeface="Arial" panose="020B0604020202020204" pitchFamily="34" charset="0"/>
                <a:ea typeface="Calibri" panose="020F0502020204030204" pitchFamily="34" charset="0"/>
                <a:cs typeface="Times New Roman" panose="02020603050405020304" pitchFamily="18" charset="0"/>
              </a:rPr>
              <a:t>Presented by</a:t>
            </a:r>
            <a:r>
              <a:rPr lang="en-US" sz="1800" kern="100" dirty="0">
                <a:solidFill>
                  <a:schemeClr val="tx2">
                    <a:lumMod val="50000"/>
                  </a:schemeClr>
                </a:solidFill>
                <a:effectLst/>
                <a:latin typeface="Arial" panose="020B0604020202020204" pitchFamily="34" charset="0"/>
                <a:ea typeface="Calibri" panose="020F0502020204030204" pitchFamily="34" charset="0"/>
                <a:cs typeface="Times New Roman" panose="02020603050405020304" pitchFamily="18" charset="0"/>
              </a:rPr>
              <a:t>:</a:t>
            </a:r>
            <a:br>
              <a:rPr lang="en-US" sz="1800" kern="100" dirty="0">
                <a:solidFill>
                  <a:schemeClr val="tx2">
                    <a:lumMod val="50000"/>
                  </a:schemeClr>
                </a:solidFill>
                <a:effectLst/>
                <a:latin typeface="Arial" panose="020B0604020202020204" pitchFamily="34" charset="0"/>
                <a:ea typeface="Calibri" panose="020F0502020204030204" pitchFamily="34" charset="0"/>
                <a:cs typeface="Times New Roman" panose="02020603050405020304" pitchFamily="18" charset="0"/>
              </a:rPr>
            </a:br>
            <a:r>
              <a:rPr lang="en-US" sz="1800" kern="100" dirty="0">
                <a:effectLst/>
                <a:latin typeface="Arial" panose="020B0604020202020204" pitchFamily="34" charset="0"/>
                <a:ea typeface="Calibri" panose="020F0502020204030204" pitchFamily="34" charset="0"/>
                <a:cs typeface="Times New Roman" panose="02020603050405020304" pitchFamily="18" charset="0"/>
              </a:rPr>
              <a:t>Augustine Ogbonnah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Content Placeholder 3">
            <a:extLst>
              <a:ext uri="{FF2B5EF4-FFF2-40B4-BE49-F238E27FC236}">
                <a16:creationId xmlns:a16="http://schemas.microsoft.com/office/drawing/2014/main" id="{31A4001F-8E17-51B2-274A-B166768C6B73}"/>
              </a:ext>
            </a:extLst>
          </p:cNvPr>
          <p:cNvSpPr>
            <a:spLocks noGrp="1"/>
          </p:cNvSpPr>
          <p:nvPr>
            <p:ph sz="quarter" idx="16"/>
          </p:nvPr>
        </p:nvSpPr>
        <p:spPr>
          <a:xfrm>
            <a:off x="9107905" y="5721016"/>
            <a:ext cx="2197267" cy="655248"/>
          </a:xfrm>
        </p:spPr>
        <p:txBody>
          <a:bodyPr/>
          <a:lstStyle/>
          <a:p>
            <a:r>
              <a:rPr lang="en-US" b="1" dirty="0">
                <a:latin typeface="Arial" panose="020B0604020202020204" pitchFamily="34" charset="0"/>
                <a:cs typeface="Arial" panose="020B0604020202020204" pitchFamily="34" charset="0"/>
              </a:rPr>
              <a:t>11/06/2024</a:t>
            </a:r>
          </a:p>
        </p:txBody>
      </p:sp>
      <p:sp>
        <p:nvSpPr>
          <p:cNvPr id="3" name="Slide Number Placeholder 2">
            <a:extLst>
              <a:ext uri="{FF2B5EF4-FFF2-40B4-BE49-F238E27FC236}">
                <a16:creationId xmlns:a16="http://schemas.microsoft.com/office/drawing/2014/main" id="{E68E22FE-D6A5-188E-C4A0-6143DF577604}"/>
              </a:ext>
            </a:extLst>
          </p:cNvPr>
          <p:cNvSpPr>
            <a:spLocks noGrp="1"/>
          </p:cNvSpPr>
          <p:nvPr>
            <p:ph type="sldNum" sz="quarter" idx="12"/>
          </p:nvPr>
        </p:nvSpPr>
        <p:spPr/>
        <p:txBody>
          <a:bodyPr/>
          <a:lstStyle/>
          <a:p>
            <a:fld id="{294A09A9-5501-47C1-A89A-A340965A2BE2}" type="slidenum">
              <a:rPr lang="en-US" smtClean="0"/>
              <a:pPr/>
              <a:t>1</a:t>
            </a:fld>
            <a:endParaRPr lang="en-US" dirty="0">
              <a:latin typeface="+mn-lt"/>
            </a:endParaRP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06980" y="301449"/>
            <a:ext cx="9778365" cy="1761224"/>
          </a:xfrm>
        </p:spPr>
        <p:txBody>
          <a:bodyPr/>
          <a:lstStyle/>
          <a:p>
            <a:pPr marR="0">
              <a:lnSpc>
                <a:spcPct val="107000"/>
              </a:lnSpc>
              <a:spcAft>
                <a:spcPts val="800"/>
              </a:spcAft>
            </a:pPr>
            <a:r>
              <a:rPr lang="en-US" sz="2400" b="1" kern="100" dirty="0">
                <a:solidFill>
                  <a:schemeClr val="tx2">
                    <a:lumMod val="75000"/>
                  </a:schemeClr>
                </a:solidFill>
                <a:effectLst/>
                <a:latin typeface="Arial" panose="020B0604020202020204" pitchFamily="34" charset="0"/>
                <a:ea typeface="Calibri" panose="020F0502020204030204" pitchFamily="34" charset="0"/>
                <a:cs typeface="Times New Roman" panose="02020603050405020304" pitchFamily="18" charset="0"/>
              </a:rPr>
              <a:t>Data Analysis Overview</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Objective:</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Arial" panose="020B0604020202020204" pitchFamily="34" charset="0"/>
                <a:ea typeface="Calibri" panose="020F0502020204030204" pitchFamily="34" charset="0"/>
                <a:cs typeface="Times New Roman" panose="02020603050405020304" pitchFamily="18" charset="0"/>
              </a:rPr>
              <a:t>To assess and compare Length of Stay (LOS) between the General Medicine and General Surgery service lines and evaluate contributing factors to prolonged LOS in General Medicine.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273230"/>
            <a:ext cx="4801803" cy="4404060"/>
          </a:xfrm>
        </p:spPr>
        <p:txBody>
          <a:bodyPr/>
          <a:lstStyle/>
          <a:p>
            <a:pPr marL="742950" marR="0" lvl="1" indent="-285750">
              <a:lnSpc>
                <a:spcPct val="107000"/>
              </a:lnSpc>
              <a:spcAft>
                <a:spcPts val="800"/>
              </a:spcAft>
              <a:buSzPts val="1000"/>
              <a:buFont typeface="Courier New" panose="02070309020205020404" pitchFamily="49" charset="0"/>
              <a:buChar char="o"/>
              <a:tabLst>
                <a:tab pos="914400" algn="l"/>
              </a:tabLst>
            </a:pPr>
            <a:endParaRPr lang="en-US" sz="1800" kern="100" dirty="0">
              <a:effectLst/>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endParaRPr lang="en-US" sz="1800" kern="100" dirty="0">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endParaRPr lang="en-US" sz="1800" kern="100" dirty="0">
              <a:effectLst/>
              <a:latin typeface="Arial" panose="020B0604020202020204" pitchFamily="34" charset="0"/>
              <a:ea typeface="Calibri" panose="020F0502020204030204" pitchFamily="34" charset="0"/>
              <a:cs typeface="Times New Roman" panose="02020603050405020304" pitchFamily="18" charset="0"/>
            </a:endParaRPr>
          </a:p>
          <a:p>
            <a:pPr marL="0" marR="0" lvl="1" indent="-285750">
              <a:lnSpc>
                <a:spcPct val="100000"/>
              </a:lnSpc>
              <a:spcBef>
                <a:spcPts val="0"/>
              </a:spcBef>
              <a:spcAft>
                <a:spcPts val="1200"/>
              </a:spcAft>
              <a:buSzPts val="1000"/>
              <a:buFont typeface="Courier New" panose="02070309020205020404" pitchFamily="49" charset="0"/>
              <a:buChar char="o"/>
              <a:tabLst>
                <a:tab pos="914400" algn="l"/>
              </a:tabLst>
            </a:pPr>
            <a:endParaRPr lang="en-US" sz="1800" kern="100" dirty="0">
              <a:latin typeface="Arial" panose="020B0604020202020204" pitchFamily="34" charset="0"/>
              <a:ea typeface="Calibri" panose="020F0502020204030204" pitchFamily="34" charset="0"/>
              <a:cs typeface="Times New Roman" panose="02020603050405020304" pitchFamily="18" charset="0"/>
            </a:endParaRPr>
          </a:p>
          <a:p>
            <a:pPr marL="0" marR="0" lvl="1" indent="-285750">
              <a:lnSpc>
                <a:spcPct val="100000"/>
              </a:lnSpc>
              <a:spcBef>
                <a:spcPts val="0"/>
              </a:spcBef>
              <a:spcAft>
                <a:spcPts val="1200"/>
              </a:spcAft>
              <a:buSzPts val="1000"/>
              <a:buFont typeface="Courier New" panose="02070309020205020404" pitchFamily="49" charset="0"/>
              <a:buChar char="o"/>
              <a:tabLst>
                <a:tab pos="9144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The above bar chart shows a clear comparison between General Medicine and General Surgery average LOS of 4.9 and 0.9 respectively.</a:t>
            </a:r>
          </a:p>
          <a:p>
            <a:pPr marL="0" marR="0" lvl="1" indent="-285750">
              <a:lnSpc>
                <a:spcPct val="100000"/>
              </a:lnSpc>
              <a:spcBef>
                <a:spcPts val="0"/>
              </a:spcBef>
              <a:spcAft>
                <a:spcPts val="1200"/>
              </a:spcAft>
              <a:buSzPts val="1000"/>
              <a:buFont typeface="Courier New" panose="02070309020205020404" pitchFamily="49" charset="0"/>
              <a:buChar char="o"/>
              <a:tabLst>
                <a:tab pos="914400" algn="l"/>
              </a:tabLst>
            </a:pPr>
            <a:r>
              <a:rPr lang="en-US" sz="1400" b="1" kern="100" dirty="0">
                <a:effectLst/>
                <a:latin typeface="Arial" panose="020B0604020202020204" pitchFamily="34" charset="0"/>
                <a:ea typeface="Calibri" panose="020F0502020204030204" pitchFamily="34" charset="0"/>
                <a:cs typeface="Arial" panose="020B0604020202020204" pitchFamily="34" charset="0"/>
              </a:rPr>
              <a:t>Key Insight</a:t>
            </a:r>
            <a:r>
              <a:rPr lang="en-US" sz="1400" kern="100" dirty="0">
                <a:effectLst/>
                <a:latin typeface="Arial" panose="020B0604020202020204" pitchFamily="34" charset="0"/>
                <a:ea typeface="Calibri" panose="020F0502020204030204" pitchFamily="34" charset="0"/>
                <a:cs typeface="Arial" panose="020B0604020202020204" pitchFamily="34" charset="0"/>
              </a:rPr>
              <a:t>: General Medicine has a higher average LOS compared to General Surgery, suggesting potential areas for review and intervention.</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6932043" y="2259796"/>
            <a:ext cx="4723899" cy="4263792"/>
          </a:xfrm>
        </p:spPr>
        <p:txBody>
          <a:bodyPr>
            <a:normAutofit fontScale="92500" lnSpcReduction="10000"/>
          </a:bodyPr>
          <a:lstStyle/>
          <a:p>
            <a:pPr marL="742950" marR="0" lvl="1" indent="-285750">
              <a:lnSpc>
                <a:spcPct val="100000"/>
              </a:lnSpc>
              <a:spcBef>
                <a:spcPts val="0"/>
              </a:spcBef>
              <a:spcAft>
                <a:spcPts val="1200"/>
              </a:spcAft>
              <a:buSzPts val="1000"/>
              <a:buFont typeface="Courier New" panose="02070309020205020404" pitchFamily="49" charset="0"/>
              <a:buChar char="o"/>
              <a:tabLst>
                <a:tab pos="914400" algn="l"/>
              </a:tabLst>
            </a:pPr>
            <a:endParaRPr lang="en-US" sz="1800" kern="100" dirty="0">
              <a:effectLst/>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00000"/>
              </a:lnSpc>
              <a:spcBef>
                <a:spcPts val="0"/>
              </a:spcBef>
              <a:spcAft>
                <a:spcPts val="1200"/>
              </a:spcAft>
              <a:buSzPts val="1000"/>
              <a:buFont typeface="Courier New" panose="02070309020205020404" pitchFamily="49" charset="0"/>
              <a:buChar char="o"/>
              <a:tabLst>
                <a:tab pos="914400" algn="l"/>
              </a:tabLst>
            </a:pPr>
            <a:endParaRPr lang="en-US" sz="1800" kern="100" dirty="0">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00000"/>
              </a:lnSpc>
              <a:spcBef>
                <a:spcPts val="0"/>
              </a:spcBef>
              <a:spcAft>
                <a:spcPts val="1200"/>
              </a:spcAft>
              <a:buSzPts val="1000"/>
              <a:buFont typeface="Courier New" panose="02070309020205020404" pitchFamily="49" charset="0"/>
              <a:buChar char="o"/>
              <a:tabLst>
                <a:tab pos="914400" algn="l"/>
              </a:tabLst>
            </a:pPr>
            <a:endParaRPr lang="en-US" sz="1800" kern="1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lvl="1" indent="0">
              <a:lnSpc>
                <a:spcPct val="100000"/>
              </a:lnSpc>
              <a:spcBef>
                <a:spcPts val="0"/>
              </a:spcBef>
              <a:spcAft>
                <a:spcPts val="1200"/>
              </a:spcAft>
              <a:buSzPts val="1000"/>
              <a:buNone/>
              <a:tabLst>
                <a:tab pos="914400" algn="l"/>
              </a:tabLst>
            </a:pPr>
            <a:endParaRPr lang="en-US" sz="1800" kern="100" dirty="0">
              <a:latin typeface="Arial" panose="020B0604020202020204" pitchFamily="34" charset="0"/>
              <a:ea typeface="Calibri" panose="020F0502020204030204" pitchFamily="34" charset="0"/>
              <a:cs typeface="Times New Roman" panose="02020603050405020304" pitchFamily="18" charset="0"/>
            </a:endParaRPr>
          </a:p>
          <a:p>
            <a:pPr marL="457200" marR="0" lvl="1" indent="0">
              <a:lnSpc>
                <a:spcPct val="100000"/>
              </a:lnSpc>
              <a:spcBef>
                <a:spcPts val="0"/>
              </a:spcBef>
              <a:spcAft>
                <a:spcPts val="1200"/>
              </a:spcAft>
              <a:buSzPts val="1000"/>
              <a:buNone/>
              <a:tabLst>
                <a:tab pos="914400" algn="l"/>
              </a:tabLst>
            </a:pPr>
            <a:endParaRPr lang="en-US" sz="1800" kern="1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lvl="1" indent="0">
              <a:lnSpc>
                <a:spcPct val="100000"/>
              </a:lnSpc>
              <a:spcBef>
                <a:spcPts val="0"/>
              </a:spcBef>
              <a:spcAft>
                <a:spcPts val="1200"/>
              </a:spcAft>
              <a:buSzPts val="1000"/>
              <a:buNone/>
              <a:tabLst>
                <a:tab pos="914400" algn="l"/>
              </a:tabLst>
            </a:pPr>
            <a:endParaRPr lang="en-US" sz="1600" kern="100" dirty="0">
              <a:effectLst/>
              <a:latin typeface="Arial" panose="020B0604020202020204" pitchFamily="34" charset="0"/>
              <a:ea typeface="Calibri" panose="020F0502020204030204" pitchFamily="34" charset="0"/>
              <a:cs typeface="Times New Roman" panose="02020603050405020304" pitchFamily="18" charset="0"/>
            </a:endParaRPr>
          </a:p>
          <a:p>
            <a:pPr marL="457200" marR="0" lvl="1" indent="0">
              <a:lnSpc>
                <a:spcPct val="100000"/>
              </a:lnSpc>
              <a:spcBef>
                <a:spcPts val="0"/>
              </a:spcBef>
              <a:spcAft>
                <a:spcPts val="1200"/>
              </a:spcAft>
              <a:buSzPts val="1000"/>
              <a:buNone/>
              <a:tabLst>
                <a:tab pos="914400" algn="l"/>
              </a:tabLst>
            </a:pPr>
            <a:r>
              <a:rPr lang="en-US" sz="1600" kern="100" dirty="0">
                <a:effectLst/>
                <a:latin typeface="Arial" panose="020B0604020202020204" pitchFamily="34" charset="0"/>
                <a:ea typeface="Calibri" panose="020F0502020204030204" pitchFamily="34" charset="0"/>
                <a:cs typeface="Times New Roman" panose="02020603050405020304" pitchFamily="18" charset="0"/>
              </a:rPr>
              <a:t>The above chart illustrates how LOS varies by patient origin (e.g., Emergency Department vs. scheduled admissions) and highlights cases with extended LOS.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0000"/>
              </a:lnSpc>
              <a:spcBef>
                <a:spcPts val="0"/>
              </a:spcBef>
              <a:spcAft>
                <a:spcPts val="1200"/>
              </a:spcAft>
              <a:buSzPts val="1000"/>
              <a:buFont typeface="Courier New" panose="02070309020205020404" pitchFamily="49" charset="0"/>
              <a:buChar char="o"/>
              <a:tabLst>
                <a:tab pos="914400" algn="l"/>
              </a:tabLst>
            </a:pPr>
            <a:r>
              <a:rPr lang="en-US" sz="1600" b="1" kern="100" dirty="0">
                <a:effectLst/>
                <a:latin typeface="Arial" panose="020B0604020202020204" pitchFamily="34" charset="0"/>
                <a:ea typeface="Calibri" panose="020F0502020204030204" pitchFamily="34" charset="0"/>
                <a:cs typeface="Times New Roman" panose="02020603050405020304" pitchFamily="18" charset="0"/>
              </a:rPr>
              <a:t>Key Insight</a:t>
            </a:r>
            <a:r>
              <a:rPr lang="en-US" sz="1600" kern="100" dirty="0">
                <a:effectLst/>
                <a:latin typeface="Arial" panose="020B0604020202020204" pitchFamily="34" charset="0"/>
                <a:ea typeface="Calibri" panose="020F0502020204030204" pitchFamily="34" charset="0"/>
                <a:cs typeface="Times New Roman" panose="02020603050405020304" pitchFamily="18" charset="0"/>
              </a:rPr>
              <a:t>: Emergency admissions tend to have a higher incidence of extended LOS, potentially due to complexity and urgency of cases.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B6418EF-8524-1796-440B-8A96E6630539}"/>
              </a:ext>
            </a:extLst>
          </p:cNvPr>
          <p:cNvPicPr>
            <a:picLocks noChangeAspect="1"/>
          </p:cNvPicPr>
          <p:nvPr/>
        </p:nvPicPr>
        <p:blipFill>
          <a:blip r:embed="rId3"/>
          <a:stretch>
            <a:fillRect/>
          </a:stretch>
        </p:blipFill>
        <p:spPr>
          <a:xfrm>
            <a:off x="594360" y="2213810"/>
            <a:ext cx="4476406" cy="2063416"/>
          </a:xfrm>
          <a:prstGeom prst="rect">
            <a:avLst/>
          </a:prstGeom>
        </p:spPr>
      </p:pic>
      <p:pic>
        <p:nvPicPr>
          <p:cNvPr id="8" name="Picture 7">
            <a:extLst>
              <a:ext uri="{FF2B5EF4-FFF2-40B4-BE49-F238E27FC236}">
                <a16:creationId xmlns:a16="http://schemas.microsoft.com/office/drawing/2014/main" id="{A07C95E3-FA09-98EA-4401-CE4922E33DF0}"/>
              </a:ext>
            </a:extLst>
          </p:cNvPr>
          <p:cNvPicPr>
            <a:picLocks noChangeAspect="1"/>
          </p:cNvPicPr>
          <p:nvPr/>
        </p:nvPicPr>
        <p:blipFill>
          <a:blip r:embed="rId4"/>
          <a:stretch>
            <a:fillRect/>
          </a:stretch>
        </p:blipFill>
        <p:spPr>
          <a:xfrm>
            <a:off x="6990346" y="2209558"/>
            <a:ext cx="4607294" cy="2063416"/>
          </a:xfrm>
          <a:prstGeom prst="rect">
            <a:avLst/>
          </a:prstGeom>
        </p:spPr>
      </p:pic>
      <p:sp>
        <p:nvSpPr>
          <p:cNvPr id="9" name="Slide Number Placeholder 8">
            <a:extLst>
              <a:ext uri="{FF2B5EF4-FFF2-40B4-BE49-F238E27FC236}">
                <a16:creationId xmlns:a16="http://schemas.microsoft.com/office/drawing/2014/main" id="{FBDB5F57-3418-367B-C271-E08B7AD2BD41}"/>
              </a:ext>
            </a:extLst>
          </p:cNvPr>
          <p:cNvSpPr>
            <a:spLocks noGrp="1"/>
          </p:cNvSpPr>
          <p:nvPr>
            <p:ph type="sldNum" sz="quarter" idx="12"/>
          </p:nvPr>
        </p:nvSpPr>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88848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7459134" y="-228600"/>
            <a:ext cx="4632604" cy="7940842"/>
          </a:xfrm>
        </p:spPr>
        <p:txBody>
          <a:bodyPr/>
          <a:lstStyle/>
          <a:p>
            <a:pPr marL="0" marR="0">
              <a:lnSpc>
                <a:spcPct val="107000"/>
              </a:lnSpc>
              <a:spcAft>
                <a:spcPts val="800"/>
              </a:spcAft>
            </a:pPr>
            <a:br>
              <a:rPr lang="en-US" sz="2400" b="0" kern="100" dirty="0">
                <a:effectLst/>
                <a:latin typeface="Arial" panose="020B0604020202020204" pitchFamily="34" charset="0"/>
                <a:ea typeface="Calibri" panose="020F0502020204030204" pitchFamily="34" charset="0"/>
                <a:cs typeface="Times New Roman" panose="02020603050405020304" pitchFamily="18" charset="0"/>
              </a:rPr>
            </a:br>
            <a:br>
              <a:rPr lang="en-US" sz="2400" b="0" kern="100" dirty="0">
                <a:effectLst/>
                <a:latin typeface="Arial" panose="020B0604020202020204" pitchFamily="34" charset="0"/>
                <a:ea typeface="Calibri" panose="020F0502020204030204" pitchFamily="34" charset="0"/>
                <a:cs typeface="Times New Roman" panose="02020603050405020304" pitchFamily="18" charset="0"/>
              </a:rPr>
            </a:br>
            <a:br>
              <a:rPr lang="en-US" sz="2400" b="0" kern="100" dirty="0">
                <a:effectLst/>
                <a:latin typeface="Arial" panose="020B0604020202020204" pitchFamily="34" charset="0"/>
                <a:ea typeface="Calibri" panose="020F0502020204030204" pitchFamily="34" charset="0"/>
                <a:cs typeface="Times New Roman" panose="02020603050405020304" pitchFamily="18" charset="0"/>
              </a:rPr>
            </a:br>
            <a:br>
              <a:rPr lang="en-US" sz="2400" b="0" kern="100" dirty="0">
                <a:effectLst/>
                <a:latin typeface="Arial" panose="020B0604020202020204" pitchFamily="34" charset="0"/>
                <a:ea typeface="Calibri" panose="020F0502020204030204" pitchFamily="34" charset="0"/>
                <a:cs typeface="Times New Roman" panose="02020603050405020304" pitchFamily="18" charset="0"/>
              </a:rPr>
            </a:br>
            <a:br>
              <a:rPr lang="en-US" sz="2400" b="0" kern="100" dirty="0">
                <a:effectLst/>
                <a:latin typeface="Arial" panose="020B0604020202020204" pitchFamily="34" charset="0"/>
                <a:ea typeface="Calibri" panose="020F0502020204030204" pitchFamily="34" charset="0"/>
                <a:cs typeface="Times New Roman" panose="02020603050405020304" pitchFamily="18" charset="0"/>
              </a:rPr>
            </a:br>
            <a:br>
              <a:rPr lang="en-US" sz="2400" b="0" kern="100" dirty="0">
                <a:effectLst/>
                <a:latin typeface="Arial" panose="020B0604020202020204" pitchFamily="34" charset="0"/>
                <a:ea typeface="Calibri" panose="020F0502020204030204" pitchFamily="34" charset="0"/>
                <a:cs typeface="Times New Roman" panose="02020603050405020304" pitchFamily="18" charset="0"/>
              </a:rPr>
            </a:br>
            <a:r>
              <a:rPr lang="en-US" sz="900" b="0" kern="100" dirty="0">
                <a:effectLst/>
                <a:latin typeface="Arial" panose="020B0604020202020204" pitchFamily="34" charset="0"/>
                <a:ea typeface="Calibri" panose="020F0502020204030204" pitchFamily="34" charset="0"/>
                <a:cs typeface="Arial" panose="020B0604020202020204" pitchFamily="34" charset="0"/>
              </a:rPr>
              <a:t>1</a:t>
            </a:r>
            <a:r>
              <a:rPr lang="en-US" sz="900" kern="100" dirty="0">
                <a:effectLst/>
                <a:latin typeface="Arial Narrow" panose="020B0606020202030204" pitchFamily="34" charset="0"/>
                <a:ea typeface="Calibri" panose="020F0502020204030204" pitchFamily="34" charset="0"/>
                <a:cs typeface="Arial" panose="020B0604020202020204" pitchFamily="34" charset="0"/>
              </a:rPr>
              <a:t>. Seasonal Illnesses and Epidemics</a:t>
            </a:r>
            <a:br>
              <a:rPr lang="en-US" sz="900" b="0" kern="100" dirty="0">
                <a:effectLst/>
                <a:latin typeface="Arial" panose="020B0604020202020204" pitchFamily="34" charset="0"/>
                <a:ea typeface="Calibri" panose="020F0502020204030204" pitchFamily="34" charset="0"/>
                <a:cs typeface="Arial" panose="020B0604020202020204" pitchFamily="34" charset="0"/>
              </a:rPr>
            </a:br>
            <a:r>
              <a:rPr lang="en-US" sz="800" kern="100" dirty="0">
                <a:effectLst/>
                <a:latin typeface="Arial Narrow" panose="020B0606020202030204" pitchFamily="34" charset="0"/>
                <a:ea typeface="Calibri" panose="020F0502020204030204" pitchFamily="34" charset="0"/>
                <a:cs typeface="Arial" panose="020B0604020202020204" pitchFamily="34" charset="0"/>
              </a:rPr>
              <a:t>Flu Season</a:t>
            </a:r>
            <a:r>
              <a:rPr lang="en-US" sz="800" b="0" kern="100" dirty="0">
                <a:effectLst/>
                <a:latin typeface="Arial Narrow" panose="020B0606020202030204" pitchFamily="34" charset="0"/>
                <a:ea typeface="Calibri" panose="020F0502020204030204" pitchFamily="34" charset="0"/>
                <a:cs typeface="Arial" panose="020B0604020202020204" pitchFamily="34" charset="0"/>
              </a:rPr>
              <a:t>: During peak flu season (typically October to May), hospitals experience an influx of respiratory cases, which can increase LOS due to complications, especially in elderly or immuno-compromised patients.</a:t>
            </a:r>
            <a:br>
              <a:rPr lang="en-US" sz="800" b="0" kern="100" dirty="0">
                <a:effectLst/>
                <a:latin typeface="Arial Narrow" panose="020B0606020202030204" pitchFamily="34" charset="0"/>
                <a:ea typeface="Calibri" panose="020F0502020204030204" pitchFamily="34" charset="0"/>
                <a:cs typeface="Arial" panose="020B0604020202020204" pitchFamily="34" charset="0"/>
              </a:rPr>
            </a:br>
            <a:r>
              <a:rPr lang="en-US" sz="800" kern="100" dirty="0">
                <a:effectLst/>
                <a:latin typeface="Arial Narrow" panose="020B0606020202030204" pitchFamily="34" charset="0"/>
                <a:ea typeface="Calibri" panose="020F0502020204030204" pitchFamily="34" charset="0"/>
                <a:cs typeface="Arial" panose="020B0604020202020204" pitchFamily="34" charset="0"/>
              </a:rPr>
              <a:t>Epidemics or Pandemics</a:t>
            </a:r>
            <a:r>
              <a:rPr lang="en-US" sz="800" b="0" kern="100" dirty="0">
                <a:effectLst/>
                <a:latin typeface="Arial Narrow" panose="020B0606020202030204" pitchFamily="34" charset="0"/>
                <a:ea typeface="Calibri" panose="020F0502020204030204" pitchFamily="34" charset="0"/>
                <a:cs typeface="Arial" panose="020B0604020202020204" pitchFamily="34" charset="0"/>
              </a:rPr>
              <a:t>: Outbreaks like COVID-19 can drastically increase LOS for affected patients, requiring isolation protocols and intensive respiratory care. This also impacts hospital resources and bed availability</a:t>
            </a:r>
            <a:r>
              <a:rPr lang="en-US" sz="900" b="0" kern="100" dirty="0">
                <a:effectLst/>
                <a:latin typeface="Arial Narrow" panose="020B0606020202030204" pitchFamily="34" charset="0"/>
                <a:ea typeface="Calibri" panose="020F0502020204030204" pitchFamily="34" charset="0"/>
                <a:cs typeface="Arial" panose="020B0604020202020204" pitchFamily="34" charset="0"/>
              </a:rPr>
              <a:t>.</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b="0" kern="100" dirty="0">
                <a:effectLst/>
                <a:latin typeface="Arial Narrow" panose="020B0606020202030204" pitchFamily="34" charset="0"/>
                <a:ea typeface="Calibri" panose="020F0502020204030204" pitchFamily="34" charset="0"/>
                <a:cs typeface="Arial" panose="020B0604020202020204" pitchFamily="34" charset="0"/>
              </a:rPr>
              <a:t>2. </a:t>
            </a:r>
            <a:r>
              <a:rPr lang="en-US" sz="900" kern="100" dirty="0">
                <a:effectLst/>
                <a:latin typeface="Arial Narrow" panose="020B0606020202030204" pitchFamily="34" charset="0"/>
                <a:ea typeface="Calibri" panose="020F0502020204030204" pitchFamily="34" charset="0"/>
                <a:cs typeface="Arial" panose="020B0604020202020204" pitchFamily="34" charset="0"/>
              </a:rPr>
              <a:t>Patient Socioeconomic Status</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kern="100" dirty="0">
                <a:effectLst/>
                <a:latin typeface="Arial Narrow" panose="020B0606020202030204" pitchFamily="34" charset="0"/>
                <a:ea typeface="Calibri" panose="020F0502020204030204" pitchFamily="34" charset="0"/>
                <a:cs typeface="Arial" panose="020B0604020202020204" pitchFamily="34" charset="0"/>
              </a:rPr>
              <a:t>Access to Post-Acute Care</a:t>
            </a:r>
            <a:r>
              <a:rPr lang="en-US" sz="900" b="0" kern="100" dirty="0">
                <a:effectLst/>
                <a:latin typeface="Arial Narrow" panose="020B0606020202030204" pitchFamily="34" charset="0"/>
                <a:ea typeface="Calibri" panose="020F0502020204030204" pitchFamily="34" charset="0"/>
                <a:cs typeface="Arial" panose="020B0604020202020204" pitchFamily="34" charset="0"/>
              </a:rPr>
              <a:t>: Patients from low-income backgrounds may lack access to rehabilitation, skilled nursing facilities, or home healthcare, resulting in extended LOS while waiting for placement or support arrangements.</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kern="100" dirty="0">
                <a:effectLst/>
                <a:latin typeface="Arial Narrow" panose="020B0606020202030204" pitchFamily="34" charset="0"/>
                <a:ea typeface="Calibri" panose="020F0502020204030204" pitchFamily="34" charset="0"/>
                <a:cs typeface="Arial" panose="020B0604020202020204" pitchFamily="34" charset="0"/>
              </a:rPr>
              <a:t>Housing and Social Support</a:t>
            </a:r>
            <a:r>
              <a:rPr lang="en-US" sz="900" b="0" kern="100" dirty="0">
                <a:effectLst/>
                <a:latin typeface="Arial Narrow" panose="020B0606020202030204" pitchFamily="34" charset="0"/>
                <a:ea typeface="Calibri" panose="020F0502020204030204" pitchFamily="34" charset="0"/>
                <a:cs typeface="Arial" panose="020B0604020202020204" pitchFamily="34" charset="0"/>
              </a:rPr>
              <a:t>: Homeless patients or those lacking stable housing and family support may have delays in discharge as hospitals coordinate alternative care arrangements or work with social services.</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b="0" kern="100" dirty="0">
                <a:effectLst/>
                <a:latin typeface="Arial Narrow" panose="020B0606020202030204" pitchFamily="34" charset="0"/>
                <a:ea typeface="Calibri" panose="020F0502020204030204" pitchFamily="34" charset="0"/>
                <a:cs typeface="Arial" panose="020B0604020202020204" pitchFamily="34" charset="0"/>
              </a:rPr>
              <a:t>3. </a:t>
            </a:r>
            <a:r>
              <a:rPr lang="en-US" sz="900" kern="100" dirty="0">
                <a:effectLst/>
                <a:latin typeface="Arial Narrow" panose="020B0606020202030204" pitchFamily="34" charset="0"/>
                <a:ea typeface="Calibri" panose="020F0502020204030204" pitchFamily="34" charset="0"/>
                <a:cs typeface="Arial" panose="020B0604020202020204" pitchFamily="34" charset="0"/>
              </a:rPr>
              <a:t>Availability of Post-Acute Care Facilities</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kern="100" dirty="0">
                <a:effectLst/>
                <a:latin typeface="Arial Narrow" panose="020B0606020202030204" pitchFamily="34" charset="0"/>
                <a:ea typeface="Calibri" panose="020F0502020204030204" pitchFamily="34" charset="0"/>
                <a:cs typeface="Arial" panose="020B0604020202020204" pitchFamily="34" charset="0"/>
              </a:rPr>
              <a:t>Skilled Nursing and Rehabilitation Facility Shortages</a:t>
            </a:r>
            <a:r>
              <a:rPr lang="en-US" sz="900" b="0" kern="100" dirty="0">
                <a:effectLst/>
                <a:latin typeface="Arial Narrow" panose="020B0606020202030204" pitchFamily="34" charset="0"/>
                <a:ea typeface="Calibri" panose="020F0502020204030204" pitchFamily="34" charset="0"/>
                <a:cs typeface="Arial" panose="020B0604020202020204" pitchFamily="34" charset="0"/>
              </a:rPr>
              <a:t>: Limited availability in these facilities can delay discharge for patients requiring additional recovery time outside the hospital.</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kern="100" dirty="0">
                <a:effectLst/>
                <a:latin typeface="Arial Narrow" panose="020B0606020202030204" pitchFamily="34" charset="0"/>
                <a:ea typeface="Calibri" panose="020F0502020204030204" pitchFamily="34" charset="0"/>
                <a:cs typeface="Arial" panose="020B0604020202020204" pitchFamily="34" charset="0"/>
              </a:rPr>
              <a:t>Coordination with External Facilities</a:t>
            </a:r>
            <a:r>
              <a:rPr lang="en-US" sz="900" b="0" kern="100" dirty="0">
                <a:effectLst/>
                <a:latin typeface="Arial Narrow" panose="020B0606020202030204" pitchFamily="34" charset="0"/>
                <a:ea typeface="Calibri" panose="020F0502020204030204" pitchFamily="34" charset="0"/>
                <a:cs typeface="Arial" panose="020B0604020202020204" pitchFamily="34" charset="0"/>
              </a:rPr>
              <a:t>: Lack of seamless communication or coordination with post-acute care providers may result in unnecessary delays, as transfers require careful planning.</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b="0" kern="100" dirty="0">
                <a:effectLst/>
                <a:latin typeface="Arial Narrow" panose="020B0606020202030204" pitchFamily="34" charset="0"/>
                <a:ea typeface="Calibri" panose="020F0502020204030204" pitchFamily="34" charset="0"/>
                <a:cs typeface="Arial" panose="020B0604020202020204" pitchFamily="34" charset="0"/>
              </a:rPr>
              <a:t>4. </a:t>
            </a:r>
            <a:r>
              <a:rPr lang="en-US" sz="900" kern="100" dirty="0">
                <a:effectLst/>
                <a:latin typeface="Arial Narrow" panose="020B0606020202030204" pitchFamily="34" charset="0"/>
                <a:ea typeface="Calibri" panose="020F0502020204030204" pitchFamily="34" charset="0"/>
                <a:cs typeface="Arial" panose="020B0604020202020204" pitchFamily="34" charset="0"/>
              </a:rPr>
              <a:t>Insurance and Financial Constraints</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kern="100" dirty="0">
                <a:effectLst/>
                <a:latin typeface="Arial Narrow" panose="020B0606020202030204" pitchFamily="34" charset="0"/>
                <a:ea typeface="Calibri" panose="020F0502020204030204" pitchFamily="34" charset="0"/>
                <a:cs typeface="Arial" panose="020B0604020202020204" pitchFamily="34" charset="0"/>
              </a:rPr>
              <a:t>Approval Delays</a:t>
            </a:r>
            <a:r>
              <a:rPr lang="en-US" sz="900" b="0" kern="100" dirty="0">
                <a:effectLst/>
                <a:latin typeface="Arial Narrow" panose="020B0606020202030204" pitchFamily="34" charset="0"/>
                <a:ea typeface="Calibri" panose="020F0502020204030204" pitchFamily="34" charset="0"/>
                <a:cs typeface="Arial" panose="020B0604020202020204" pitchFamily="34" charset="0"/>
              </a:rPr>
              <a:t>: Some insurance providers require pre-approval for specific treatments or post-acute care services, which can delay transitions to lower levels of care.</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kern="100" dirty="0">
                <a:effectLst/>
                <a:latin typeface="Arial Narrow" panose="020B0606020202030204" pitchFamily="34" charset="0"/>
                <a:ea typeface="Calibri" panose="020F0502020204030204" pitchFamily="34" charset="0"/>
                <a:cs typeface="Arial" panose="020B0604020202020204" pitchFamily="34" charset="0"/>
              </a:rPr>
              <a:t>Coverage Gaps</a:t>
            </a:r>
            <a:r>
              <a:rPr lang="en-US" sz="900" b="0" kern="100" dirty="0">
                <a:effectLst/>
                <a:latin typeface="Arial Narrow" panose="020B0606020202030204" pitchFamily="34" charset="0"/>
                <a:ea typeface="Calibri" panose="020F0502020204030204" pitchFamily="34" charset="0"/>
                <a:cs typeface="Arial" panose="020B0604020202020204" pitchFamily="34" charset="0"/>
              </a:rPr>
              <a:t>: Patients without comprehensive insurance coverage may experience delays due to limitations on covered services, affecting their ability to receive appropriate care promptly after discharge.</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b="0" kern="100" dirty="0">
                <a:effectLst/>
                <a:latin typeface="Arial Narrow" panose="020B0606020202030204" pitchFamily="34" charset="0"/>
                <a:ea typeface="Calibri" panose="020F0502020204030204" pitchFamily="34" charset="0"/>
                <a:cs typeface="Arial" panose="020B0604020202020204" pitchFamily="34" charset="0"/>
              </a:rPr>
              <a:t>5. </a:t>
            </a:r>
            <a:r>
              <a:rPr lang="en-US" sz="900" kern="100" dirty="0">
                <a:effectLst/>
                <a:latin typeface="Arial Narrow" panose="020B0606020202030204" pitchFamily="34" charset="0"/>
                <a:ea typeface="Calibri" panose="020F0502020204030204" pitchFamily="34" charset="0"/>
                <a:cs typeface="Arial" panose="020B0604020202020204" pitchFamily="34" charset="0"/>
              </a:rPr>
              <a:t>Staffing Levels and Availability</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kern="100" dirty="0">
                <a:effectLst/>
                <a:latin typeface="Arial Narrow" panose="020B0606020202030204" pitchFamily="34" charset="0"/>
                <a:ea typeface="Calibri" panose="020F0502020204030204" pitchFamily="34" charset="0"/>
                <a:cs typeface="Arial" panose="020B0604020202020204" pitchFamily="34" charset="0"/>
              </a:rPr>
              <a:t>Hospital Staffing Shortages</a:t>
            </a:r>
            <a:r>
              <a:rPr lang="en-US" sz="900" b="0" kern="100" dirty="0">
                <a:effectLst/>
                <a:latin typeface="Arial Narrow" panose="020B0606020202030204" pitchFamily="34" charset="0"/>
                <a:ea typeface="Calibri" panose="020F0502020204030204" pitchFamily="34" charset="0"/>
                <a:cs typeface="Arial" panose="020B0604020202020204" pitchFamily="34" charset="0"/>
              </a:rPr>
              <a:t>: Staffing levels for nurses, physicians, and other key personnel can directly affect LOS. When staffing is low, patients may experience delays in receiving necessary care or discharge preparations.</a:t>
            </a:r>
            <a:br>
              <a:rPr lang="en-US" sz="900" b="0" kern="100" dirty="0">
                <a:effectLst/>
                <a:latin typeface="Arial Narrow" panose="020B0606020202030204" pitchFamily="34" charset="0"/>
                <a:ea typeface="Calibri" panose="020F0502020204030204" pitchFamily="34" charset="0"/>
                <a:cs typeface="Arial" panose="020B0604020202020204" pitchFamily="34" charset="0"/>
              </a:rPr>
            </a:br>
            <a:r>
              <a:rPr lang="en-US" sz="900" kern="100" dirty="0">
                <a:effectLst/>
                <a:latin typeface="Arial Narrow" panose="020B0606020202030204" pitchFamily="34" charset="0"/>
                <a:ea typeface="Calibri" panose="020F0502020204030204" pitchFamily="34" charset="0"/>
                <a:cs typeface="Arial" panose="020B0604020202020204" pitchFamily="34" charset="0"/>
              </a:rPr>
              <a:t>Specialist Availability</a:t>
            </a:r>
            <a:r>
              <a:rPr lang="en-US" sz="900" b="0" kern="100" dirty="0">
                <a:effectLst/>
                <a:latin typeface="Arial Narrow" panose="020B0606020202030204" pitchFamily="34" charset="0"/>
                <a:ea typeface="Calibri" panose="020F0502020204030204" pitchFamily="34" charset="0"/>
                <a:cs typeface="Arial" panose="020B0604020202020204" pitchFamily="34" charset="0"/>
              </a:rPr>
              <a:t>: Limited access to specialists or consultants (e.g., psychiatrists, geriatricians) can delay diagnostic procedures, treatment adjustments, or discharge planning, especially for complex cases.</a:t>
            </a:r>
            <a:br>
              <a:rPr lang="en-US" sz="1600" b="0" kern="100" dirty="0">
                <a:effectLst/>
                <a:latin typeface="Arial Narrow" panose="020B0606020202030204" pitchFamily="34" charset="0"/>
                <a:ea typeface="Calibri" panose="020F0502020204030204" pitchFamily="34" charset="0"/>
                <a:cs typeface="Times New Roman" panose="02020603050405020304" pitchFamily="18" charset="0"/>
              </a:rPr>
            </a:br>
            <a:br>
              <a:rPr lang="en-US" sz="2400" b="0" kern="100" dirty="0">
                <a:effectLst/>
                <a:latin typeface="Calibri" panose="020F0502020204030204" pitchFamily="34" charset="0"/>
                <a:ea typeface="Calibri" panose="020F0502020204030204" pitchFamily="34" charset="0"/>
                <a:cs typeface="Times New Roman" panose="02020603050405020304" pitchFamily="18" charset="0"/>
              </a:rPr>
            </a:br>
            <a:r>
              <a:rPr lang="en-US" sz="4000" b="0" dirty="0"/>
              <a:t>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725457" y="2122474"/>
            <a:ext cx="3415285" cy="4055742"/>
          </a:xfrm>
        </p:spPr>
        <p:txBody>
          <a:bodyPr>
            <a:normAutofit fontScale="77500" lnSpcReduction="20000"/>
          </a:bodyPr>
          <a:lstStyle/>
          <a:p>
            <a:endParaRPr lang="en-US" dirty="0">
              <a:effectLst/>
            </a:endParaRPr>
          </a:p>
          <a:p>
            <a:pPr marL="742950" marR="0" lvl="1" indent="-285750">
              <a:lnSpc>
                <a:spcPct val="100000"/>
              </a:lnSpc>
              <a:spcBef>
                <a:spcPts val="0"/>
              </a:spcBef>
              <a:spcAft>
                <a:spcPts val="1200"/>
              </a:spcAft>
              <a:buSzPts val="1000"/>
              <a:buFont typeface="Courier New" panose="02070309020205020404" pitchFamily="49" charset="0"/>
              <a:buChar char="o"/>
              <a:tabLst>
                <a:tab pos="914400" algn="l"/>
              </a:tabLst>
            </a:pPr>
            <a:endParaRPr lang="en-US" sz="1400"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0000"/>
              </a:lnSpc>
              <a:spcBef>
                <a:spcPts val="0"/>
              </a:spcBef>
              <a:spcAft>
                <a:spcPts val="1200"/>
              </a:spcAft>
              <a:buSzPts val="1000"/>
              <a:buFont typeface="Courier New" panose="02070309020205020404" pitchFamily="49" charset="0"/>
              <a:buChar char="o"/>
              <a:tabLst>
                <a:tab pos="914400" algn="l"/>
              </a:tabLst>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0000"/>
              </a:lnSpc>
              <a:spcBef>
                <a:spcPts val="0"/>
              </a:spcBef>
              <a:spcAft>
                <a:spcPts val="1200"/>
              </a:spcAft>
              <a:buSzPts val="1000"/>
              <a:buFont typeface="Courier New" panose="02070309020205020404" pitchFamily="49" charset="0"/>
              <a:buChar char="o"/>
              <a:tabLst>
                <a:tab pos="914400" algn="l"/>
              </a:tabLst>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pPr marL="457200" marR="0" lvl="1" indent="0">
              <a:lnSpc>
                <a:spcPct val="100000"/>
              </a:lnSpc>
              <a:spcBef>
                <a:spcPts val="0"/>
              </a:spcBef>
              <a:spcAft>
                <a:spcPts val="1200"/>
              </a:spcAft>
              <a:buSzPts val="1000"/>
              <a:buNone/>
              <a:tabLst>
                <a:tab pos="914400" algn="l"/>
              </a:tabLst>
            </a:pPr>
            <a:endParaRPr lang="en-US" sz="1200" kern="100" dirty="0">
              <a:latin typeface="Arial" panose="020B0604020202020204" pitchFamily="34" charset="0"/>
              <a:ea typeface="Calibri" panose="020F0502020204030204" pitchFamily="34" charset="0"/>
              <a:cs typeface="Arial" panose="020B0604020202020204" pitchFamily="34" charset="0"/>
            </a:endParaRPr>
          </a:p>
          <a:p>
            <a:pPr marL="457200" marR="0" lvl="1" indent="0">
              <a:lnSpc>
                <a:spcPct val="100000"/>
              </a:lnSpc>
              <a:spcBef>
                <a:spcPts val="0"/>
              </a:spcBef>
              <a:spcAft>
                <a:spcPts val="1200"/>
              </a:spcAft>
              <a:buSzPts val="1000"/>
              <a:buNone/>
              <a:tabLst>
                <a:tab pos="914400" algn="l"/>
              </a:tabLst>
            </a:pP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p>
            <a:pPr marL="457200" marR="0" lvl="1" indent="0">
              <a:lnSpc>
                <a:spcPct val="100000"/>
              </a:lnSpc>
              <a:spcBef>
                <a:spcPts val="0"/>
              </a:spcBef>
              <a:spcAft>
                <a:spcPts val="1200"/>
              </a:spcAft>
              <a:buSzPts val="1000"/>
              <a:buNone/>
              <a:tabLst>
                <a:tab pos="914400" algn="l"/>
              </a:tabLst>
            </a:pPr>
            <a:endParaRPr lang="en-US" sz="1200" kern="100" dirty="0">
              <a:latin typeface="Arial" panose="020B0604020202020204" pitchFamily="34" charset="0"/>
              <a:ea typeface="Calibri" panose="020F0502020204030204" pitchFamily="34" charset="0"/>
              <a:cs typeface="Arial" panose="020B0604020202020204" pitchFamily="34" charset="0"/>
            </a:endParaRPr>
          </a:p>
          <a:p>
            <a:pPr marL="457200" marR="0" lvl="1" indent="0">
              <a:lnSpc>
                <a:spcPct val="100000"/>
              </a:lnSpc>
              <a:spcBef>
                <a:spcPts val="0"/>
              </a:spcBef>
              <a:spcAft>
                <a:spcPts val="1200"/>
              </a:spcAft>
              <a:buSzPts val="1000"/>
              <a:buNone/>
              <a:tabLst>
                <a:tab pos="914400" algn="l"/>
              </a:tabLst>
            </a:pP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p>
            <a:pPr marL="457200" marR="0" lvl="1" indent="0">
              <a:lnSpc>
                <a:spcPct val="100000"/>
              </a:lnSpc>
              <a:spcBef>
                <a:spcPts val="0"/>
              </a:spcBef>
              <a:spcAft>
                <a:spcPts val="1200"/>
              </a:spcAft>
              <a:buSzPts val="1000"/>
              <a:buNone/>
              <a:tabLst>
                <a:tab pos="914400" algn="l"/>
              </a:tabLst>
            </a:pPr>
            <a:r>
              <a:rPr lang="en-US" sz="1400" kern="100" dirty="0">
                <a:latin typeface="Arial" panose="020B0604020202020204" pitchFamily="34" charset="0"/>
                <a:ea typeface="Calibri" panose="020F0502020204030204" pitchFamily="34" charset="0"/>
                <a:cs typeface="Arial" panose="020B0604020202020204" pitchFamily="34" charset="0"/>
              </a:rPr>
              <a:t>Above</a:t>
            </a:r>
            <a:r>
              <a:rPr lang="en-US" sz="1400" kern="100" dirty="0">
                <a:effectLst/>
                <a:latin typeface="Arial" panose="020B0604020202020204" pitchFamily="34" charset="0"/>
                <a:ea typeface="Calibri" panose="020F0502020204030204" pitchFamily="34" charset="0"/>
                <a:cs typeface="Arial" panose="020B0604020202020204" pitchFamily="34" charset="0"/>
              </a:rPr>
              <a:t> chart shows encounters by Major Diagnostic Categories (MDCs), providing a breakdown of the types of cases driving LOS in each service line.</a:t>
            </a:r>
          </a:p>
          <a:p>
            <a:pPr marL="457200" marR="0" lvl="1" indent="0">
              <a:lnSpc>
                <a:spcPct val="100000"/>
              </a:lnSpc>
              <a:spcBef>
                <a:spcPts val="0"/>
              </a:spcBef>
              <a:spcAft>
                <a:spcPts val="1200"/>
              </a:spcAft>
              <a:buSzPts val="1000"/>
              <a:buNone/>
              <a:tabLst>
                <a:tab pos="9144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Conditions under certain MDCs, such as respiratory and infectious diseases, may account for longer stays in General Medicine. The period covered by the data are inside flu season hence the seemingly high LOS.</a:t>
            </a:r>
          </a:p>
          <a:p>
            <a:pPr marL="457200" marR="0" lvl="1" indent="0">
              <a:lnSpc>
                <a:spcPct val="100000"/>
              </a:lnSpc>
              <a:spcBef>
                <a:spcPts val="0"/>
              </a:spcBef>
              <a:spcAft>
                <a:spcPts val="1200"/>
              </a:spcAft>
              <a:buSzPts val="1000"/>
              <a:buNone/>
              <a:tabLst>
                <a:tab pos="914400" algn="l"/>
              </a:tabLst>
            </a:pP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0000"/>
              </a:lnSpc>
              <a:spcBef>
                <a:spcPts val="0"/>
              </a:spcBef>
              <a:spcAft>
                <a:spcPts val="1200"/>
              </a:spcAft>
              <a:buSzPts val="1000"/>
              <a:buFont typeface="Courier New" panose="02070309020205020404" pitchFamily="49" charset="0"/>
              <a:buChar char="o"/>
              <a:tabLst>
                <a:tab pos="914400" algn="l"/>
              </a:tabLst>
            </a:pP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Text Placeholder 6">
            <a:extLst>
              <a:ext uri="{FF2B5EF4-FFF2-40B4-BE49-F238E27FC236}">
                <a16:creationId xmlns:a16="http://schemas.microsoft.com/office/drawing/2014/main" id="{0D133AA5-37D0-0373-C18F-AED5948AA57F}"/>
              </a:ext>
            </a:extLst>
          </p:cNvPr>
          <p:cNvSpPr txBox="1">
            <a:spLocks/>
          </p:cNvSpPr>
          <p:nvPr/>
        </p:nvSpPr>
        <p:spPr>
          <a:xfrm>
            <a:off x="152207" y="2246522"/>
            <a:ext cx="3508420" cy="4055742"/>
          </a:xfrm>
          <a:prstGeom prst="rect">
            <a:avLst/>
          </a:prstGeom>
        </p:spPr>
        <p:txBody>
          <a:bodyPr vert="horz" lIns="0" tIns="228600" rIns="0" bIns="0" rtlCol="0">
            <a:norm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effectLst/>
            </a:endParaRPr>
          </a:p>
          <a:p>
            <a:pPr marL="742950" marR="0" lvl="1" indent="-285750">
              <a:lnSpc>
                <a:spcPct val="107000"/>
              </a:lnSpc>
              <a:spcAft>
                <a:spcPts val="800"/>
              </a:spcAft>
              <a:buSzPts val="1000"/>
              <a:buFont typeface="Courier New" panose="02070309020205020404" pitchFamily="49" charset="0"/>
              <a:buChar char="o"/>
              <a:tabLst>
                <a:tab pos="914400" algn="l"/>
              </a:tabLst>
            </a:pPr>
            <a:endParaRPr lang="en-US" sz="1100"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endParaRPr lang="en-US" sz="1100" kern="1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kern="100" dirty="0">
                <a:effectLst/>
                <a:latin typeface="Arial" panose="020B0604020202020204" pitchFamily="34" charset="0"/>
                <a:ea typeface="Calibri" panose="020F0502020204030204" pitchFamily="34" charset="0"/>
                <a:cs typeface="Arial" panose="020B0604020202020204" pitchFamily="34" charset="0"/>
              </a:rPr>
              <a:t>This chart reveals that Emergency Department transfers are associated with higher extended LOS cases.</a:t>
            </a:r>
            <a:endParaRPr lang="en-US" sz="1000" kern="1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100" b="1" kern="100" dirty="0">
                <a:effectLst/>
                <a:latin typeface="Arial" panose="020B0604020202020204" pitchFamily="34" charset="0"/>
                <a:ea typeface="Calibri" panose="020F0502020204030204" pitchFamily="34" charset="0"/>
                <a:cs typeface="Arial" panose="020B0604020202020204" pitchFamily="34" charset="0"/>
              </a:rPr>
              <a:t>Implication</a:t>
            </a:r>
            <a:r>
              <a:rPr lang="en-US" sz="1100" kern="100" dirty="0">
                <a:effectLst/>
                <a:latin typeface="Arial" panose="020B0604020202020204" pitchFamily="34" charset="0"/>
                <a:ea typeface="Calibri" panose="020F0502020204030204" pitchFamily="34" charset="0"/>
                <a:cs typeface="Arial" panose="020B0604020202020204" pitchFamily="34" charset="0"/>
              </a:rPr>
              <a:t>: Patients from certain origins, particularly emergency cases, are more likely to experience extended LOS, requiring targeted discharge and transition support.</a:t>
            </a:r>
            <a:endParaRPr lang="en-US" sz="1000"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p>
          <a:p>
            <a:endParaRPr lang="en-US" dirty="0"/>
          </a:p>
        </p:txBody>
      </p:sp>
      <p:sp>
        <p:nvSpPr>
          <p:cNvPr id="4" name="Text Placeholder 6">
            <a:extLst>
              <a:ext uri="{FF2B5EF4-FFF2-40B4-BE49-F238E27FC236}">
                <a16:creationId xmlns:a16="http://schemas.microsoft.com/office/drawing/2014/main" id="{F1EA4EBF-CC85-D8FF-A6E2-617094BA9549}"/>
              </a:ext>
            </a:extLst>
          </p:cNvPr>
          <p:cNvSpPr txBox="1">
            <a:spLocks/>
          </p:cNvSpPr>
          <p:nvPr/>
        </p:nvSpPr>
        <p:spPr>
          <a:xfrm>
            <a:off x="1005562" y="5592313"/>
            <a:ext cx="5346521" cy="1171805"/>
          </a:xfrm>
          <a:prstGeom prst="rect">
            <a:avLst/>
          </a:prstGeom>
        </p:spPr>
        <p:txBody>
          <a:bodyPr vert="horz" lIns="0" tIns="228600" rIns="0" bIns="0" rtlCol="0">
            <a:normAutofit fontScale="25000" lnSpcReduction="20000"/>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nSpc>
                <a:spcPct val="107000"/>
              </a:lnSpc>
              <a:spcAft>
                <a:spcPts val="800"/>
              </a:spcAft>
              <a:buNone/>
            </a:pPr>
            <a:r>
              <a:rPr lang="en-US" sz="3500" b="1" kern="100" dirty="0">
                <a:solidFill>
                  <a:srgbClr val="FF0000"/>
                </a:solidFill>
                <a:effectLst/>
                <a:latin typeface="Arial" panose="020B0604020202020204" pitchFamily="34" charset="0"/>
                <a:ea typeface="Calibri" panose="020F0502020204030204" pitchFamily="34" charset="0"/>
                <a:cs typeface="Arial" panose="020B0604020202020204" pitchFamily="34" charset="0"/>
              </a:rPr>
              <a:t>Overall Implications</a:t>
            </a:r>
            <a:r>
              <a:rPr lang="en-US" sz="3500" b="1" kern="100" dirty="0">
                <a:effectLst/>
                <a:latin typeface="Arial" panose="020B0604020202020204" pitchFamily="34" charset="0"/>
                <a:ea typeface="Calibri" panose="020F0502020204030204" pitchFamily="34" charset="0"/>
                <a:cs typeface="Arial" panose="020B0604020202020204" pitchFamily="34" charset="0"/>
              </a:rPr>
              <a:t>:</a:t>
            </a:r>
            <a:endParaRPr lang="en-US" sz="35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3500" kern="100" dirty="0">
                <a:effectLst/>
                <a:latin typeface="Arial" panose="020B0604020202020204" pitchFamily="34" charset="0"/>
                <a:ea typeface="Calibri" panose="020F0502020204030204" pitchFamily="34" charset="0"/>
                <a:cs typeface="Arial" panose="020B0604020202020204" pitchFamily="34" charset="0"/>
              </a:rPr>
              <a:t>The data indicate that higher LOS in General Medicine may be linked to the complexity of cases and emergency admissions, rather than inefficiency. However, some areas might benefit from targeted interventions to streamline patient flow. The above external </a:t>
            </a:r>
            <a:r>
              <a:rPr lang="en-US" sz="3500" kern="100">
                <a:effectLst/>
                <a:latin typeface="Arial" panose="020B0604020202020204" pitchFamily="34" charset="0"/>
                <a:ea typeface="Calibri" panose="020F0502020204030204" pitchFamily="34" charset="0"/>
                <a:cs typeface="Arial" panose="020B0604020202020204" pitchFamily="34" charset="0"/>
              </a:rPr>
              <a:t>factors affect LOS.</a:t>
            </a:r>
            <a:endParaRPr lang="en-US" sz="3500"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p>
          <a:p>
            <a:pPr marL="457200" marR="0" lvl="1" indent="0">
              <a:lnSpc>
                <a:spcPct val="100000"/>
              </a:lnSpc>
              <a:spcBef>
                <a:spcPts val="0"/>
              </a:spcBef>
              <a:spcAft>
                <a:spcPts val="1200"/>
              </a:spcAft>
              <a:buSzPts val="1000"/>
              <a:buNone/>
              <a:tabLst>
                <a:tab pos="914400" algn="l"/>
              </a:tabLst>
            </a:pPr>
            <a:endParaRPr lang="en-US" dirty="0"/>
          </a:p>
          <a:p>
            <a:pPr marL="457200" marR="0" lvl="1" indent="0">
              <a:lnSpc>
                <a:spcPct val="100000"/>
              </a:lnSpc>
              <a:spcBef>
                <a:spcPts val="0"/>
              </a:spcBef>
              <a:spcAft>
                <a:spcPts val="1200"/>
              </a:spcAft>
              <a:buSzPts val="1000"/>
              <a:buNone/>
              <a:tabLst>
                <a:tab pos="914400" algn="l"/>
              </a:tabLst>
            </a:pP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p>
          <a:p>
            <a:endParaRPr lang="en-US" dirty="0"/>
          </a:p>
        </p:txBody>
      </p:sp>
      <p:pic>
        <p:nvPicPr>
          <p:cNvPr id="10" name="Picture 9">
            <a:extLst>
              <a:ext uri="{FF2B5EF4-FFF2-40B4-BE49-F238E27FC236}">
                <a16:creationId xmlns:a16="http://schemas.microsoft.com/office/drawing/2014/main" id="{CBCDEF04-7971-C081-5931-FC0A950BF444}"/>
              </a:ext>
            </a:extLst>
          </p:cNvPr>
          <p:cNvPicPr>
            <a:picLocks noChangeAspect="1"/>
          </p:cNvPicPr>
          <p:nvPr/>
        </p:nvPicPr>
        <p:blipFill>
          <a:blip r:embed="rId3"/>
          <a:stretch>
            <a:fillRect/>
          </a:stretch>
        </p:blipFill>
        <p:spPr>
          <a:xfrm>
            <a:off x="286123" y="2219926"/>
            <a:ext cx="3323313" cy="1680205"/>
          </a:xfrm>
          <a:prstGeom prst="rect">
            <a:avLst/>
          </a:prstGeom>
        </p:spPr>
      </p:pic>
      <p:pic>
        <p:nvPicPr>
          <p:cNvPr id="14" name="Picture 13">
            <a:extLst>
              <a:ext uri="{FF2B5EF4-FFF2-40B4-BE49-F238E27FC236}">
                <a16:creationId xmlns:a16="http://schemas.microsoft.com/office/drawing/2014/main" id="{283FEFEF-3A54-BEE8-18B3-24A6CFC4BC97}"/>
              </a:ext>
            </a:extLst>
          </p:cNvPr>
          <p:cNvPicPr>
            <a:picLocks noChangeAspect="1"/>
          </p:cNvPicPr>
          <p:nvPr/>
        </p:nvPicPr>
        <p:blipFill>
          <a:blip r:embed="rId4"/>
          <a:stretch>
            <a:fillRect/>
          </a:stretch>
        </p:blipFill>
        <p:spPr>
          <a:xfrm>
            <a:off x="3739676" y="2122474"/>
            <a:ext cx="3626189" cy="2177615"/>
          </a:xfrm>
          <a:prstGeom prst="rect">
            <a:avLst/>
          </a:prstGeom>
        </p:spPr>
      </p:pic>
      <p:sp>
        <p:nvSpPr>
          <p:cNvPr id="18" name="Slide Number Placeholder 17">
            <a:extLst>
              <a:ext uri="{FF2B5EF4-FFF2-40B4-BE49-F238E27FC236}">
                <a16:creationId xmlns:a16="http://schemas.microsoft.com/office/drawing/2014/main" id="{11EF7DB7-BE5C-E269-5971-2F4E402CB0D1}"/>
              </a:ext>
            </a:extLst>
          </p:cNvPr>
          <p:cNvSpPr>
            <a:spLocks noGrp="1"/>
          </p:cNvSpPr>
          <p:nvPr>
            <p:ph type="sldNum" sz="quarter" idx="22"/>
          </p:nvPr>
        </p:nvSpPr>
        <p:spPr/>
        <p:txBody>
          <a:bodyPr/>
          <a:lstStyle/>
          <a:p>
            <a:fld id="{294A09A9-5501-47C1-A89A-A340965A2BE2}" type="slidenum">
              <a:rPr lang="en-US" smtClean="0"/>
              <a:pPr/>
              <a:t>3</a:t>
            </a:fld>
            <a:endParaRPr lang="en-US" dirty="0">
              <a:latin typeface="+mn-lt"/>
            </a:endParaRPr>
          </a:p>
        </p:txBody>
      </p:sp>
      <p:sp>
        <p:nvSpPr>
          <p:cNvPr id="23" name="Title 2">
            <a:extLst>
              <a:ext uri="{FF2B5EF4-FFF2-40B4-BE49-F238E27FC236}">
                <a16:creationId xmlns:a16="http://schemas.microsoft.com/office/drawing/2014/main" id="{9D5D587A-32CC-577D-6114-83FDBFB8224B}"/>
              </a:ext>
            </a:extLst>
          </p:cNvPr>
          <p:cNvSpPr txBox="1">
            <a:spLocks/>
          </p:cNvSpPr>
          <p:nvPr/>
        </p:nvSpPr>
        <p:spPr>
          <a:xfrm>
            <a:off x="811530" y="450576"/>
            <a:ext cx="6740291" cy="1842914"/>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br>
              <a:rPr lang="en-US" sz="2800" kern="100" dirty="0">
                <a:latin typeface="Arial" panose="020B0604020202020204" pitchFamily="34" charset="0"/>
                <a:ea typeface="Calibri" panose="020F0502020204030204" pitchFamily="34" charset="0"/>
                <a:cs typeface="Times New Roman" panose="02020603050405020304" pitchFamily="18" charset="0"/>
              </a:rPr>
            </a:br>
            <a:br>
              <a:rPr lang="en-US" sz="2800" kern="100" dirty="0">
                <a:latin typeface="Arial" panose="020B0604020202020204" pitchFamily="34" charset="0"/>
                <a:ea typeface="Calibri" panose="020F0502020204030204" pitchFamily="34" charset="0"/>
                <a:cs typeface="Times New Roman" panose="02020603050405020304" pitchFamily="18" charset="0"/>
              </a:rPr>
            </a:br>
            <a:br>
              <a:rPr lang="en-US" sz="2800" kern="100" dirty="0">
                <a:latin typeface="Arial" panose="020B0604020202020204" pitchFamily="34" charset="0"/>
                <a:ea typeface="Calibri" panose="020F0502020204030204" pitchFamily="34" charset="0"/>
                <a:cs typeface="Times New Roman" panose="02020603050405020304" pitchFamily="18" charset="0"/>
              </a:rPr>
            </a:br>
            <a:br>
              <a:rPr lang="en-US" sz="2800" kern="100" dirty="0">
                <a:latin typeface="Arial" panose="020B0604020202020204" pitchFamily="34" charset="0"/>
                <a:ea typeface="Calibri" panose="020F0502020204030204" pitchFamily="34" charset="0"/>
                <a:cs typeface="Times New Roman" panose="02020603050405020304" pitchFamily="18" charset="0"/>
              </a:rPr>
            </a:br>
            <a:r>
              <a:rPr lang="en-US" sz="2800" kern="100" dirty="0">
                <a:solidFill>
                  <a:schemeClr val="tx2">
                    <a:lumMod val="75000"/>
                  </a:schemeClr>
                </a:solidFill>
                <a:latin typeface="Arial" panose="020B0604020202020204" pitchFamily="34" charset="0"/>
                <a:ea typeface="Calibri" panose="020F0502020204030204" pitchFamily="34" charset="0"/>
                <a:cs typeface="Times New Roman" panose="02020603050405020304" pitchFamily="18" charset="0"/>
              </a:rPr>
              <a:t>Interpretation of Findings</a:t>
            </a:r>
            <a:br>
              <a:rPr lang="en-US" sz="2800" kern="100" dirty="0">
                <a:solidFill>
                  <a:schemeClr val="tx2">
                    <a:lumMod val="75000"/>
                  </a:schemeClr>
                </a:solidFill>
                <a:latin typeface="Calibri" panose="020F0502020204030204" pitchFamily="34" charset="0"/>
                <a:ea typeface="Calibri" panose="020F0502020204030204" pitchFamily="34" charset="0"/>
                <a:cs typeface="Times New Roman" panose="02020603050405020304" pitchFamily="18" charset="0"/>
              </a:rPr>
            </a:br>
            <a:r>
              <a:rPr lang="en-US" sz="2800" kern="100" dirty="0">
                <a:solidFill>
                  <a:schemeClr val="tx2">
                    <a:lumMod val="75000"/>
                  </a:schemeClr>
                </a:solidFill>
                <a:latin typeface="Arial" panose="020B0604020202020204" pitchFamily="34" charset="0"/>
                <a:ea typeface="Calibri" panose="020F0502020204030204" pitchFamily="34" charset="0"/>
                <a:cs typeface="Times New Roman" panose="02020603050405020304" pitchFamily="18" charset="0"/>
              </a:rPr>
              <a:t>Key Insights:</a:t>
            </a:r>
            <a:br>
              <a:rPr lang="en-US" sz="2800" kern="100" dirty="0">
                <a:latin typeface="Calibri" panose="020F0502020204030204" pitchFamily="34" charset="0"/>
                <a:ea typeface="Calibri" panose="020F0502020204030204" pitchFamily="34" charset="0"/>
                <a:cs typeface="Times New Roman" panose="02020603050405020304" pitchFamily="18" charset="0"/>
              </a:rPr>
            </a:br>
            <a:r>
              <a:rPr lang="en-US" dirty="0"/>
              <a:t> </a:t>
            </a:r>
          </a:p>
        </p:txBody>
      </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5662061" cy="1574317"/>
          </a:xfrm>
        </p:spPr>
        <p:txBody>
          <a:bodyPr/>
          <a:lstStyle/>
          <a:p>
            <a:r>
              <a:rPr lang="en-US" dirty="0">
                <a:solidFill>
                  <a:schemeClr val="tx2">
                    <a:lumMod val="75000"/>
                  </a:schemeClr>
                </a:solidFill>
              </a:rPr>
              <a:t>Recommendations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298032"/>
            <a:ext cx="5360109" cy="4132374"/>
          </a:xfrm>
        </p:spPr>
        <p:txBody>
          <a:bodyPr>
            <a:normAutofit fontScale="92500" lnSpcReduction="10000"/>
          </a:bodyPr>
          <a:lstStyle/>
          <a:p>
            <a:pPr marL="0" marR="0">
              <a:lnSpc>
                <a:spcPct val="107000"/>
              </a:lnSpc>
              <a:spcAft>
                <a:spcPts val="800"/>
              </a:spcAft>
            </a:pPr>
            <a:r>
              <a:rPr lang="en-US" sz="1600" b="1" kern="1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t>Short-Term Strategies</a:t>
            </a:r>
            <a:r>
              <a:rPr lang="en-US" sz="1600" b="1" kern="100" dirty="0">
                <a:effectLst/>
                <a:latin typeface="Arial" panose="020B0604020202020204" pitchFamily="34" charset="0"/>
                <a:ea typeface="Calibri" panose="020F0502020204030204" pitchFamily="34" charset="0"/>
                <a:cs typeface="Arial" panose="020B0604020202020204" pitchFamily="34" charset="0"/>
              </a:rPr>
              <a:t>:</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Enhanced Discharge Planning</a:t>
            </a:r>
            <a:r>
              <a:rPr lang="en-US" sz="1600" kern="100" dirty="0">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Initiate discharge planning early in the admission process for high-LOS DRGs.</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Implement fast-track pathways for low-complexity cases to reduce unnecessary delays.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Multidisciplinary Rounds</a:t>
            </a:r>
            <a:r>
              <a:rPr lang="en-US" sz="1600" kern="100" dirty="0">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Conduct daily rounds with interdisciplinary teams to address potential discharge barriers early.</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Focus on patients identified as having extended LOS risk to expedite care and discharge readiness.</a:t>
            </a:r>
          </a:p>
          <a:p>
            <a:pPr lvl="1"/>
            <a:endParaRPr lang="en-US" dirty="0"/>
          </a:p>
        </p:txBody>
      </p:sp>
      <p:sp>
        <p:nvSpPr>
          <p:cNvPr id="4" name="Content Placeholder 3">
            <a:extLst>
              <a:ext uri="{FF2B5EF4-FFF2-40B4-BE49-F238E27FC236}">
                <a16:creationId xmlns:a16="http://schemas.microsoft.com/office/drawing/2014/main" id="{43E198AA-251D-4446-30C4-8F2FA7F6A72C}"/>
              </a:ext>
            </a:extLst>
          </p:cNvPr>
          <p:cNvSpPr>
            <a:spLocks noGrp="1"/>
          </p:cNvSpPr>
          <p:nvPr>
            <p:ph sz="quarter" idx="14"/>
          </p:nvPr>
        </p:nvSpPr>
        <p:spPr>
          <a:xfrm>
            <a:off x="6683542" y="2237874"/>
            <a:ext cx="5197642" cy="4132374"/>
          </a:xfrm>
        </p:spPr>
        <p:txBody>
          <a:bodyPr>
            <a:noAutofit/>
          </a:bodyPr>
          <a:lstStyle/>
          <a:p>
            <a:pPr marL="0" marR="0">
              <a:lnSpc>
                <a:spcPct val="100000"/>
              </a:lnSpc>
              <a:spcBef>
                <a:spcPts val="0"/>
              </a:spcBef>
              <a:spcAft>
                <a:spcPts val="1200"/>
              </a:spcAft>
            </a:pPr>
            <a:r>
              <a:rPr lang="en-US" sz="1600" b="1" kern="1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t>Long-Term Strategies</a:t>
            </a:r>
            <a:r>
              <a:rPr lang="en-US" sz="1600" b="1" kern="100" dirty="0">
                <a:effectLst/>
                <a:latin typeface="Arial" panose="020B0604020202020204" pitchFamily="34" charset="0"/>
                <a:ea typeface="Calibri" panose="020F0502020204030204" pitchFamily="34" charset="0"/>
                <a:cs typeface="Arial" panose="020B0604020202020204" pitchFamily="34" charset="0"/>
              </a:rPr>
              <a:t>:</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12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Preventive Care Initiatives</a:t>
            </a:r>
            <a:r>
              <a:rPr lang="en-US" sz="1600" kern="100" dirty="0">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0000"/>
              </a:lnSpc>
              <a:spcBef>
                <a:spcPts val="0"/>
              </a:spcBef>
              <a:spcAft>
                <a:spcPts val="12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Develop programs aimed at managing chronic conditions to reduce acute admissions that often result in extended LOS.</a:t>
            </a:r>
          </a:p>
          <a:p>
            <a:pPr marL="342900" marR="0" lvl="0" indent="-342900">
              <a:lnSpc>
                <a:spcPct val="100000"/>
              </a:lnSpc>
              <a:spcBef>
                <a:spcPts val="0"/>
              </a:spcBef>
              <a:spcAft>
                <a:spcPts val="12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Data-Driven Identification of High-LOS Cases</a:t>
            </a:r>
            <a:r>
              <a:rPr lang="en-US" sz="1600" kern="100" dirty="0">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0000"/>
              </a:lnSpc>
              <a:spcBef>
                <a:spcPts val="0"/>
              </a:spcBef>
              <a:spcAft>
                <a:spcPts val="12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Leverage data analytics to identify patients likely to experience longer stays upon admission, allowing for proactive case management.</a:t>
            </a:r>
          </a:p>
          <a:p>
            <a:pPr marL="0" marR="0">
              <a:lnSpc>
                <a:spcPct val="100000"/>
              </a:lnSpc>
              <a:spcBef>
                <a:spcPts val="0"/>
              </a:spcBef>
              <a:spcAft>
                <a:spcPts val="1200"/>
              </a:spcAft>
            </a:pPr>
            <a:r>
              <a:rPr lang="en-US" sz="1600" b="1" kern="100" dirty="0">
                <a:effectLst/>
                <a:latin typeface="Arial" panose="020B0604020202020204" pitchFamily="34" charset="0"/>
                <a:ea typeface="Calibri" panose="020F0502020204030204" pitchFamily="34" charset="0"/>
                <a:cs typeface="Arial" panose="020B0604020202020204" pitchFamily="34" charset="0"/>
              </a:rPr>
              <a:t>Expected Outcomes:</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1200"/>
              </a:spcAft>
              <a:buSzPts val="1000"/>
              <a:buFont typeface="Symbol" panose="05050102010706020507" pitchFamily="18" charset="2"/>
              <a:buChar char=""/>
              <a:tabLst>
                <a:tab pos="4572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Reduced LOS in General Medicine by optimizing bed utilization and ensuring that resources are directed toward complex, high-need patients.</a:t>
            </a:r>
          </a:p>
        </p:txBody>
      </p:sp>
      <p:sp>
        <p:nvSpPr>
          <p:cNvPr id="5" name="Slide Number Placeholder 4">
            <a:extLst>
              <a:ext uri="{FF2B5EF4-FFF2-40B4-BE49-F238E27FC236}">
                <a16:creationId xmlns:a16="http://schemas.microsoft.com/office/drawing/2014/main" id="{5A142BBE-4834-445D-ECF9-C1BE7B73D5C3}"/>
              </a:ext>
            </a:extLst>
          </p:cNvPr>
          <p:cNvSpPr>
            <a:spLocks noGrp="1"/>
          </p:cNvSpPr>
          <p:nvPr>
            <p:ph type="sldNum" sz="quarter" idx="12"/>
          </p:nvPr>
        </p:nvSpPr>
        <p:spPr/>
        <p:txBody>
          <a:bodyPr/>
          <a:lstStyle/>
          <a:p>
            <a:fld id="{294A09A9-5501-47C1-A89A-A340965A2BE2}" type="slidenum">
              <a:rPr lang="en-US" smtClean="0"/>
              <a:pPr/>
              <a:t>4</a:t>
            </a:fld>
            <a:endParaRPr lang="en-US" dirty="0">
              <a:latin typeface="+mn-lt"/>
            </a:endParaRPr>
          </a:p>
        </p:txBody>
      </p:sp>
    </p:spTree>
    <p:extLst>
      <p:ext uri="{BB962C8B-B14F-4D97-AF65-F5344CB8AC3E}">
        <p14:creationId xmlns:p14="http://schemas.microsoft.com/office/powerpoint/2010/main" val="185076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94360" y="584005"/>
            <a:ext cx="10972800" cy="1188720"/>
          </a:xfrm>
        </p:spPr>
        <p:txBody>
          <a:bodyPr/>
          <a:lstStyle/>
          <a:p>
            <a:r>
              <a:rPr lang="en-US" dirty="0">
                <a:solidFill>
                  <a:schemeClr val="tx2">
                    <a:lumMod val="75000"/>
                  </a:schemeClr>
                </a:solidFill>
              </a:rPr>
              <a:t>Conclusion</a:t>
            </a:r>
          </a:p>
        </p:txBody>
      </p:sp>
      <p:sp>
        <p:nvSpPr>
          <p:cNvPr id="5" name="Table Placeholder 4">
            <a:extLst>
              <a:ext uri="{FF2B5EF4-FFF2-40B4-BE49-F238E27FC236}">
                <a16:creationId xmlns:a16="http://schemas.microsoft.com/office/drawing/2014/main" id="{AF2B5970-EABB-A0D0-56E0-787B7D6D0345}"/>
              </a:ext>
            </a:extLst>
          </p:cNvPr>
          <p:cNvSpPr>
            <a:spLocks noGrp="1"/>
          </p:cNvSpPr>
          <p:nvPr>
            <p:ph type="tbl" sz="quarter" idx="10"/>
          </p:nvPr>
        </p:nvSpPr>
        <p:spPr>
          <a:xfrm>
            <a:off x="594360" y="2219826"/>
            <a:ext cx="10972800" cy="4547937"/>
          </a:xfrm>
        </p:spPr>
        <p:txBody>
          <a:bodyPr/>
          <a:lstStyle/>
          <a:p>
            <a:pPr marL="0" marR="0" indent="0">
              <a:lnSpc>
                <a:spcPct val="107000"/>
              </a:lnSpc>
              <a:spcAft>
                <a:spcPts val="800"/>
              </a:spcAft>
              <a:buNone/>
            </a:pPr>
            <a:r>
              <a:rPr lang="en-US" sz="1400" b="1" kern="1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t>Summary of Key Findings:</a:t>
            </a:r>
            <a:endParaRPr lang="en-US" sz="1400" kern="1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General Medicine has a longer LOS than General Surgery, largely due to patient complexity and emergency admissions.</a:t>
            </a:r>
          </a:p>
          <a:p>
            <a:pPr marL="342900" indent="-342900">
              <a:lnSpc>
                <a:spcPct val="100000"/>
              </a:lnSpc>
              <a:spcBef>
                <a:spcPts val="0"/>
              </a:spcBef>
              <a:spcAft>
                <a:spcPts val="800"/>
              </a:spcAft>
              <a:buSzPts val="1000"/>
              <a:buFont typeface="Symbol" panose="05050102010706020507" pitchFamily="18" charset="2"/>
              <a:buChar char=""/>
              <a:tabLst>
                <a:tab pos="457200" algn="l"/>
              </a:tabLst>
            </a:pPr>
            <a:r>
              <a:rPr lang="en-US" sz="1400" b="1" kern="100" dirty="0">
                <a:effectLst/>
                <a:latin typeface="Arial" panose="020B0604020202020204" pitchFamily="34" charset="0"/>
                <a:ea typeface="Calibri" panose="020F0502020204030204" pitchFamily="34" charset="0"/>
                <a:cs typeface="Times New Roman" panose="02020603050405020304" pitchFamily="18" charset="0"/>
              </a:rPr>
              <a:t>Flu Season</a:t>
            </a:r>
            <a:r>
              <a:rPr lang="en-US" sz="1400" kern="100" dirty="0">
                <a:effectLst/>
                <a:latin typeface="Arial" panose="020B0604020202020204" pitchFamily="34" charset="0"/>
                <a:ea typeface="Calibri" panose="020F0502020204030204" pitchFamily="34" charset="0"/>
                <a:cs typeface="Times New Roman" panose="02020603050405020304" pitchFamily="18" charset="0"/>
              </a:rPr>
              <a:t>: Flu and other respiratory illnesses like pneumonia, COPD exacerbations, and bronchitis are more prevalent from October to May, with peaks typically between December and February.</a:t>
            </a:r>
          </a:p>
          <a:p>
            <a:pPr marL="342900" indent="-342900">
              <a:lnSpc>
                <a:spcPct val="100000"/>
              </a:lnSpc>
              <a:spcBef>
                <a:spcPts val="0"/>
              </a:spcBef>
              <a:spcAft>
                <a:spcPts val="800"/>
              </a:spcAft>
              <a:buSzPts val="1000"/>
              <a:buFont typeface="Symbol" panose="05050102010706020507" pitchFamily="18" charset="2"/>
              <a:buChar char=""/>
              <a:tabLst>
                <a:tab pos="457200" algn="l"/>
              </a:tabLst>
            </a:pPr>
            <a:r>
              <a:rPr lang="en-US" sz="1400" dirty="0">
                <a:effectLst/>
                <a:latin typeface="Arial" panose="020B0604020202020204" pitchFamily="34" charset="0"/>
                <a:ea typeface="Calibri" panose="020F0502020204030204" pitchFamily="34" charset="0"/>
              </a:rPr>
              <a:t>LOS may increase for respiratory-related DRGs during these months, as treatment and recovery for conditions like influenza pneumonia can be prolonged.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Certain diagnostic categories (e.g., respiratory, infectious) are linked to extended LOS, underscoring the need for specialized care protocols. Thus, General Medicine high LOS of 4.9 (but within industry benchmark) is not due to inefficiency</a:t>
            </a:r>
          </a:p>
          <a:p>
            <a:pPr marL="0" marR="0" indent="0">
              <a:lnSpc>
                <a:spcPct val="100000"/>
              </a:lnSpc>
              <a:spcBef>
                <a:spcPts val="0"/>
              </a:spcBef>
              <a:spcAft>
                <a:spcPts val="800"/>
              </a:spcAft>
              <a:buNone/>
            </a:pPr>
            <a:r>
              <a:rPr lang="en-US" sz="1400" b="1" kern="1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t>Future Action Plan:</a:t>
            </a:r>
            <a:endParaRPr lang="en-US" sz="1400" kern="1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0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Implement recommendations through pilot programs to monitor effectiveness.</a:t>
            </a:r>
          </a:p>
          <a:p>
            <a:pPr marL="342900" marR="0" lvl="0" indent="-342900">
              <a:lnSpc>
                <a:spcPct val="100000"/>
              </a:lnSpc>
              <a:spcBef>
                <a:spcPts val="0"/>
              </a:spcBef>
              <a:spcAft>
                <a:spcPts val="800"/>
              </a:spcAft>
              <a:buSzPts val="1000"/>
              <a:buFont typeface="Symbol" panose="05050102010706020507" pitchFamily="18" charset="2"/>
              <a:buChar char=""/>
              <a:tabLst>
                <a:tab pos="457200" algn="l"/>
              </a:tabLst>
            </a:pPr>
            <a:r>
              <a:rPr lang="en-US" sz="1400" kern="100" dirty="0">
                <a:effectLst/>
                <a:latin typeface="Arial" panose="020B0604020202020204" pitchFamily="34" charset="0"/>
                <a:ea typeface="Calibri" panose="020F0502020204030204" pitchFamily="34" charset="0"/>
                <a:cs typeface="Arial" panose="020B0604020202020204" pitchFamily="34" charset="0"/>
              </a:rPr>
              <a:t>Continue collaboration with General Surgery to ensure efficient bed utilization and maintain a balanced patient flow.</a:t>
            </a:r>
          </a:p>
          <a:p>
            <a:pPr marL="0" marR="0" indent="0">
              <a:lnSpc>
                <a:spcPct val="100000"/>
              </a:lnSpc>
              <a:spcBef>
                <a:spcPts val="0"/>
              </a:spcBef>
              <a:spcAft>
                <a:spcPts val="800"/>
              </a:spcAft>
              <a:buNone/>
            </a:pPr>
            <a:r>
              <a:rPr lang="en-US" sz="1400" b="1" kern="1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rPr>
              <a:t>Closing Note:</a:t>
            </a:r>
            <a:endParaRPr lang="en-US" sz="1400" kern="100" dirty="0">
              <a:solidFill>
                <a:schemeClr val="tx2">
                  <a:lumMod val="75000"/>
                </a:schemeClr>
              </a:solidFill>
              <a:effectLst/>
              <a:latin typeface="Arial" panose="020B060402020202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00"/>
              </a:spcAft>
            </a:pPr>
            <a:r>
              <a:rPr lang="en-US" sz="1400" kern="100" dirty="0">
                <a:effectLst/>
                <a:latin typeface="Arial" panose="020B0604020202020204" pitchFamily="34" charset="0"/>
                <a:ea typeface="Calibri" panose="020F0502020204030204" pitchFamily="34" charset="0"/>
                <a:cs typeface="Arial" panose="020B0604020202020204" pitchFamily="34" charset="0"/>
              </a:rPr>
              <a:t>By leveraging these insights, the General Medicine service line can improve bed availability, streamline patient care, and support a more efficient hospital system overall.</a:t>
            </a:r>
          </a:p>
          <a:p>
            <a:endParaRPr lang="en-US" dirty="0"/>
          </a:p>
        </p:txBody>
      </p:sp>
      <p:sp>
        <p:nvSpPr>
          <p:cNvPr id="6" name="Slide Number Placeholder 5">
            <a:extLst>
              <a:ext uri="{FF2B5EF4-FFF2-40B4-BE49-F238E27FC236}">
                <a16:creationId xmlns:a16="http://schemas.microsoft.com/office/drawing/2014/main" id="{726F4364-5100-DDB0-2567-0322529B4400}"/>
              </a:ext>
            </a:extLst>
          </p:cNvPr>
          <p:cNvSpPr>
            <a:spLocks noGrp="1"/>
          </p:cNvSpPr>
          <p:nvPr>
            <p:ph type="sldNum" sz="quarter" idx="12"/>
          </p:nvPr>
        </p:nvSpPr>
        <p:spPr/>
        <p:txBody>
          <a:bodyPr/>
          <a:lstStyle/>
          <a:p>
            <a:fld id="{294A09A9-5501-47C1-A89A-A340965A2BE2}" type="slidenum">
              <a:rPr lang="en-US" smtClean="0"/>
              <a:pPr/>
              <a:t>5</a:t>
            </a:fld>
            <a:endParaRPr lang="en-US" dirty="0">
              <a:latin typeface="+mn-lt"/>
            </a:endParaRPr>
          </a:p>
        </p:txBody>
      </p:sp>
    </p:spTree>
    <p:extLst>
      <p:ext uri="{BB962C8B-B14F-4D97-AF65-F5344CB8AC3E}">
        <p14:creationId xmlns:p14="http://schemas.microsoft.com/office/powerpoint/2010/main" val="75242861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purl.org/dc/elements/1.1/"/>
    <ds:schemaRef ds:uri="http://purl.org/dc/dcmitype/"/>
    <ds:schemaRef ds:uri="http://schemas.openxmlformats.org/package/2006/metadata/core-properties"/>
    <ds:schemaRef ds:uri="71af3243-3dd4-4a8d-8c0d-dd76da1f02a5"/>
    <ds:schemaRef ds:uri="http://purl.org/dc/terms/"/>
    <ds:schemaRef ds:uri="http://www.w3.org/XML/1998/namespace"/>
    <ds:schemaRef ds:uri="http://schemas.microsoft.com/office/2006/documentManagement/types"/>
    <ds:schemaRef ds:uri="http://schemas.microsoft.com/office/infopath/2007/PartnerControls"/>
    <ds:schemaRef ds:uri="230e9df3-be65-4c73-a93b-d1236ebd677e"/>
    <ds:schemaRef ds:uri="16c05727-aa75-4e4a-9b5f-8a80a116589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{F7E8BF13-7CE5-4B1B-AE31-5E4F6D579C02}tf78853419_win32</Template>
  <TotalTime>165</TotalTime>
  <Words>1024</Words>
  <Application>Microsoft Office PowerPoint</Application>
  <PresentationFormat>Widescreen</PresentationFormat>
  <Paragraphs>81</Paragraphs>
  <Slides>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vt:lpstr>
      <vt:lpstr>Arial Narrow</vt:lpstr>
      <vt:lpstr>Calibri</vt:lpstr>
      <vt:lpstr>Courier New</vt:lpstr>
      <vt:lpstr>Franklin Gothic Book</vt:lpstr>
      <vt:lpstr>Franklin Gothic Demi</vt:lpstr>
      <vt:lpstr>Symbol</vt:lpstr>
      <vt:lpstr>Wingdings</vt:lpstr>
      <vt:lpstr>Custom</vt:lpstr>
      <vt:lpstr>Analysis of Patient Length of Stay in General Medicine Service Line</vt:lpstr>
      <vt:lpstr>Data Analysis Overview  Objective: To assess and compare Length of Stay (LOS) between the General Medicine and General Surgery service lines and evaluate contributing factors to prolonged LOS in General Medicine.</vt:lpstr>
      <vt:lpstr>      1. Seasonal Illnesses and Epidemics Flu Season: During peak flu season (typically October to May), hospitals experience an influx of respiratory cases, which can increase LOS due to complications, especially in elderly or immuno-compromised patients. Epidemics or Pandemics: Outbreaks like COVID-19 can drastically increase LOS for affected patients, requiring isolation protocols and intensive respiratory care. This also impacts hospital resources and bed availability. 2. Patient Socioeconomic Status Access to Post-Acute Care: Patients from low-income backgrounds may lack access to rehabilitation, skilled nursing facilities, or home healthcare, resulting in extended LOS while waiting for placement or support arrangements. Housing and Social Support: Homeless patients or those lacking stable housing and family support may have delays in discharge as hospitals coordinate alternative care arrangements or work with social services. 3. Availability of Post-Acute Care Facilities Skilled Nursing and Rehabilitation Facility Shortages: Limited availability in these facilities can delay discharge for patients requiring additional recovery time outside the hospital. Coordination with External Facilities: Lack of seamless communication or coordination with post-acute care providers may result in unnecessary delays, as transfers require careful planning. 4. Insurance and Financial Constraints Approval Delays: Some insurance providers require pre-approval for specific treatments or post-acute care services, which can delay transitions to lower levels of care. Coverage Gaps: Patients without comprehensive insurance coverage may experience delays due to limitations on covered services, affecting their ability to receive appropriate care promptly after discharge. 5. Staffing Levels and Availability Hospital Staffing Shortages: Staffing levels for nurses, physicians, and other key personnel can directly affect LOS. When staffing is low, patients may experience delays in receiving necessary care or discharge preparations. Specialist Availability: Limited access to specialists or consultants (e.g., psychiatrists, geriatricians) can delay diagnostic procedures, treatment adjustments, or discharge planning, especially for complex cases.   </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Augustine Ogbonnah</dc:creator>
  <cp:lastModifiedBy>Augustine Ogbonnah</cp:lastModifiedBy>
  <cp:revision>1</cp:revision>
  <dcterms:created xsi:type="dcterms:W3CDTF">2024-11-06T12:35:36Z</dcterms:created>
  <dcterms:modified xsi:type="dcterms:W3CDTF">2024-11-06T15:21:04Z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