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17" r:id="rId5"/>
    <p:sldId id="327" r:id="rId6"/>
    <p:sldId id="308" r:id="rId7"/>
    <p:sldId id="278" r:id="rId8"/>
    <p:sldId id="309" r:id="rId9"/>
    <p:sldId id="263" r:id="rId10"/>
    <p:sldId id="310" r:id="rId11"/>
    <p:sldId id="311" r:id="rId12"/>
    <p:sldId id="323" r:id="rId13"/>
    <p:sldId id="316" r:id="rId14"/>
    <p:sldId id="324" r:id="rId15"/>
    <p:sldId id="318" r:id="rId16"/>
    <p:sldId id="325" r:id="rId17"/>
    <p:sldId id="312" r:id="rId18"/>
    <p:sldId id="319" r:id="rId19"/>
    <p:sldId id="320" r:id="rId20"/>
    <p:sldId id="321" r:id="rId21"/>
    <p:sldId id="322"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87FCD-0981-736D-B6DD-EBBE8240C631}" v="1" dt="2024-10-29T16:37:05.895"/>
    <p1510:client id="{D0AA26C9-4927-40ED-B7E7-957DE3E3F1AC}" v="1" dt="2024-10-29T18:35:24.471"/>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7"/>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gustine Ogbonnah" userId="bade86cf02446d3c" providerId="LiveId" clId="{E16259D2-351A-4F10-8D75-5FD445D39481}"/>
    <pc:docChg chg="modSld sldOrd">
      <pc:chgData name="Augustine Ogbonnah" userId="bade86cf02446d3c" providerId="LiveId" clId="{E16259D2-351A-4F10-8D75-5FD445D39481}" dt="2024-10-29T14:59:37.198" v="1"/>
      <pc:docMkLst>
        <pc:docMk/>
      </pc:docMkLst>
      <pc:sldChg chg="ord">
        <pc:chgData name="Augustine Ogbonnah" userId="bade86cf02446d3c" providerId="LiveId" clId="{E16259D2-351A-4F10-8D75-5FD445D39481}" dt="2024-10-29T14:59:37.198" v="1"/>
        <pc:sldMkLst>
          <pc:docMk/>
          <pc:sldMk cId="537809529" sldId="316"/>
        </pc:sldMkLst>
      </pc:sldChg>
    </pc:docChg>
  </pc:docChgLst>
  <pc:docChgLst>
    <pc:chgData name="Guest User" providerId="Windows Live" clId="Web-{56187FCD-0981-736D-B6DD-EBBE8240C631}"/>
    <pc:docChg chg="modSld">
      <pc:chgData name="Guest User" userId="" providerId="Windows Live" clId="Web-{56187FCD-0981-736D-B6DD-EBBE8240C631}" dt="2024-10-29T16:37:05.895" v="0" actId="20577"/>
      <pc:docMkLst>
        <pc:docMk/>
      </pc:docMkLst>
      <pc:sldChg chg="modSp">
        <pc:chgData name="Guest User" userId="" providerId="Windows Live" clId="Web-{56187FCD-0981-736D-B6DD-EBBE8240C631}" dt="2024-10-29T16:37:05.895" v="0" actId="20577"/>
        <pc:sldMkLst>
          <pc:docMk/>
          <pc:sldMk cId="2188828507" sldId="304"/>
        </pc:sldMkLst>
        <pc:spChg chg="mod">
          <ac:chgData name="Guest User" userId="" providerId="Windows Live" clId="Web-{56187FCD-0981-736D-B6DD-EBBE8240C631}" dt="2024-10-29T16:37:05.895" v="0" actId="20577"/>
          <ac:spMkLst>
            <pc:docMk/>
            <pc:sldMk cId="2188828507" sldId="304"/>
            <ac:spMk id="11" creationId="{C6DCC38C-603B-CCD0-2914-0BBCD4F4F74E}"/>
          </ac:spMkLst>
        </pc:spChg>
      </pc:sldChg>
    </pc:docChg>
  </pc:docChgLst>
  <pc:docChgLst>
    <pc:chgData name="Augustine Ogbonnah" userId="bade86cf02446d3c" providerId="LiveId" clId="{D0AA26C9-4927-40ED-B7E7-957DE3E3F1AC}"/>
    <pc:docChg chg="addSld delSld modSld sldOrd">
      <pc:chgData name="Augustine Ogbonnah" userId="bade86cf02446d3c" providerId="LiveId" clId="{D0AA26C9-4927-40ED-B7E7-957DE3E3F1AC}" dt="2024-10-29T18:35:49.939" v="6" actId="2696"/>
      <pc:docMkLst>
        <pc:docMk/>
      </pc:docMkLst>
      <pc:sldChg chg="new del ord">
        <pc:chgData name="Augustine Ogbonnah" userId="bade86cf02446d3c" providerId="LiveId" clId="{D0AA26C9-4927-40ED-B7E7-957DE3E3F1AC}" dt="2024-10-29T18:35:49.939" v="6" actId="2696"/>
        <pc:sldMkLst>
          <pc:docMk/>
          <pc:sldMk cId="780372426" sldId="326"/>
        </pc:sldMkLst>
      </pc:sldChg>
      <pc:sldChg chg="add ord">
        <pc:chgData name="Augustine Ogbonnah" userId="bade86cf02446d3c" providerId="LiveId" clId="{D0AA26C9-4927-40ED-B7E7-957DE3E3F1AC}" dt="2024-10-29T18:35:40.436" v="5"/>
        <pc:sldMkLst>
          <pc:docMk/>
          <pc:sldMk cId="1685974226" sldId="327"/>
        </pc:sldMkLst>
      </pc:sldChg>
    </pc:docChg>
  </pc:docChgLst>
  <pc:docChgLst>
    <pc:chgData name="Augustine Ogbonnah" userId="bade86cf02446d3c" providerId="LiveId" clId="{78B33868-B951-4696-ACAD-034A17DBC9DF}"/>
    <pc:docChg chg="undo custSel addSld delSld modSld sldOrd">
      <pc:chgData name="Augustine Ogbonnah" userId="bade86cf02446d3c" providerId="LiveId" clId="{78B33868-B951-4696-ACAD-034A17DBC9DF}" dt="2024-09-02T18:08:33.144" v="1344" actId="255"/>
      <pc:docMkLst>
        <pc:docMk/>
      </pc:docMkLst>
      <pc:sldChg chg="modSp mod">
        <pc:chgData name="Augustine Ogbonnah" userId="bade86cf02446d3c" providerId="LiveId" clId="{78B33868-B951-4696-ACAD-034A17DBC9DF}" dt="2024-08-30T13:20:24.234" v="96" actId="6549"/>
        <pc:sldMkLst>
          <pc:docMk/>
          <pc:sldMk cId="1096717490" sldId="263"/>
        </pc:sldMkLst>
        <pc:spChg chg="mod">
          <ac:chgData name="Augustine Ogbonnah" userId="bade86cf02446d3c" providerId="LiveId" clId="{78B33868-B951-4696-ACAD-034A17DBC9DF}" dt="2024-08-30T13:20:24.234" v="96" actId="6549"/>
          <ac:spMkLst>
            <pc:docMk/>
            <pc:sldMk cId="1096717490" sldId="263"/>
            <ac:spMk id="11" creationId="{2A3D95EF-8A67-7F71-37EF-9EB02511B163}"/>
          </ac:spMkLst>
        </pc:spChg>
      </pc:sldChg>
      <pc:sldChg chg="addSp delSp modSp mod">
        <pc:chgData name="Augustine Ogbonnah" userId="bade86cf02446d3c" providerId="LiveId" clId="{78B33868-B951-4696-ACAD-034A17DBC9DF}" dt="2024-09-02T18:08:33.144" v="1344" actId="255"/>
        <pc:sldMkLst>
          <pc:docMk/>
          <pc:sldMk cId="520000563" sldId="278"/>
        </pc:sldMkLst>
        <pc:spChg chg="add">
          <ac:chgData name="Augustine Ogbonnah" userId="bade86cf02446d3c" providerId="LiveId" clId="{78B33868-B951-4696-ACAD-034A17DBC9DF}" dt="2024-08-28T03:54:52.950" v="52"/>
          <ac:spMkLst>
            <pc:docMk/>
            <pc:sldMk cId="520000563" sldId="278"/>
            <ac:spMk id="2" creationId="{5DC6A68A-6B36-B257-8902-FB83CCFAB60B}"/>
          </ac:spMkLst>
        </pc:spChg>
        <pc:spChg chg="mod">
          <ac:chgData name="Augustine Ogbonnah" userId="bade86cf02446d3c" providerId="LiveId" clId="{78B33868-B951-4696-ACAD-034A17DBC9DF}" dt="2024-09-02T18:08:33.144" v="1344" actId="255"/>
          <ac:spMkLst>
            <pc:docMk/>
            <pc:sldMk cId="520000563" sldId="278"/>
            <ac:spMk id="3" creationId="{61377AF6-2477-81EC-D1BC-43FD72DF18F6}"/>
          </ac:spMkLst>
        </pc:spChg>
        <pc:spChg chg="add">
          <ac:chgData name="Augustine Ogbonnah" userId="bade86cf02446d3c" providerId="LiveId" clId="{78B33868-B951-4696-ACAD-034A17DBC9DF}" dt="2024-08-28T03:55:06.288" v="54"/>
          <ac:spMkLst>
            <pc:docMk/>
            <pc:sldMk cId="520000563" sldId="278"/>
            <ac:spMk id="6" creationId="{729DD639-3245-FAF4-54F9-ECD1BB2EE6C1}"/>
          </ac:spMkLst>
        </pc:spChg>
        <pc:spChg chg="add del mod">
          <ac:chgData name="Augustine Ogbonnah" userId="bade86cf02446d3c" providerId="LiveId" clId="{78B33868-B951-4696-ACAD-034A17DBC9DF}" dt="2024-08-30T13:16:18.308" v="80" actId="478"/>
          <ac:spMkLst>
            <pc:docMk/>
            <pc:sldMk cId="520000563" sldId="278"/>
            <ac:spMk id="6" creationId="{94DC77C6-31C7-387D-0258-6A2AA511868B}"/>
          </ac:spMkLst>
        </pc:spChg>
        <pc:spChg chg="del mod">
          <ac:chgData name="Augustine Ogbonnah" userId="bade86cf02446d3c" providerId="LiveId" clId="{78B33868-B951-4696-ACAD-034A17DBC9DF}" dt="2024-08-30T13:15:45.837" v="76" actId="478"/>
          <ac:spMkLst>
            <pc:docMk/>
            <pc:sldMk cId="520000563" sldId="278"/>
            <ac:spMk id="11" creationId="{000EBDF4-3413-FCF9-2E25-9A254A61F23E}"/>
          </ac:spMkLst>
        </pc:spChg>
        <pc:picChg chg="add del mod">
          <ac:chgData name="Augustine Ogbonnah" userId="bade86cf02446d3c" providerId="LiveId" clId="{78B33868-B951-4696-ACAD-034A17DBC9DF}" dt="2024-08-30T19:06:27.553" v="200" actId="478"/>
          <ac:picMkLst>
            <pc:docMk/>
            <pc:sldMk cId="520000563" sldId="278"/>
            <ac:picMk id="5" creationId="{06C6BF95-82A3-DCCD-EBD0-18A2BCBF4C31}"/>
          </ac:picMkLst>
        </pc:picChg>
        <pc:picChg chg="add mod">
          <ac:chgData name="Augustine Ogbonnah" userId="bade86cf02446d3c" providerId="LiveId" clId="{78B33868-B951-4696-ACAD-034A17DBC9DF}" dt="2024-08-30T13:58:48.327" v="194" actId="14100"/>
          <ac:picMkLst>
            <pc:docMk/>
            <pc:sldMk cId="520000563" sldId="278"/>
            <ac:picMk id="8" creationId="{757259AB-DFF6-6FC7-520C-18EB415F1477}"/>
          </ac:picMkLst>
        </pc:picChg>
      </pc:sldChg>
      <pc:sldChg chg="modSp mod">
        <pc:chgData name="Augustine Ogbonnah" userId="bade86cf02446d3c" providerId="LiveId" clId="{78B33868-B951-4696-ACAD-034A17DBC9DF}" dt="2024-08-30T13:36:16.431" v="180" actId="255"/>
        <pc:sldMkLst>
          <pc:docMk/>
          <pc:sldMk cId="2188828507" sldId="304"/>
        </pc:sldMkLst>
        <pc:spChg chg="mod">
          <ac:chgData name="Augustine Ogbonnah" userId="bade86cf02446d3c" providerId="LiveId" clId="{78B33868-B951-4696-ACAD-034A17DBC9DF}" dt="2024-08-30T13:36:16.431" v="180" actId="255"/>
          <ac:spMkLst>
            <pc:docMk/>
            <pc:sldMk cId="2188828507" sldId="304"/>
            <ac:spMk id="11" creationId="{C6DCC38C-603B-CCD0-2914-0BBCD4F4F74E}"/>
          </ac:spMkLst>
        </pc:spChg>
      </pc:sldChg>
      <pc:sldChg chg="del">
        <pc:chgData name="Augustine Ogbonnah" userId="bade86cf02446d3c" providerId="LiveId" clId="{78B33868-B951-4696-ACAD-034A17DBC9DF}" dt="2024-08-30T13:12:48.068" v="65" actId="2696"/>
        <pc:sldMkLst>
          <pc:docMk/>
          <pc:sldMk cId="586478555" sldId="307"/>
        </pc:sldMkLst>
      </pc:sldChg>
      <pc:sldChg chg="addSp delSp modSp mod">
        <pc:chgData name="Augustine Ogbonnah" userId="bade86cf02446d3c" providerId="LiveId" clId="{78B33868-B951-4696-ACAD-034A17DBC9DF}" dt="2024-09-02T17:50:54.041" v="1341" actId="14100"/>
        <pc:sldMkLst>
          <pc:docMk/>
          <pc:sldMk cId="2222324472" sldId="308"/>
        </pc:sldMkLst>
        <pc:spChg chg="mod">
          <ac:chgData name="Augustine Ogbonnah" userId="bade86cf02446d3c" providerId="LiveId" clId="{78B33868-B951-4696-ACAD-034A17DBC9DF}" dt="2024-08-30T13:53:42.488" v="181" actId="120"/>
          <ac:spMkLst>
            <pc:docMk/>
            <pc:sldMk cId="2222324472" sldId="308"/>
            <ac:spMk id="2" creationId="{2403EE45-3924-5A20-4FDE-7EA6BBEBD06F}"/>
          </ac:spMkLst>
        </pc:spChg>
        <pc:picChg chg="add del mod">
          <ac:chgData name="Augustine Ogbonnah" userId="bade86cf02446d3c" providerId="LiveId" clId="{78B33868-B951-4696-ACAD-034A17DBC9DF}" dt="2024-08-30T13:59:02.386" v="195" actId="478"/>
          <ac:picMkLst>
            <pc:docMk/>
            <pc:sldMk cId="2222324472" sldId="308"/>
            <ac:picMk id="4" creationId="{4213A88F-4FEA-3C25-A1D4-3032CA503580}"/>
          </ac:picMkLst>
        </pc:picChg>
        <pc:picChg chg="add mod">
          <ac:chgData name="Augustine Ogbonnah" userId="bade86cf02446d3c" providerId="LiveId" clId="{78B33868-B951-4696-ACAD-034A17DBC9DF}" dt="2024-09-02T17:50:54.041" v="1341" actId="14100"/>
          <ac:picMkLst>
            <pc:docMk/>
            <pc:sldMk cId="2222324472" sldId="308"/>
            <ac:picMk id="5" creationId="{7D9D6E34-FEF5-916A-A630-21997D2C2A56}"/>
          </ac:picMkLst>
        </pc:picChg>
      </pc:sldChg>
      <pc:sldChg chg="modSp mod">
        <pc:chgData name="Augustine Ogbonnah" userId="bade86cf02446d3c" providerId="LiveId" clId="{78B33868-B951-4696-ACAD-034A17DBC9DF}" dt="2024-08-30T13:18:33.583" v="89" actId="20577"/>
        <pc:sldMkLst>
          <pc:docMk/>
          <pc:sldMk cId="1966913227" sldId="309"/>
        </pc:sldMkLst>
        <pc:spChg chg="mod">
          <ac:chgData name="Augustine Ogbonnah" userId="bade86cf02446d3c" providerId="LiveId" clId="{78B33868-B951-4696-ACAD-034A17DBC9DF}" dt="2024-08-30T13:18:33.583" v="89" actId="20577"/>
          <ac:spMkLst>
            <pc:docMk/>
            <pc:sldMk cId="1966913227" sldId="309"/>
            <ac:spMk id="8" creationId="{BCFDA37B-399A-B9F0-7A7D-2A891EB7FFA6}"/>
          </ac:spMkLst>
        </pc:spChg>
      </pc:sldChg>
      <pc:sldChg chg="modSp mod">
        <pc:chgData name="Augustine Ogbonnah" userId="bade86cf02446d3c" providerId="LiveId" clId="{78B33868-B951-4696-ACAD-034A17DBC9DF}" dt="2024-09-02T16:08:03.731" v="252" actId="20577"/>
        <pc:sldMkLst>
          <pc:docMk/>
          <pc:sldMk cId="4230106960" sldId="310"/>
        </pc:sldMkLst>
        <pc:spChg chg="mod">
          <ac:chgData name="Augustine Ogbonnah" userId="bade86cf02446d3c" providerId="LiveId" clId="{78B33868-B951-4696-ACAD-034A17DBC9DF}" dt="2024-09-02T16:08:03.731" v="252" actId="20577"/>
          <ac:spMkLst>
            <pc:docMk/>
            <pc:sldMk cId="4230106960" sldId="310"/>
            <ac:spMk id="11" creationId="{949404F1-8E94-7D3D-71E2-A1A4B7CBCB4A}"/>
          </ac:spMkLst>
        </pc:spChg>
      </pc:sldChg>
      <pc:sldChg chg="addSp delSp modSp mod">
        <pc:chgData name="Augustine Ogbonnah" userId="bade86cf02446d3c" providerId="LiveId" clId="{78B33868-B951-4696-ACAD-034A17DBC9DF}" dt="2024-09-02T17:18:44.807" v="1247" actId="14100"/>
        <pc:sldMkLst>
          <pc:docMk/>
          <pc:sldMk cId="3748348926" sldId="311"/>
        </pc:sldMkLst>
        <pc:spChg chg="add del mod">
          <ac:chgData name="Augustine Ogbonnah" userId="bade86cf02446d3c" providerId="LiveId" clId="{78B33868-B951-4696-ACAD-034A17DBC9DF}" dt="2024-09-02T17:18:21.727" v="1243" actId="22"/>
          <ac:spMkLst>
            <pc:docMk/>
            <pc:sldMk cId="3748348926" sldId="311"/>
            <ac:spMk id="3" creationId="{0D6B32EC-AC90-460A-741B-D8B57BC025A0}"/>
          </ac:spMkLst>
        </pc:spChg>
        <pc:spChg chg="add del mod">
          <ac:chgData name="Augustine Ogbonnah" userId="bade86cf02446d3c" providerId="LiveId" clId="{78B33868-B951-4696-ACAD-034A17DBC9DF}" dt="2024-08-30T19:07:32.689" v="203" actId="478"/>
          <ac:spMkLst>
            <pc:docMk/>
            <pc:sldMk cId="3748348926" sldId="311"/>
            <ac:spMk id="3" creationId="{A0D3623F-CC99-71D6-63EB-AEBBE72C350A}"/>
          </ac:spMkLst>
        </pc:spChg>
        <pc:spChg chg="del mod">
          <ac:chgData name="Augustine Ogbonnah" userId="bade86cf02446d3c" providerId="LiveId" clId="{78B33868-B951-4696-ACAD-034A17DBC9DF}" dt="2024-08-30T19:07:23.348" v="202" actId="478"/>
          <ac:spMkLst>
            <pc:docMk/>
            <pc:sldMk cId="3748348926" sldId="311"/>
            <ac:spMk id="17" creationId="{4C1E11D1-9BDD-F97A-DC6E-CA904BFBD6E6}"/>
          </ac:spMkLst>
        </pc:spChg>
        <pc:picChg chg="add mod ord">
          <ac:chgData name="Augustine Ogbonnah" userId="bade86cf02446d3c" providerId="LiveId" clId="{78B33868-B951-4696-ACAD-034A17DBC9DF}" dt="2024-09-02T17:18:44.807" v="1247" actId="14100"/>
          <ac:picMkLst>
            <pc:docMk/>
            <pc:sldMk cId="3748348926" sldId="311"/>
            <ac:picMk id="6" creationId="{C63D992F-F98C-F579-07D7-EE89572981D0}"/>
          </ac:picMkLst>
        </pc:picChg>
        <pc:picChg chg="del mod">
          <ac:chgData name="Augustine Ogbonnah" userId="bade86cf02446d3c" providerId="LiveId" clId="{78B33868-B951-4696-ACAD-034A17DBC9DF}" dt="2024-09-02T17:18:18.432" v="1242" actId="478"/>
          <ac:picMkLst>
            <pc:docMk/>
            <pc:sldMk cId="3748348926" sldId="311"/>
            <ac:picMk id="10" creationId="{6B1347FC-DEDF-321E-407E-38E1F0D1BD6D}"/>
          </ac:picMkLst>
        </pc:picChg>
      </pc:sldChg>
      <pc:sldChg chg="addSp delSp modSp mod ord">
        <pc:chgData name="Augustine Ogbonnah" userId="bade86cf02446d3c" providerId="LiveId" clId="{78B33868-B951-4696-ACAD-034A17DBC9DF}" dt="2024-08-30T19:09:41.017" v="221" actId="113"/>
        <pc:sldMkLst>
          <pc:docMk/>
          <pc:sldMk cId="859909800" sldId="312"/>
        </pc:sldMkLst>
        <pc:spChg chg="del">
          <ac:chgData name="Augustine Ogbonnah" userId="bade86cf02446d3c" providerId="LiveId" clId="{78B33868-B951-4696-ACAD-034A17DBC9DF}" dt="2024-08-30T13:23:22.145" v="100" actId="478"/>
          <ac:spMkLst>
            <pc:docMk/>
            <pc:sldMk cId="859909800" sldId="312"/>
            <ac:spMk id="3" creationId="{DE597F60-88E2-C430-D52B-6604405AD55C}"/>
          </ac:spMkLst>
        </pc:spChg>
        <pc:spChg chg="add mod">
          <ac:chgData name="Augustine Ogbonnah" userId="bade86cf02446d3c" providerId="LiveId" clId="{78B33868-B951-4696-ACAD-034A17DBC9DF}" dt="2024-08-30T13:24:58.753" v="122" actId="20577"/>
          <ac:spMkLst>
            <pc:docMk/>
            <pc:sldMk cId="859909800" sldId="312"/>
            <ac:spMk id="4" creationId="{428E4D74-016F-919A-67A0-5D87B494489E}"/>
          </ac:spMkLst>
        </pc:spChg>
        <pc:spChg chg="mod">
          <ac:chgData name="Augustine Ogbonnah" userId="bade86cf02446d3c" providerId="LiveId" clId="{78B33868-B951-4696-ACAD-034A17DBC9DF}" dt="2024-08-30T19:09:41.017" v="221" actId="113"/>
          <ac:spMkLst>
            <pc:docMk/>
            <pc:sldMk cId="859909800" sldId="312"/>
            <ac:spMk id="5" creationId="{E95044F7-BD97-2FDE-4E33-A565BCF0EFEC}"/>
          </ac:spMkLst>
        </pc:spChg>
      </pc:sldChg>
      <pc:sldChg chg="del">
        <pc:chgData name="Augustine Ogbonnah" userId="bade86cf02446d3c" providerId="LiveId" clId="{78B33868-B951-4696-ACAD-034A17DBC9DF}" dt="2024-08-30T13:31:50.813" v="148" actId="2696"/>
        <pc:sldMkLst>
          <pc:docMk/>
          <pc:sldMk cId="4132147533" sldId="314"/>
        </pc:sldMkLst>
      </pc:sldChg>
      <pc:sldChg chg="modSp del mod">
        <pc:chgData name="Augustine Ogbonnah" userId="bade86cf02446d3c" providerId="LiveId" clId="{78B33868-B951-4696-ACAD-034A17DBC9DF}" dt="2024-08-30T13:26:37.013" v="123" actId="2696"/>
        <pc:sldMkLst>
          <pc:docMk/>
          <pc:sldMk cId="3064996118" sldId="315"/>
        </pc:sldMkLst>
        <pc:spChg chg="mod">
          <ac:chgData name="Augustine Ogbonnah" userId="bade86cf02446d3c" providerId="LiveId" clId="{78B33868-B951-4696-ACAD-034A17DBC9DF}" dt="2024-08-27T23:41:57.436" v="0" actId="5793"/>
          <ac:spMkLst>
            <pc:docMk/>
            <pc:sldMk cId="3064996118" sldId="315"/>
            <ac:spMk id="3" creationId="{916DB464-DF47-D10D-10F8-E5B2C3140C80}"/>
          </ac:spMkLst>
        </pc:spChg>
      </pc:sldChg>
      <pc:sldChg chg="addSp delSp modSp mod">
        <pc:chgData name="Augustine Ogbonnah" userId="bade86cf02446d3c" providerId="LiveId" clId="{78B33868-B951-4696-ACAD-034A17DBC9DF}" dt="2024-08-30T19:08:37.710" v="214" actId="14100"/>
        <pc:sldMkLst>
          <pc:docMk/>
          <pc:sldMk cId="537809529" sldId="316"/>
        </pc:sldMkLst>
        <pc:spChg chg="del">
          <ac:chgData name="Augustine Ogbonnah" userId="bade86cf02446d3c" providerId="LiveId" clId="{78B33868-B951-4696-ACAD-034A17DBC9DF}" dt="2024-08-30T19:08:15.248" v="209" actId="478"/>
          <ac:spMkLst>
            <pc:docMk/>
            <pc:sldMk cId="537809529" sldId="316"/>
            <ac:spMk id="3" creationId="{CF3ADB94-FC21-07C5-1FC9-E729C5DEDFC6}"/>
          </ac:spMkLst>
        </pc:spChg>
        <pc:spChg chg="add del mod">
          <ac:chgData name="Augustine Ogbonnah" userId="bade86cf02446d3c" providerId="LiveId" clId="{78B33868-B951-4696-ACAD-034A17DBC9DF}" dt="2024-08-30T19:08:19.289" v="210" actId="478"/>
          <ac:spMkLst>
            <pc:docMk/>
            <pc:sldMk cId="537809529" sldId="316"/>
            <ac:spMk id="4" creationId="{7306C0AF-842D-1F18-DF1D-52462EC74720}"/>
          </ac:spMkLst>
        </pc:spChg>
        <pc:picChg chg="mod">
          <ac:chgData name="Augustine Ogbonnah" userId="bade86cf02446d3c" providerId="LiveId" clId="{78B33868-B951-4696-ACAD-034A17DBC9DF}" dt="2024-08-30T19:08:37.710" v="214" actId="14100"/>
          <ac:picMkLst>
            <pc:docMk/>
            <pc:sldMk cId="537809529" sldId="316"/>
            <ac:picMk id="10" creationId="{3B3AAA56-F8B1-2911-0437-696568DC3103}"/>
          </ac:picMkLst>
        </pc:picChg>
      </pc:sldChg>
      <pc:sldChg chg="modSp mod">
        <pc:chgData name="Augustine Ogbonnah" userId="bade86cf02446d3c" providerId="LiveId" clId="{78B33868-B951-4696-ACAD-034A17DBC9DF}" dt="2024-08-28T00:03:44.051" v="43" actId="20577"/>
        <pc:sldMkLst>
          <pc:docMk/>
          <pc:sldMk cId="1338167130" sldId="317"/>
        </pc:sldMkLst>
        <pc:spChg chg="mod">
          <ac:chgData name="Augustine Ogbonnah" userId="bade86cf02446d3c" providerId="LiveId" clId="{78B33868-B951-4696-ACAD-034A17DBC9DF}" dt="2024-08-28T00:03:44.051" v="43" actId="20577"/>
          <ac:spMkLst>
            <pc:docMk/>
            <pc:sldMk cId="1338167130" sldId="317"/>
            <ac:spMk id="3" creationId="{B45A4A65-E8B8-40CF-7ABD-97EA8FA97521}"/>
          </ac:spMkLst>
        </pc:spChg>
      </pc:sldChg>
      <pc:sldChg chg="addSp delSp modSp mod">
        <pc:chgData name="Augustine Ogbonnah" userId="bade86cf02446d3c" providerId="LiveId" clId="{78B33868-B951-4696-ACAD-034A17DBC9DF}" dt="2024-08-30T19:09:07.918" v="220" actId="14100"/>
        <pc:sldMkLst>
          <pc:docMk/>
          <pc:sldMk cId="1257318161" sldId="318"/>
        </pc:sldMkLst>
        <pc:spChg chg="del">
          <ac:chgData name="Augustine Ogbonnah" userId="bade86cf02446d3c" providerId="LiveId" clId="{78B33868-B951-4696-ACAD-034A17DBC9DF}" dt="2024-08-30T19:08:45.687" v="215" actId="478"/>
          <ac:spMkLst>
            <pc:docMk/>
            <pc:sldMk cId="1257318161" sldId="318"/>
            <ac:spMk id="3" creationId="{CF3ADB94-FC21-07C5-1FC9-E729C5DEDFC6}"/>
          </ac:spMkLst>
        </pc:spChg>
        <pc:spChg chg="add del mod">
          <ac:chgData name="Augustine Ogbonnah" userId="bade86cf02446d3c" providerId="LiveId" clId="{78B33868-B951-4696-ACAD-034A17DBC9DF}" dt="2024-08-30T19:08:50.306" v="216" actId="478"/>
          <ac:spMkLst>
            <pc:docMk/>
            <pc:sldMk cId="1257318161" sldId="318"/>
            <ac:spMk id="4" creationId="{0EEB1C29-BA3E-A652-6ACD-225B5D9D218D}"/>
          </ac:spMkLst>
        </pc:spChg>
        <pc:picChg chg="mod">
          <ac:chgData name="Augustine Ogbonnah" userId="bade86cf02446d3c" providerId="LiveId" clId="{78B33868-B951-4696-ACAD-034A17DBC9DF}" dt="2024-08-30T19:09:07.918" v="220" actId="14100"/>
          <ac:picMkLst>
            <pc:docMk/>
            <pc:sldMk cId="1257318161" sldId="318"/>
            <ac:picMk id="7" creationId="{59F313AD-22CE-520C-D6B1-FBDFF2CA9DED}"/>
          </ac:picMkLst>
        </pc:picChg>
      </pc:sldChg>
      <pc:sldChg chg="modSp mod">
        <pc:chgData name="Augustine Ogbonnah" userId="bade86cf02446d3c" providerId="LiveId" clId="{78B33868-B951-4696-ACAD-034A17DBC9DF}" dt="2024-08-30T19:10:16.980" v="226" actId="20577"/>
        <pc:sldMkLst>
          <pc:docMk/>
          <pc:sldMk cId="3346313408" sldId="319"/>
        </pc:sldMkLst>
        <pc:spChg chg="mod">
          <ac:chgData name="Augustine Ogbonnah" userId="bade86cf02446d3c" providerId="LiveId" clId="{78B33868-B951-4696-ACAD-034A17DBC9DF}" dt="2024-08-30T19:10:16.980" v="226" actId="20577"/>
          <ac:spMkLst>
            <pc:docMk/>
            <pc:sldMk cId="3346313408" sldId="319"/>
            <ac:spMk id="3" creationId="{916DB464-DF47-D10D-10F8-E5B2C3140C80}"/>
          </ac:spMkLst>
        </pc:spChg>
      </pc:sldChg>
      <pc:sldChg chg="modSp mod">
        <pc:chgData name="Augustine Ogbonnah" userId="bade86cf02446d3c" providerId="LiveId" clId="{78B33868-B951-4696-ACAD-034A17DBC9DF}" dt="2024-08-30T19:10:30.101" v="230" actId="20577"/>
        <pc:sldMkLst>
          <pc:docMk/>
          <pc:sldMk cId="4003471536" sldId="320"/>
        </pc:sldMkLst>
        <pc:spChg chg="mod">
          <ac:chgData name="Augustine Ogbonnah" userId="bade86cf02446d3c" providerId="LiveId" clId="{78B33868-B951-4696-ACAD-034A17DBC9DF}" dt="2024-08-30T19:10:30.101" v="230" actId="20577"/>
          <ac:spMkLst>
            <pc:docMk/>
            <pc:sldMk cId="4003471536" sldId="320"/>
            <ac:spMk id="3" creationId="{916DB464-DF47-D10D-10F8-E5B2C3140C80}"/>
          </ac:spMkLst>
        </pc:spChg>
      </pc:sldChg>
      <pc:sldChg chg="modSp mod">
        <pc:chgData name="Augustine Ogbonnah" userId="bade86cf02446d3c" providerId="LiveId" clId="{78B33868-B951-4696-ACAD-034A17DBC9DF}" dt="2024-08-30T13:30:19.896" v="143" actId="20577"/>
        <pc:sldMkLst>
          <pc:docMk/>
          <pc:sldMk cId="3619112334" sldId="321"/>
        </pc:sldMkLst>
        <pc:spChg chg="mod">
          <ac:chgData name="Augustine Ogbonnah" userId="bade86cf02446d3c" providerId="LiveId" clId="{78B33868-B951-4696-ACAD-034A17DBC9DF}" dt="2024-08-30T13:30:19.896" v="143" actId="20577"/>
          <ac:spMkLst>
            <pc:docMk/>
            <pc:sldMk cId="3619112334" sldId="321"/>
            <ac:spMk id="3" creationId="{916DB464-DF47-D10D-10F8-E5B2C3140C80}"/>
          </ac:spMkLst>
        </pc:spChg>
      </pc:sldChg>
      <pc:sldChg chg="modSp mod">
        <pc:chgData name="Augustine Ogbonnah" userId="bade86cf02446d3c" providerId="LiveId" clId="{78B33868-B951-4696-ACAD-034A17DBC9DF}" dt="2024-08-30T13:31:30.763" v="147" actId="5793"/>
        <pc:sldMkLst>
          <pc:docMk/>
          <pc:sldMk cId="1526018710" sldId="322"/>
        </pc:sldMkLst>
        <pc:spChg chg="mod">
          <ac:chgData name="Augustine Ogbonnah" userId="bade86cf02446d3c" providerId="LiveId" clId="{78B33868-B951-4696-ACAD-034A17DBC9DF}" dt="2024-08-30T13:31:30.763" v="147" actId="5793"/>
          <ac:spMkLst>
            <pc:docMk/>
            <pc:sldMk cId="1526018710" sldId="322"/>
            <ac:spMk id="3" creationId="{916DB464-DF47-D10D-10F8-E5B2C3140C80}"/>
          </ac:spMkLst>
        </pc:spChg>
      </pc:sldChg>
      <pc:sldChg chg="addSp delSp modSp new mod">
        <pc:chgData name="Augustine Ogbonnah" userId="bade86cf02446d3c" providerId="LiveId" clId="{78B33868-B951-4696-ACAD-034A17DBC9DF}" dt="2024-09-02T17:28:45.228" v="1273" actId="27636"/>
        <pc:sldMkLst>
          <pc:docMk/>
          <pc:sldMk cId="2974675518" sldId="323"/>
        </pc:sldMkLst>
        <pc:spChg chg="del">
          <ac:chgData name="Augustine Ogbonnah" userId="bade86cf02446d3c" providerId="LiveId" clId="{78B33868-B951-4696-ACAD-034A17DBC9DF}" dt="2024-09-02T16:10:59.080" v="254" actId="478"/>
          <ac:spMkLst>
            <pc:docMk/>
            <pc:sldMk cId="2974675518" sldId="323"/>
            <ac:spMk id="2" creationId="{A3F30A13-6D98-BE0C-2293-055059F29D45}"/>
          </ac:spMkLst>
        </pc:spChg>
        <pc:spChg chg="mod">
          <ac:chgData name="Augustine Ogbonnah" userId="bade86cf02446d3c" providerId="LiveId" clId="{78B33868-B951-4696-ACAD-034A17DBC9DF}" dt="2024-09-02T17:28:45.228" v="1273" actId="27636"/>
          <ac:spMkLst>
            <pc:docMk/>
            <pc:sldMk cId="2974675518" sldId="323"/>
            <ac:spMk id="3" creationId="{E1F51835-F65A-4FC7-99B9-34FC8DF4FE5E}"/>
          </ac:spMkLst>
        </pc:spChg>
        <pc:spChg chg="del mod">
          <ac:chgData name="Augustine Ogbonnah" userId="bade86cf02446d3c" providerId="LiveId" clId="{78B33868-B951-4696-ACAD-034A17DBC9DF}" dt="2024-09-02T16:12:12.145" v="262" actId="22"/>
          <ac:spMkLst>
            <pc:docMk/>
            <pc:sldMk cId="2974675518" sldId="323"/>
            <ac:spMk id="4" creationId="{85631AD6-5559-9CA6-2775-C960EEDED780}"/>
          </ac:spMkLst>
        </pc:spChg>
        <pc:spChg chg="add del mod">
          <ac:chgData name="Augustine Ogbonnah" userId="bade86cf02446d3c" providerId="LiveId" clId="{78B33868-B951-4696-ACAD-034A17DBC9DF}" dt="2024-09-02T17:18:11.515" v="1241" actId="22"/>
          <ac:spMkLst>
            <pc:docMk/>
            <pc:sldMk cId="2974675518" sldId="323"/>
            <ac:spMk id="9" creationId="{CBA689E7-D2CF-F313-6C23-0D229957B267}"/>
          </ac:spMkLst>
        </pc:spChg>
        <pc:spChg chg="add">
          <ac:chgData name="Augustine Ogbonnah" userId="bade86cf02446d3c" providerId="LiveId" clId="{78B33868-B951-4696-ACAD-034A17DBC9DF}" dt="2024-09-02T17:24:52.509" v="1266"/>
          <ac:spMkLst>
            <pc:docMk/>
            <pc:sldMk cId="2974675518" sldId="323"/>
            <ac:spMk id="12" creationId="{6AFE9B01-EEC5-D402-15F8-086DDC51E8EF}"/>
          </ac:spMkLst>
        </pc:spChg>
        <pc:picChg chg="add del mod ord">
          <ac:chgData name="Augustine Ogbonnah" userId="bade86cf02446d3c" providerId="LiveId" clId="{78B33868-B951-4696-ACAD-034A17DBC9DF}" dt="2024-09-02T17:18:08.266" v="1240" actId="478"/>
          <ac:picMkLst>
            <pc:docMk/>
            <pc:sldMk cId="2974675518" sldId="323"/>
            <ac:picMk id="7" creationId="{013362A8-F02E-C414-5DCA-49DBC2D1B038}"/>
          </ac:picMkLst>
        </pc:picChg>
        <pc:picChg chg="add mod ord">
          <ac:chgData name="Augustine Ogbonnah" userId="bade86cf02446d3c" providerId="LiveId" clId="{78B33868-B951-4696-ACAD-034A17DBC9DF}" dt="2024-09-02T17:19:19.806" v="1252" actId="14100"/>
          <ac:picMkLst>
            <pc:docMk/>
            <pc:sldMk cId="2974675518" sldId="323"/>
            <ac:picMk id="11" creationId="{68A8B620-0A58-C191-2B6A-CC11FCB6A1F2}"/>
          </ac:picMkLst>
        </pc:picChg>
      </pc:sldChg>
      <pc:sldChg chg="addSp delSp modSp new mod">
        <pc:chgData name="Augustine Ogbonnah" userId="bade86cf02446d3c" providerId="LiveId" clId="{78B33868-B951-4696-ACAD-034A17DBC9DF}" dt="2024-09-02T17:35:34.728" v="1315" actId="20577"/>
        <pc:sldMkLst>
          <pc:docMk/>
          <pc:sldMk cId="1425759539" sldId="324"/>
        </pc:sldMkLst>
        <pc:spChg chg="del">
          <ac:chgData name="Augustine Ogbonnah" userId="bade86cf02446d3c" providerId="LiveId" clId="{78B33868-B951-4696-ACAD-034A17DBC9DF}" dt="2024-09-02T16:20:43.165" v="540" actId="478"/>
          <ac:spMkLst>
            <pc:docMk/>
            <pc:sldMk cId="1425759539" sldId="324"/>
            <ac:spMk id="2" creationId="{30E8F7E8-A9C4-16EE-0219-6BE7A9BFED9C}"/>
          </ac:spMkLst>
        </pc:spChg>
        <pc:spChg chg="mod">
          <ac:chgData name="Augustine Ogbonnah" userId="bade86cf02446d3c" providerId="LiveId" clId="{78B33868-B951-4696-ACAD-034A17DBC9DF}" dt="2024-09-02T17:35:34.728" v="1315" actId="20577"/>
          <ac:spMkLst>
            <pc:docMk/>
            <pc:sldMk cId="1425759539" sldId="324"/>
            <ac:spMk id="3" creationId="{283E5991-D080-BB9C-E9E0-9B47D7B75BAD}"/>
          </ac:spMkLst>
        </pc:spChg>
        <pc:spChg chg="del mod">
          <ac:chgData name="Augustine Ogbonnah" userId="bade86cf02446d3c" providerId="LiveId" clId="{78B33868-B951-4696-ACAD-034A17DBC9DF}" dt="2024-09-02T16:21:24.145" v="546" actId="22"/>
          <ac:spMkLst>
            <pc:docMk/>
            <pc:sldMk cId="1425759539" sldId="324"/>
            <ac:spMk id="4" creationId="{36C55C74-8161-B768-33B6-97FA67DD5277}"/>
          </ac:spMkLst>
        </pc:spChg>
        <pc:picChg chg="add mod ord">
          <ac:chgData name="Augustine Ogbonnah" userId="bade86cf02446d3c" providerId="LiveId" clId="{78B33868-B951-4696-ACAD-034A17DBC9DF}" dt="2024-09-02T16:21:34.057" v="548" actId="14100"/>
          <ac:picMkLst>
            <pc:docMk/>
            <pc:sldMk cId="1425759539" sldId="324"/>
            <ac:picMk id="7" creationId="{A3A24189-5659-DBE0-C34F-EC6E94618490}"/>
          </ac:picMkLst>
        </pc:picChg>
      </pc:sldChg>
      <pc:sldChg chg="addSp delSp modSp new mod">
        <pc:chgData name="Augustine Ogbonnah" userId="bade86cf02446d3c" providerId="LiveId" clId="{78B33868-B951-4696-ACAD-034A17DBC9DF}" dt="2024-09-02T17:39:40.438" v="1339" actId="20577"/>
        <pc:sldMkLst>
          <pc:docMk/>
          <pc:sldMk cId="3749125034" sldId="325"/>
        </pc:sldMkLst>
        <pc:spChg chg="del">
          <ac:chgData name="Augustine Ogbonnah" userId="bade86cf02446d3c" providerId="LiveId" clId="{78B33868-B951-4696-ACAD-034A17DBC9DF}" dt="2024-09-02T16:35:39.618" v="1018" actId="478"/>
          <ac:spMkLst>
            <pc:docMk/>
            <pc:sldMk cId="3749125034" sldId="325"/>
            <ac:spMk id="2" creationId="{2C0DAD3E-F7B8-A098-566D-0E49A82ED239}"/>
          </ac:spMkLst>
        </pc:spChg>
        <pc:spChg chg="mod">
          <ac:chgData name="Augustine Ogbonnah" userId="bade86cf02446d3c" providerId="LiveId" clId="{78B33868-B951-4696-ACAD-034A17DBC9DF}" dt="2024-09-02T17:39:40.438" v="1339" actId="20577"/>
          <ac:spMkLst>
            <pc:docMk/>
            <pc:sldMk cId="3749125034" sldId="325"/>
            <ac:spMk id="3" creationId="{B9A04A37-B8ED-C2A9-BD85-BDE580F91A41}"/>
          </ac:spMkLst>
        </pc:spChg>
        <pc:spChg chg="del mod">
          <ac:chgData name="Augustine Ogbonnah" userId="bade86cf02446d3c" providerId="LiveId" clId="{78B33868-B951-4696-ACAD-034A17DBC9DF}" dt="2024-09-02T16:36:15.450" v="1023" actId="22"/>
          <ac:spMkLst>
            <pc:docMk/>
            <pc:sldMk cId="3749125034" sldId="325"/>
            <ac:spMk id="4" creationId="{1DB2A2B3-A061-0FFC-681E-0B4E1D6E4FAE}"/>
          </ac:spMkLst>
        </pc:spChg>
        <pc:picChg chg="add mod ord">
          <ac:chgData name="Augustine Ogbonnah" userId="bade86cf02446d3c" providerId="LiveId" clId="{78B33868-B951-4696-ACAD-034A17DBC9DF}" dt="2024-09-02T16:36:30.027" v="1027" actId="14100"/>
          <ac:picMkLst>
            <pc:docMk/>
            <pc:sldMk cId="3749125034" sldId="325"/>
            <ac:picMk id="7" creationId="{5F6CAE33-96CE-08E9-A50E-4B94100D84BC}"/>
          </ac:picMkLst>
        </pc:picChg>
      </pc:sldChg>
    </pc:docChg>
  </pc:docChgLst>
  <pc:docChgLst>
    <pc:chgData name="Augustine Ogbonnah" userId="bade86cf02446d3c" providerId="LiveId" clId="{8952832D-13DB-4B97-B500-DB45F588C53E}"/>
    <pc:docChg chg="undo custSel modSld">
      <pc:chgData name="Augustine Ogbonnah" userId="bade86cf02446d3c" providerId="LiveId" clId="{8952832D-13DB-4B97-B500-DB45F588C53E}" dt="2024-09-06T19:38:25.943" v="125" actId="255"/>
      <pc:docMkLst>
        <pc:docMk/>
      </pc:docMkLst>
      <pc:sldChg chg="modSp mod">
        <pc:chgData name="Augustine Ogbonnah" userId="bade86cf02446d3c" providerId="LiveId" clId="{8952832D-13DB-4B97-B500-DB45F588C53E}" dt="2024-09-06T19:34:32.381" v="45" actId="14100"/>
        <pc:sldMkLst>
          <pc:docMk/>
          <pc:sldMk cId="1096717490" sldId="263"/>
        </pc:sldMkLst>
        <pc:spChg chg="mod">
          <ac:chgData name="Augustine Ogbonnah" userId="bade86cf02446d3c" providerId="LiveId" clId="{8952832D-13DB-4B97-B500-DB45F588C53E}" dt="2024-09-06T19:34:32.381" v="45" actId="14100"/>
          <ac:spMkLst>
            <pc:docMk/>
            <pc:sldMk cId="1096717490" sldId="263"/>
            <ac:spMk id="11" creationId="{2A3D95EF-8A67-7F71-37EF-9EB02511B163}"/>
          </ac:spMkLst>
        </pc:spChg>
      </pc:sldChg>
      <pc:sldChg chg="modSp mod">
        <pc:chgData name="Augustine Ogbonnah" userId="bade86cf02446d3c" providerId="LiveId" clId="{8952832D-13DB-4B97-B500-DB45F588C53E}" dt="2024-09-06T19:34:06.944" v="40" actId="5793"/>
        <pc:sldMkLst>
          <pc:docMk/>
          <pc:sldMk cId="1966913227" sldId="309"/>
        </pc:sldMkLst>
        <pc:spChg chg="mod">
          <ac:chgData name="Augustine Ogbonnah" userId="bade86cf02446d3c" providerId="LiveId" clId="{8952832D-13DB-4B97-B500-DB45F588C53E}" dt="2024-09-06T19:34:06.944" v="40" actId="5793"/>
          <ac:spMkLst>
            <pc:docMk/>
            <pc:sldMk cId="1966913227" sldId="309"/>
            <ac:spMk id="8" creationId="{BCFDA37B-399A-B9F0-7A7D-2A891EB7FFA6}"/>
          </ac:spMkLst>
        </pc:spChg>
      </pc:sldChg>
      <pc:sldChg chg="modSp mod">
        <pc:chgData name="Augustine Ogbonnah" userId="bade86cf02446d3c" providerId="LiveId" clId="{8952832D-13DB-4B97-B500-DB45F588C53E}" dt="2024-09-06T19:38:25.943" v="125" actId="255"/>
        <pc:sldMkLst>
          <pc:docMk/>
          <pc:sldMk cId="4230106960" sldId="310"/>
        </pc:sldMkLst>
        <pc:spChg chg="mod">
          <ac:chgData name="Augustine Ogbonnah" userId="bade86cf02446d3c" providerId="LiveId" clId="{8952832D-13DB-4B97-B500-DB45F588C53E}" dt="2024-09-06T19:38:25.943" v="125" actId="255"/>
          <ac:spMkLst>
            <pc:docMk/>
            <pc:sldMk cId="4230106960" sldId="310"/>
            <ac:spMk id="11" creationId="{949404F1-8E94-7D3D-71E2-A1A4B7CBCB4A}"/>
          </ac:spMkLst>
        </pc:spChg>
      </pc:sldChg>
      <pc:sldChg chg="addSp delSp modSp mod">
        <pc:chgData name="Augustine Ogbonnah" userId="bade86cf02446d3c" providerId="LiveId" clId="{8952832D-13DB-4B97-B500-DB45F588C53E}" dt="2024-09-06T19:19:39.825" v="30" actId="14100"/>
        <pc:sldMkLst>
          <pc:docMk/>
          <pc:sldMk cId="3748348926" sldId="311"/>
        </pc:sldMkLst>
        <pc:spChg chg="add del mod">
          <ac:chgData name="Augustine Ogbonnah" userId="bade86cf02446d3c" providerId="LiveId" clId="{8952832D-13DB-4B97-B500-DB45F588C53E}" dt="2024-09-06T19:12:59.354" v="1" actId="22"/>
          <ac:spMkLst>
            <pc:docMk/>
            <pc:sldMk cId="3748348926" sldId="311"/>
            <ac:spMk id="3" creationId="{35A5BCC1-7EE7-E2A8-EB3A-B9CC241F179D}"/>
          </ac:spMkLst>
        </pc:spChg>
        <pc:spChg chg="add del mod">
          <ac:chgData name="Augustine Ogbonnah" userId="bade86cf02446d3c" providerId="LiveId" clId="{8952832D-13DB-4B97-B500-DB45F588C53E}" dt="2024-09-06T19:17:20.469" v="19" actId="22"/>
          <ac:spMkLst>
            <pc:docMk/>
            <pc:sldMk cId="3748348926" sldId="311"/>
            <ac:spMk id="9" creationId="{D84FB72B-20FF-6DD0-2DF9-4BB8AD853A8B}"/>
          </ac:spMkLst>
        </pc:spChg>
        <pc:spChg chg="add del mod">
          <ac:chgData name="Augustine Ogbonnah" userId="bade86cf02446d3c" providerId="LiveId" clId="{8952832D-13DB-4B97-B500-DB45F588C53E}" dt="2024-09-06T19:19:28.755" v="27" actId="22"/>
          <ac:spMkLst>
            <pc:docMk/>
            <pc:sldMk cId="3748348926" sldId="311"/>
            <ac:spMk id="13" creationId="{31A35A53-519E-EA1A-98C0-F67E32D111F0}"/>
          </ac:spMkLst>
        </pc:spChg>
        <pc:picChg chg="del">
          <ac:chgData name="Augustine Ogbonnah" userId="bade86cf02446d3c" providerId="LiveId" clId="{8952832D-13DB-4B97-B500-DB45F588C53E}" dt="2024-09-06T19:12:54.637" v="0" actId="478"/>
          <ac:picMkLst>
            <pc:docMk/>
            <pc:sldMk cId="3748348926" sldId="311"/>
            <ac:picMk id="6" creationId="{C63D992F-F98C-F579-07D7-EE89572981D0}"/>
          </ac:picMkLst>
        </pc:picChg>
        <pc:picChg chg="add del mod ord">
          <ac:chgData name="Augustine Ogbonnah" userId="bade86cf02446d3c" providerId="LiveId" clId="{8952832D-13DB-4B97-B500-DB45F588C53E}" dt="2024-09-06T19:17:16.888" v="18" actId="478"/>
          <ac:picMkLst>
            <pc:docMk/>
            <pc:sldMk cId="3748348926" sldId="311"/>
            <ac:picMk id="7" creationId="{3F0CB2D6-090A-5F27-B87F-6CC2E7FCD2DE}"/>
          </ac:picMkLst>
        </pc:picChg>
        <pc:picChg chg="add del mod ord">
          <ac:chgData name="Augustine Ogbonnah" userId="bade86cf02446d3c" providerId="LiveId" clId="{8952832D-13DB-4B97-B500-DB45F588C53E}" dt="2024-09-06T19:19:18.426" v="24" actId="478"/>
          <ac:picMkLst>
            <pc:docMk/>
            <pc:sldMk cId="3748348926" sldId="311"/>
            <ac:picMk id="11" creationId="{DE9B68FA-7831-61B2-3101-4BF6C7DBB96D}"/>
          </ac:picMkLst>
        </pc:picChg>
        <pc:picChg chg="add mod ord">
          <ac:chgData name="Augustine Ogbonnah" userId="bade86cf02446d3c" providerId="LiveId" clId="{8952832D-13DB-4B97-B500-DB45F588C53E}" dt="2024-09-06T19:19:39.825" v="30" actId="14100"/>
          <ac:picMkLst>
            <pc:docMk/>
            <pc:sldMk cId="3748348926" sldId="311"/>
            <ac:picMk id="15" creationId="{D1C74339-1B7C-974F-570C-E64888AFEC88}"/>
          </ac:picMkLst>
        </pc:picChg>
      </pc:sldChg>
      <pc:sldChg chg="addSp delSp modSp mod">
        <pc:chgData name="Augustine Ogbonnah" userId="bade86cf02446d3c" providerId="LiveId" clId="{8952832D-13DB-4B97-B500-DB45F588C53E}" dt="2024-09-06T19:20:02.728" v="36" actId="14100"/>
        <pc:sldMkLst>
          <pc:docMk/>
          <pc:sldMk cId="2974675518" sldId="323"/>
        </pc:sldMkLst>
        <pc:spChg chg="add del mod">
          <ac:chgData name="Augustine Ogbonnah" userId="bade86cf02446d3c" providerId="LiveId" clId="{8952832D-13DB-4B97-B500-DB45F588C53E}" dt="2024-09-06T19:13:27.011" v="7" actId="22"/>
          <ac:spMkLst>
            <pc:docMk/>
            <pc:sldMk cId="2974675518" sldId="323"/>
            <ac:spMk id="4" creationId="{A4F3FA4E-587D-8E03-A2BA-4BBD558679E9}"/>
          </ac:spMkLst>
        </pc:spChg>
        <pc:spChg chg="add del mod">
          <ac:chgData name="Augustine Ogbonnah" userId="bade86cf02446d3c" providerId="LiveId" clId="{8952832D-13DB-4B97-B500-DB45F588C53E}" dt="2024-09-06T19:16:44.375" v="13" actId="22"/>
          <ac:spMkLst>
            <pc:docMk/>
            <pc:sldMk cId="2974675518" sldId="323"/>
            <ac:spMk id="9" creationId="{48106B35-2443-399E-AFCA-D2B1E055CE25}"/>
          </ac:spMkLst>
        </pc:spChg>
        <pc:spChg chg="add del mod">
          <ac:chgData name="Augustine Ogbonnah" userId="bade86cf02446d3c" providerId="LiveId" clId="{8952832D-13DB-4B97-B500-DB45F588C53E}" dt="2024-09-06T19:19:47.742" v="32" actId="22"/>
          <ac:spMkLst>
            <pc:docMk/>
            <pc:sldMk cId="2974675518" sldId="323"/>
            <ac:spMk id="14" creationId="{9DAC27E1-C5D3-F9BB-2926-41B1F86AEFEF}"/>
          </ac:spMkLst>
        </pc:spChg>
        <pc:picChg chg="add del mod ord">
          <ac:chgData name="Augustine Ogbonnah" userId="bade86cf02446d3c" providerId="LiveId" clId="{8952832D-13DB-4B97-B500-DB45F588C53E}" dt="2024-09-06T19:16:40.884" v="12" actId="478"/>
          <ac:picMkLst>
            <pc:docMk/>
            <pc:sldMk cId="2974675518" sldId="323"/>
            <ac:picMk id="7" creationId="{75AE3640-BB51-0D75-BBA1-D18762ABE0D7}"/>
          </ac:picMkLst>
        </pc:picChg>
        <pc:picChg chg="del">
          <ac:chgData name="Augustine Ogbonnah" userId="bade86cf02446d3c" providerId="LiveId" clId="{8952832D-13DB-4B97-B500-DB45F588C53E}" dt="2024-09-06T19:13:24.050" v="6" actId="478"/>
          <ac:picMkLst>
            <pc:docMk/>
            <pc:sldMk cId="2974675518" sldId="323"/>
            <ac:picMk id="11" creationId="{68A8B620-0A58-C191-2B6A-CC11FCB6A1F2}"/>
          </ac:picMkLst>
        </pc:picChg>
        <pc:picChg chg="add del mod ord">
          <ac:chgData name="Augustine Ogbonnah" userId="bade86cf02446d3c" providerId="LiveId" clId="{8952832D-13DB-4B97-B500-DB45F588C53E}" dt="2024-09-06T19:19:44.897" v="31" actId="478"/>
          <ac:picMkLst>
            <pc:docMk/>
            <pc:sldMk cId="2974675518" sldId="323"/>
            <ac:picMk id="12" creationId="{54BE3C4F-3208-0477-C2DA-1FACF330E2EB}"/>
          </ac:picMkLst>
        </pc:picChg>
        <pc:picChg chg="add mod ord">
          <ac:chgData name="Augustine Ogbonnah" userId="bade86cf02446d3c" providerId="LiveId" clId="{8952832D-13DB-4B97-B500-DB45F588C53E}" dt="2024-09-06T19:20:02.728" v="36" actId="14100"/>
          <ac:picMkLst>
            <pc:docMk/>
            <pc:sldMk cId="2974675518" sldId="323"/>
            <ac:picMk id="16" creationId="{C869A102-871A-D9F3-6A0B-2097809E47E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10/29/2024</a:t>
            </a:fld>
            <a:endParaRPr lang="en-US"/>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10/29/2024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a:p>
        </p:txBody>
      </p:sp>
    </p:spTree>
    <p:extLst>
      <p:ext uri="{BB962C8B-B14F-4D97-AF65-F5344CB8AC3E}">
        <p14:creationId xmlns:p14="http://schemas.microsoft.com/office/powerpoint/2010/main" val="2206190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a:p>
        </p:txBody>
      </p:sp>
    </p:spTree>
    <p:extLst>
      <p:ext uri="{BB962C8B-B14F-4D97-AF65-F5344CB8AC3E}">
        <p14:creationId xmlns:p14="http://schemas.microsoft.com/office/powerpoint/2010/main" val="3541786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17</a:t>
            </a:fld>
            <a:endParaRPr lang="en-US" noProof="0"/>
          </a:p>
        </p:txBody>
      </p:sp>
    </p:spTree>
    <p:extLst>
      <p:ext uri="{BB962C8B-B14F-4D97-AF65-F5344CB8AC3E}">
        <p14:creationId xmlns:p14="http://schemas.microsoft.com/office/powerpoint/2010/main" val="2192434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a:p>
        </p:txBody>
      </p:sp>
    </p:spTree>
    <p:extLst>
      <p:ext uri="{BB962C8B-B14F-4D97-AF65-F5344CB8AC3E}">
        <p14:creationId xmlns:p14="http://schemas.microsoft.com/office/powerpoint/2010/main" val="4029558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19</a:t>
            </a:fld>
            <a:endParaRPr lang="en-US" noProof="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a:p>
        </p:txBody>
      </p:sp>
    </p:spTree>
    <p:extLst>
      <p:ext uri="{BB962C8B-B14F-4D97-AF65-F5344CB8AC3E}">
        <p14:creationId xmlns:p14="http://schemas.microsoft.com/office/powerpoint/2010/main" val="2000299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536850"/>
          </a:xfrm>
        </p:spPr>
        <p:txBody>
          <a:bodyPr anchor="ctr"/>
          <a:lstStyle/>
          <a:p>
            <a:pPr marL="0" marR="0">
              <a:lnSpc>
                <a:spcPct val="107000"/>
              </a:lnSpc>
              <a:spcBef>
                <a:spcPts val="0"/>
              </a:spcBef>
              <a:spcAft>
                <a:spcPts val="800"/>
              </a:spcAft>
            </a:pPr>
            <a:r>
              <a:rPr lang="en-US" b="1" kern="100">
                <a:effectLst/>
                <a:latin typeface="Aptos ExtraBold" panose="020F0502020204030204" pitchFamily="34" charset="0"/>
                <a:ea typeface="Calibri" panose="020F0502020204030204" pitchFamily="34" charset="0"/>
                <a:cs typeface="Times New Roman" panose="02020603050405020304" pitchFamily="18" charset="0"/>
              </a:rPr>
              <a:t>Enhancing Product Development Efficiency at Ice Age Inc.</a:t>
            </a:r>
            <a:br>
              <a:rPr lang="en-US" b="1" kern="100">
                <a:effectLst/>
                <a:latin typeface="Aptos ExtraBold" panose="020F0502020204030204" pitchFamily="34" charset="0"/>
                <a:ea typeface="Calibri" panose="020F0502020204030204" pitchFamily="34" charset="0"/>
                <a:cs typeface="Times New Roman" panose="02020603050405020304" pitchFamily="18" charset="0"/>
              </a:rPr>
            </a:br>
            <a:br>
              <a:rPr lang="en-US" b="1" kern="100">
                <a:effectLst/>
                <a:latin typeface="Aptos ExtraBold" panose="020F0502020204030204" pitchFamily="34" charset="0"/>
                <a:ea typeface="Calibri" panose="020F0502020204030204" pitchFamily="34" charset="0"/>
                <a:cs typeface="Times New Roman" panose="02020603050405020304" pitchFamily="18" charset="0"/>
              </a:rPr>
            </a:br>
            <a:br>
              <a:rPr lang="en-US" b="1" kern="100">
                <a:effectLst/>
                <a:latin typeface="Aptos ExtraBold" panose="020F0502020204030204" pitchFamily="34" charset="0"/>
                <a:ea typeface="Calibri" panose="020F0502020204030204" pitchFamily="34" charset="0"/>
                <a:cs typeface="Times New Roman" panose="02020603050405020304" pitchFamily="18" charset="0"/>
              </a:rPr>
            </a:br>
            <a:r>
              <a:rPr lang="en-US" sz="2000" b="1" kern="100">
                <a:effectLst/>
                <a:latin typeface="Aptos ExtraBold" panose="020F0502020204030204" pitchFamily="34" charset="0"/>
                <a:ea typeface="Calibri" panose="020F0502020204030204" pitchFamily="34" charset="0"/>
                <a:cs typeface="Times New Roman" panose="02020603050405020304" pitchFamily="18" charset="0"/>
              </a:rPr>
              <a:t>PRESENTED</a:t>
            </a:r>
            <a:br>
              <a:rPr lang="en-US" sz="2000" b="1" kern="100">
                <a:effectLst/>
                <a:latin typeface="Aptos ExtraBold" panose="020F0502020204030204" pitchFamily="34" charset="0"/>
                <a:ea typeface="Calibri" panose="020F0502020204030204" pitchFamily="34" charset="0"/>
                <a:cs typeface="Times New Roman" panose="02020603050405020304" pitchFamily="18" charset="0"/>
              </a:rPr>
            </a:br>
            <a:r>
              <a:rPr lang="en-US" sz="2000" b="1" kern="100">
                <a:effectLst/>
                <a:latin typeface="Aptos ExtraBold" panose="020F0502020204030204" pitchFamily="34" charset="0"/>
                <a:ea typeface="Calibri" panose="020F0502020204030204" pitchFamily="34" charset="0"/>
                <a:cs typeface="Times New Roman" panose="02020603050405020304" pitchFamily="18" charset="0"/>
              </a:rPr>
              <a:t>BY </a:t>
            </a:r>
            <a:br>
              <a:rPr lang="en-US" sz="2000" b="1" kern="100">
                <a:effectLst/>
                <a:latin typeface="Aptos ExtraBold" panose="020F0502020204030204" pitchFamily="34" charset="0"/>
                <a:ea typeface="Calibri" panose="020F0502020204030204" pitchFamily="34" charset="0"/>
                <a:cs typeface="Times New Roman" panose="02020603050405020304" pitchFamily="18" charset="0"/>
              </a:rPr>
            </a:br>
            <a:r>
              <a:rPr lang="en-US" sz="2000" b="1" kern="100">
                <a:effectLst/>
                <a:latin typeface="Aptos ExtraBold" panose="020F0502020204030204" pitchFamily="34" charset="0"/>
                <a:ea typeface="Calibri" panose="020F0502020204030204" pitchFamily="34" charset="0"/>
                <a:cs typeface="Times New Roman" panose="02020603050405020304" pitchFamily="18" charset="0"/>
              </a:rPr>
              <a:t>Ogbonnah Augustine</a:t>
            </a:r>
            <a:endParaRPr lang="en-US" sz="2000" kern="100">
              <a:effectLst/>
              <a:latin typeface="Aptos ExtraBold"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a:p>
        </p:txBody>
      </p:sp>
      <p:pic>
        <p:nvPicPr>
          <p:cNvPr id="10" name="Content Placeholder 9">
            <a:extLst>
              <a:ext uri="{FF2B5EF4-FFF2-40B4-BE49-F238E27FC236}">
                <a16:creationId xmlns:a16="http://schemas.microsoft.com/office/drawing/2014/main" id="{3B3AAA56-F8B1-2911-0437-696568DC3103}"/>
              </a:ext>
            </a:extLst>
          </p:cNvPr>
          <p:cNvPicPr>
            <a:picLocks noGrp="1" noChangeAspect="1"/>
          </p:cNvPicPr>
          <p:nvPr>
            <p:ph sz="quarter" idx="13"/>
          </p:nvPr>
        </p:nvPicPr>
        <p:blipFill>
          <a:blip r:embed="rId3"/>
          <a:stretch>
            <a:fillRect/>
          </a:stretch>
        </p:blipFill>
        <p:spPr>
          <a:xfrm>
            <a:off x="0" y="0"/>
            <a:ext cx="12192000" cy="6857999"/>
          </a:xfrm>
        </p:spPr>
      </p:pic>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E5991-D080-BB9C-E9E0-9B47D7B75BAD}"/>
              </a:ext>
            </a:extLst>
          </p:cNvPr>
          <p:cNvSpPr>
            <a:spLocks noGrp="1"/>
          </p:cNvSpPr>
          <p:nvPr>
            <p:ph sz="quarter" idx="12"/>
          </p:nvPr>
        </p:nvSpPr>
        <p:spPr>
          <a:xfrm>
            <a:off x="0" y="0"/>
            <a:ext cx="3048000" cy="6857999"/>
          </a:xfrm>
        </p:spPr>
        <p:txBody>
          <a:bodyPr>
            <a:normAutofit/>
          </a:bodyPr>
          <a:lstStyle/>
          <a:p>
            <a:pPr algn="ctr"/>
            <a:r>
              <a:rPr lang="en-US" b="1">
                <a:latin typeface="Arial" panose="020B0604020202020204" pitchFamily="34" charset="0"/>
                <a:cs typeface="Arial" panose="020B0604020202020204" pitchFamily="34" charset="0"/>
              </a:rPr>
              <a:t>KEY INSIGHTS</a:t>
            </a: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Total Sales = $16.7m (Small-Size)</a:t>
            </a: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Market Trend Freq Score = 3 (Industry Benchmark = 3.50)</a:t>
            </a: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Avg Customer Feedback Score = 3 (</a:t>
            </a:r>
            <a:r>
              <a:rPr lang="en-US" sz="1000">
                <a:latin typeface="Arial" panose="020B0604020202020204" pitchFamily="34" charset="0"/>
                <a:cs typeface="Arial" panose="020B0604020202020204" pitchFamily="34" charset="0"/>
              </a:rPr>
              <a:t>Monitor customer satisfaction with the product.)</a:t>
            </a:r>
            <a:endParaRPr lang="en-US" sz="1000" b="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Total Market Performance Score = 3</a:t>
            </a: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Rating: High = 38%, Medium = 26%, Low = 37%</a:t>
            </a: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Sales by Mkt Performance = High = $6.25m,  Low = $6.18m</a:t>
            </a: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Sales by Demographics</a:t>
            </a: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Age 41 – 50 Highest = $5.6m</a:t>
            </a: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Product with Feature 3 most preferred = $1.8m</a:t>
            </a:r>
          </a:p>
          <a:p>
            <a:pPr marL="285750" indent="-285750">
              <a:buFont typeface="Arial" panose="020B0604020202020204" pitchFamily="34" charset="0"/>
              <a:buChar char="•"/>
            </a:pPr>
            <a:r>
              <a:rPr lang="en-US" sz="1000" b="1">
                <a:latin typeface="Arial" panose="020B0604020202020204" pitchFamily="34" charset="0"/>
                <a:cs typeface="Arial" panose="020B0604020202020204" pitchFamily="34" charset="0"/>
              </a:rPr>
              <a:t>Sales by Mkt Trends = Sust Focus and Tech Innovation. = $6m</a:t>
            </a:r>
          </a:p>
          <a:p>
            <a:pPr marL="285750" indent="-285750">
              <a:buFont typeface="Arial" panose="020B0604020202020204" pitchFamily="34" charset="0"/>
              <a:buChar char="•"/>
            </a:pPr>
            <a:endParaRPr lang="en-US" sz="1000" b="1">
              <a:latin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000" b="1" kern="100">
                <a:effectLst/>
                <a:latin typeface="Arial" panose="020B0604020202020204" pitchFamily="34" charset="0"/>
                <a:ea typeface="Calibri" panose="020F0502020204030204" pitchFamily="34" charset="0"/>
                <a:cs typeface="Arial" panose="020B0604020202020204" pitchFamily="34" charset="0"/>
              </a:rPr>
              <a:t>Market Trends:</a:t>
            </a:r>
            <a:r>
              <a:rPr lang="en-US" sz="1000" kern="100">
                <a:effectLst/>
                <a:latin typeface="Arial" panose="020B0604020202020204" pitchFamily="34" charset="0"/>
                <a:ea typeface="Calibri" panose="020F0502020204030204" pitchFamily="34" charset="0"/>
                <a:cs typeface="Arial" panose="020B0604020202020204" pitchFamily="34" charset="0"/>
              </a:rPr>
              <a:t> Products aligned with sustainability focus and Tech Innovation growth trends are outperforming others, suggesting these trends are critical to market success.</a:t>
            </a:r>
          </a:p>
          <a:p>
            <a:pPr marL="0" marR="0">
              <a:lnSpc>
                <a:spcPct val="107000"/>
              </a:lnSpc>
              <a:spcBef>
                <a:spcPts val="0"/>
              </a:spcBef>
              <a:spcAft>
                <a:spcPts val="800"/>
              </a:spcAft>
            </a:pPr>
            <a:r>
              <a:rPr lang="en-US" sz="1000" b="1" kern="100">
                <a:effectLst/>
                <a:latin typeface="Arial" panose="020B0604020202020204" pitchFamily="34" charset="0"/>
                <a:ea typeface="Calibri" panose="020F0502020204030204" pitchFamily="34" charset="0"/>
                <a:cs typeface="Arial" panose="020B0604020202020204" pitchFamily="34" charset="0"/>
              </a:rPr>
              <a:t>Demographic Alignment:</a:t>
            </a:r>
            <a:r>
              <a:rPr lang="en-US" sz="1000" kern="100">
                <a:effectLst/>
                <a:latin typeface="Arial" panose="020B0604020202020204" pitchFamily="34" charset="0"/>
                <a:ea typeface="Calibri" panose="020F0502020204030204" pitchFamily="34" charset="0"/>
                <a:cs typeface="Arial" panose="020B0604020202020204" pitchFamily="34" charset="0"/>
              </a:rPr>
              <a:t> Products targeting the 41-50 age demographic are seeing higher sales and customer satisfaction scores, indicating a strong market fit in this segment.</a:t>
            </a:r>
          </a:p>
          <a:p>
            <a:pPr marL="0" marR="0">
              <a:lnSpc>
                <a:spcPct val="107000"/>
              </a:lnSpc>
              <a:spcBef>
                <a:spcPts val="0"/>
              </a:spcBef>
              <a:spcAft>
                <a:spcPts val="800"/>
              </a:spcAft>
            </a:pPr>
            <a:r>
              <a:rPr lang="en-US" sz="1000" b="1" kern="100">
                <a:effectLst/>
                <a:latin typeface="Arial" panose="020B0604020202020204" pitchFamily="34" charset="0"/>
                <a:ea typeface="Calibri" panose="020F0502020204030204" pitchFamily="34" charset="0"/>
                <a:cs typeface="Arial" panose="020B0604020202020204" pitchFamily="34" charset="0"/>
              </a:rPr>
              <a:t>Competitor Positioning:</a:t>
            </a:r>
            <a:r>
              <a:rPr lang="en-US" sz="1000" kern="100">
                <a:effectLst/>
                <a:latin typeface="Arial" panose="020B0604020202020204" pitchFamily="34" charset="0"/>
                <a:ea typeface="Calibri" panose="020F0502020204030204" pitchFamily="34" charset="0"/>
                <a:cs typeface="Arial" panose="020B0604020202020204" pitchFamily="34" charset="0"/>
              </a:rPr>
              <a:t> Ice Age Inc.'s products are competitively positioned in terms of market share but lag in certain performance areas when compared to leading competitors.</a:t>
            </a:r>
          </a:p>
          <a:p>
            <a:pPr marL="285750" indent="-285750">
              <a:buFont typeface="Arial" panose="020B0604020202020204" pitchFamily="34" charset="0"/>
              <a:buChar char="•"/>
            </a:pPr>
            <a:endParaRPr lang="en-US" sz="1000" b="1">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A3A24189-5659-DBE0-C34F-EC6E94618490}"/>
              </a:ext>
            </a:extLst>
          </p:cNvPr>
          <p:cNvPicPr>
            <a:picLocks noGrp="1" noChangeAspect="1"/>
          </p:cNvPicPr>
          <p:nvPr>
            <p:ph sz="quarter" idx="13"/>
          </p:nvPr>
        </p:nvPicPr>
        <p:blipFill>
          <a:blip r:embed="rId2"/>
          <a:stretch>
            <a:fillRect/>
          </a:stretch>
        </p:blipFill>
        <p:spPr>
          <a:xfrm>
            <a:off x="3048000" y="0"/>
            <a:ext cx="9144000" cy="6858000"/>
          </a:xfrm>
        </p:spPr>
      </p:pic>
      <p:sp>
        <p:nvSpPr>
          <p:cNvPr id="5" name="Slide Number Placeholder 4">
            <a:extLst>
              <a:ext uri="{FF2B5EF4-FFF2-40B4-BE49-F238E27FC236}">
                <a16:creationId xmlns:a16="http://schemas.microsoft.com/office/drawing/2014/main" id="{495B7495-390A-23FF-D0C9-4C248CF45AEF}"/>
              </a:ext>
            </a:extLst>
          </p:cNvPr>
          <p:cNvSpPr>
            <a:spLocks noGrp="1"/>
          </p:cNvSpPr>
          <p:nvPr>
            <p:ph type="sldNum" sz="quarter" idx="4"/>
          </p:nvPr>
        </p:nvSpPr>
        <p:spPr/>
        <p:txBody>
          <a:bodyPr/>
          <a:lstStyle/>
          <a:p>
            <a:fld id="{58FB4751-880F-D840-AAA9-3A15815CC996}" type="slidenum">
              <a:rPr lang="en-US" smtClean="0"/>
              <a:pPr/>
              <a:t>11</a:t>
            </a:fld>
            <a:endParaRPr lang="en-US"/>
          </a:p>
        </p:txBody>
      </p:sp>
    </p:spTree>
    <p:extLst>
      <p:ext uri="{BB962C8B-B14F-4D97-AF65-F5344CB8AC3E}">
        <p14:creationId xmlns:p14="http://schemas.microsoft.com/office/powerpoint/2010/main" val="142575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a:p>
        </p:txBody>
      </p:sp>
      <p:pic>
        <p:nvPicPr>
          <p:cNvPr id="7" name="Content Placeholder 6">
            <a:extLst>
              <a:ext uri="{FF2B5EF4-FFF2-40B4-BE49-F238E27FC236}">
                <a16:creationId xmlns:a16="http://schemas.microsoft.com/office/drawing/2014/main" id="{59F313AD-22CE-520C-D6B1-FBDFF2CA9DED}"/>
              </a:ext>
            </a:extLst>
          </p:cNvPr>
          <p:cNvPicPr>
            <a:picLocks noGrp="1" noChangeAspect="1"/>
          </p:cNvPicPr>
          <p:nvPr>
            <p:ph sz="quarter" idx="13"/>
          </p:nvPr>
        </p:nvPicPr>
        <p:blipFill>
          <a:blip r:embed="rId2"/>
          <a:stretch>
            <a:fillRect/>
          </a:stretch>
        </p:blipFill>
        <p:spPr>
          <a:xfrm>
            <a:off x="0" y="-68826"/>
            <a:ext cx="12191999" cy="6926826"/>
          </a:xfrm>
        </p:spPr>
      </p:pic>
    </p:spTree>
    <p:extLst>
      <p:ext uri="{BB962C8B-B14F-4D97-AF65-F5344CB8AC3E}">
        <p14:creationId xmlns:p14="http://schemas.microsoft.com/office/powerpoint/2010/main" val="125731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04A37-B8ED-C2A9-BD85-BDE580F91A41}"/>
              </a:ext>
            </a:extLst>
          </p:cNvPr>
          <p:cNvSpPr>
            <a:spLocks noGrp="1"/>
          </p:cNvSpPr>
          <p:nvPr>
            <p:ph sz="quarter" idx="12"/>
          </p:nvPr>
        </p:nvSpPr>
        <p:spPr>
          <a:xfrm>
            <a:off x="0" y="0"/>
            <a:ext cx="2816352" cy="6858000"/>
          </a:xfrm>
        </p:spPr>
        <p:txBody>
          <a:bodyPr>
            <a:normAutofit/>
          </a:bodyPr>
          <a:lstStyle/>
          <a:p>
            <a:pPr algn="ctr"/>
            <a:r>
              <a:rPr lang="en-US" b="1">
                <a:latin typeface="Arial" panose="020B0604020202020204" pitchFamily="34" charset="0"/>
                <a:cs typeface="Arial" panose="020B0604020202020204" pitchFamily="34" charset="0"/>
              </a:rPr>
              <a:t>KEY INSIGHTS</a:t>
            </a:r>
          </a:p>
          <a:p>
            <a:pPr marL="285750" indent="-285750">
              <a:buFont typeface="Arial" panose="020B0604020202020204" pitchFamily="34" charset="0"/>
              <a:buChar char="•"/>
            </a:pPr>
            <a:r>
              <a:rPr lang="en-US" sz="1200" b="1">
                <a:latin typeface="Arial" panose="020B0604020202020204" pitchFamily="34" charset="0"/>
                <a:cs typeface="Arial" panose="020B0604020202020204" pitchFamily="34" charset="0"/>
              </a:rPr>
              <a:t>Avg Task Completion Time = 9 Days</a:t>
            </a:r>
          </a:p>
          <a:p>
            <a:pPr marL="285750" indent="-285750">
              <a:buFont typeface="Arial" panose="020B0604020202020204" pitchFamily="34" charset="0"/>
              <a:buChar char="•"/>
            </a:pPr>
            <a:r>
              <a:rPr lang="en-US" sz="1200" b="1">
                <a:latin typeface="Arial" panose="020B0604020202020204" pitchFamily="34" charset="0"/>
                <a:cs typeface="Arial" panose="020B0604020202020204" pitchFamily="34" charset="0"/>
              </a:rPr>
              <a:t>Budget Adherence 110% </a:t>
            </a:r>
            <a:r>
              <a:rPr lang="en-US" sz="1200">
                <a:latin typeface="Arial" panose="020B0604020202020204" pitchFamily="34" charset="0"/>
                <a:cs typeface="Arial" panose="020B0604020202020204" pitchFamily="34" charset="0"/>
              </a:rPr>
              <a:t>Assess how well projects adhere to their budgets by comparing actual costs against budgeted costs.</a:t>
            </a:r>
            <a:endParaRPr lang="en-US" sz="1200" b="1">
              <a:latin typeface="Arial" panose="020B0604020202020204" pitchFamily="34" charset="0"/>
              <a:cs typeface="Arial" panose="020B0604020202020204" pitchFamily="34" charset="0"/>
            </a:endParaRPr>
          </a:p>
          <a:p>
            <a:r>
              <a:rPr lang="en-US" sz="1200" b="1">
                <a:latin typeface="Arial" panose="020B0604020202020204" pitchFamily="34" charset="0"/>
                <a:cs typeface="Arial" panose="020B0604020202020204" pitchFamily="34" charset="0"/>
              </a:rPr>
              <a:t>      Cost Variance = 10%</a:t>
            </a:r>
          </a:p>
          <a:p>
            <a:r>
              <a:rPr lang="en-US" sz="1200" b="1">
                <a:latin typeface="Arial" panose="020B0604020202020204" pitchFamily="34" charset="0"/>
                <a:cs typeface="Arial" panose="020B0604020202020204" pitchFamily="34" charset="0"/>
              </a:rPr>
              <a:t>       Avg Cost overrun =   	$12,629</a:t>
            </a:r>
          </a:p>
          <a:p>
            <a:endParaRPr lang="en-US" sz="1200" b="1">
              <a:latin typeface="Arial" panose="020B0604020202020204" pitchFamily="34" charset="0"/>
              <a:cs typeface="Arial" panose="020B0604020202020204" pitchFamily="34" charset="0"/>
            </a:endParaRPr>
          </a:p>
          <a:p>
            <a:endParaRPr lang="en-US" sz="1200" b="1">
              <a:latin typeface="Arial" panose="020B0604020202020204" pitchFamily="34" charset="0"/>
              <a:cs typeface="Arial" panose="020B0604020202020204" pitchFamily="34" charset="0"/>
            </a:endParaRPr>
          </a:p>
          <a:p>
            <a:endParaRPr lang="en-US" sz="1200" b="1">
              <a:latin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100" b="1" kern="100">
                <a:effectLst/>
                <a:latin typeface="Arial" panose="020B0604020202020204" pitchFamily="34" charset="0"/>
                <a:ea typeface="Calibri" panose="020F0502020204030204" pitchFamily="34" charset="0"/>
                <a:cs typeface="Arial" panose="020B0604020202020204" pitchFamily="34" charset="0"/>
              </a:rPr>
              <a:t>1. Development Efficiency:</a:t>
            </a:r>
            <a:r>
              <a:rPr lang="en-US" sz="1100" kern="100">
                <a:effectLst/>
                <a:latin typeface="Arial" panose="020B0604020202020204" pitchFamily="34" charset="0"/>
                <a:ea typeface="Calibri" panose="020F0502020204030204" pitchFamily="34" charset="0"/>
                <a:cs typeface="Arial" panose="020B0604020202020204" pitchFamily="34" charset="0"/>
              </a:rPr>
              <a:t> Products with longer-than-average task completion times are more likely to exceed their budgets and underperform in the market.</a:t>
            </a:r>
          </a:p>
          <a:p>
            <a:pPr marL="0" marR="0">
              <a:lnSpc>
                <a:spcPct val="107000"/>
              </a:lnSpc>
              <a:spcBef>
                <a:spcPts val="0"/>
              </a:spcBef>
              <a:spcAft>
                <a:spcPts val="800"/>
              </a:spcAft>
            </a:pPr>
            <a:r>
              <a:rPr lang="en-US" sz="1100" b="1" kern="100">
                <a:effectLst/>
                <a:latin typeface="Arial" panose="020B0604020202020204" pitchFamily="34" charset="0"/>
                <a:ea typeface="Calibri" panose="020F0502020204030204" pitchFamily="34" charset="0"/>
                <a:cs typeface="Arial" panose="020B0604020202020204" pitchFamily="34" charset="0"/>
              </a:rPr>
              <a:t>2. Budget Adherence:</a:t>
            </a:r>
            <a:r>
              <a:rPr lang="en-US" sz="1100" kern="100">
                <a:effectLst/>
                <a:latin typeface="Arial" panose="020B0604020202020204" pitchFamily="34" charset="0"/>
                <a:ea typeface="Calibri" panose="020F0502020204030204" pitchFamily="34" charset="0"/>
                <a:cs typeface="Arial" panose="020B0604020202020204" pitchFamily="34" charset="0"/>
              </a:rPr>
              <a:t> There is a trend of budget overruns for projects that have complex features or involve multiple phases, indicating potential scope creep or underestimation of costs.</a:t>
            </a:r>
          </a:p>
          <a:p>
            <a:pPr marL="0" marR="0">
              <a:lnSpc>
                <a:spcPct val="107000"/>
              </a:lnSpc>
              <a:spcBef>
                <a:spcPts val="0"/>
              </a:spcBef>
              <a:spcAft>
                <a:spcPts val="800"/>
              </a:spcAft>
            </a:pPr>
            <a:r>
              <a:rPr lang="en-US" sz="1100" b="1" kern="100">
                <a:effectLst/>
                <a:latin typeface="Arial" panose="020B0604020202020204" pitchFamily="34" charset="0"/>
                <a:ea typeface="Calibri" panose="020F0502020204030204" pitchFamily="34" charset="0"/>
                <a:cs typeface="Arial" panose="020B0604020202020204" pitchFamily="34" charset="0"/>
              </a:rPr>
              <a:t>3. Market Performance:</a:t>
            </a:r>
            <a:r>
              <a:rPr lang="en-US" sz="1100" kern="100">
                <a:effectLst/>
                <a:latin typeface="Arial" panose="020B0604020202020204" pitchFamily="34" charset="0"/>
                <a:ea typeface="Calibri" panose="020F0502020204030204" pitchFamily="34" charset="0"/>
                <a:cs typeface="Arial" panose="020B0604020202020204" pitchFamily="34" charset="0"/>
              </a:rPr>
              <a:t> Products that have received higher customer feedback scores tend to perform better in the market, suggesting a strong correlation between customer satisfaction and market success.</a:t>
            </a:r>
          </a:p>
          <a:p>
            <a:endParaRPr lang="en-US" sz="1200" b="1">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5F6CAE33-96CE-08E9-A50E-4B94100D84BC}"/>
              </a:ext>
            </a:extLst>
          </p:cNvPr>
          <p:cNvPicPr>
            <a:picLocks noGrp="1" noChangeAspect="1"/>
          </p:cNvPicPr>
          <p:nvPr>
            <p:ph sz="quarter" idx="13"/>
          </p:nvPr>
        </p:nvPicPr>
        <p:blipFill>
          <a:blip r:embed="rId2"/>
          <a:stretch>
            <a:fillRect/>
          </a:stretch>
        </p:blipFill>
        <p:spPr>
          <a:xfrm>
            <a:off x="2816352" y="0"/>
            <a:ext cx="9375648" cy="6858000"/>
          </a:xfrm>
        </p:spPr>
      </p:pic>
      <p:sp>
        <p:nvSpPr>
          <p:cNvPr id="5" name="Slide Number Placeholder 4">
            <a:extLst>
              <a:ext uri="{FF2B5EF4-FFF2-40B4-BE49-F238E27FC236}">
                <a16:creationId xmlns:a16="http://schemas.microsoft.com/office/drawing/2014/main" id="{7EA692B1-8E7B-EBCB-8FD1-FC190B35249C}"/>
              </a:ext>
            </a:extLst>
          </p:cNvPr>
          <p:cNvSpPr>
            <a:spLocks noGrp="1"/>
          </p:cNvSpPr>
          <p:nvPr>
            <p:ph type="sldNum" sz="quarter" idx="4"/>
          </p:nvPr>
        </p:nvSpPr>
        <p:spPr/>
        <p:txBody>
          <a:bodyPr/>
          <a:lstStyle/>
          <a:p>
            <a:fld id="{58FB4751-880F-D840-AAA9-3A15815CC996}" type="slidenum">
              <a:rPr lang="en-US" smtClean="0"/>
              <a:pPr/>
              <a:t>13</a:t>
            </a:fld>
            <a:endParaRPr lang="en-US"/>
          </a:p>
        </p:txBody>
      </p:sp>
    </p:spTree>
    <p:extLst>
      <p:ext uri="{BB962C8B-B14F-4D97-AF65-F5344CB8AC3E}">
        <p14:creationId xmlns:p14="http://schemas.microsoft.com/office/powerpoint/2010/main" val="3749125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1759975" y="973394"/>
            <a:ext cx="4709652" cy="914400"/>
          </a:xfrm>
        </p:spPr>
        <p:txBody>
          <a:bodyPr/>
          <a:lstStyle/>
          <a:p>
            <a:r>
              <a:rPr lang="en-US" sz="3200" b="1"/>
              <a:t>KEY FINDINGS</a:t>
            </a:r>
            <a:endParaRPr lang="en-US" b="1"/>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
        <p:nvSpPr>
          <p:cNvPr id="4" name="Content Placeholder 3">
            <a:extLst>
              <a:ext uri="{FF2B5EF4-FFF2-40B4-BE49-F238E27FC236}">
                <a16:creationId xmlns:a16="http://schemas.microsoft.com/office/drawing/2014/main" id="{428E4D74-016F-919A-67A0-5D87B494489E}"/>
              </a:ext>
            </a:extLst>
          </p:cNvPr>
          <p:cNvSpPr>
            <a:spLocks noGrp="1"/>
          </p:cNvSpPr>
          <p:nvPr>
            <p:ph sz="quarter" idx="12"/>
          </p:nvPr>
        </p:nvSpPr>
        <p:spPr>
          <a:xfrm>
            <a:off x="383458" y="2039111"/>
            <a:ext cx="7128387" cy="461732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rial" panose="020B0604020202020204" pitchFamily="34" charset="0"/>
                <a:ea typeface="Calibri" panose="020F0502020204030204" pitchFamily="34" charset="0"/>
                <a:cs typeface="Times New Roman" panose="02020603050405020304" pitchFamily="18" charset="0"/>
              </a:rPr>
              <a:t>Cost Overruns:</a:t>
            </a:r>
            <a:r>
              <a:rPr lang="en-US" sz="1800" kern="100">
                <a:effectLst/>
                <a:latin typeface="Arial" panose="020B0604020202020204" pitchFamily="34" charset="0"/>
                <a:ea typeface="Calibri" panose="020F0502020204030204" pitchFamily="34" charset="0"/>
                <a:cs typeface="Times New Roman" panose="02020603050405020304" pitchFamily="18" charset="0"/>
              </a:rPr>
              <a:t> Consistent issues with cost overruns were identified, particularly in the final stages of development due to inefficient resource allocation.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rial" panose="020B0604020202020204" pitchFamily="34" charset="0"/>
                <a:ea typeface="Calibri" panose="020F0502020204030204" pitchFamily="34" charset="0"/>
                <a:cs typeface="Times New Roman" panose="02020603050405020304" pitchFamily="18" charset="0"/>
              </a:rPr>
              <a:t>Employee Overload:</a:t>
            </a:r>
            <a:r>
              <a:rPr lang="en-US" sz="1800" kern="100">
                <a:effectLst/>
                <a:latin typeface="Arial" panose="020B0604020202020204" pitchFamily="34" charset="0"/>
                <a:ea typeface="Calibri" panose="020F0502020204030204" pitchFamily="34" charset="0"/>
                <a:cs typeface="Times New Roman" panose="02020603050405020304" pitchFamily="18" charset="0"/>
              </a:rPr>
              <a:t> High employee overload was prevalent, leading to decreased productivity and potential burnout.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rial" panose="020B0604020202020204" pitchFamily="34" charset="0"/>
                <a:ea typeface="Calibri" panose="020F0502020204030204" pitchFamily="34" charset="0"/>
                <a:cs typeface="Times New Roman" panose="02020603050405020304" pitchFamily="18" charset="0"/>
              </a:rPr>
              <a:t>Resource Utilization Gaps:</a:t>
            </a:r>
            <a:r>
              <a:rPr lang="en-US" sz="1800" kern="100">
                <a:effectLst/>
                <a:latin typeface="Arial" panose="020B0604020202020204" pitchFamily="34" charset="0"/>
                <a:ea typeface="Calibri" panose="020F0502020204030204" pitchFamily="34" charset="0"/>
                <a:cs typeface="Times New Roman" panose="02020603050405020304" pitchFamily="18" charset="0"/>
              </a:rPr>
              <a:t> Misalignment of employee skills with project needs resulted in underutilization or overload, creating inefficiencies.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a:effectLst/>
                <a:latin typeface="Arial" panose="020B0604020202020204" pitchFamily="34" charset="0"/>
                <a:ea typeface="Calibri" panose="020F0502020204030204" pitchFamily="34" charset="0"/>
                <a:cs typeface="Times New Roman" panose="02020603050405020304" pitchFamily="18" charset="0"/>
              </a:rPr>
              <a:t>Market Fit:</a:t>
            </a:r>
            <a:r>
              <a:rPr lang="en-US" sz="1800" kern="100">
                <a:effectLst/>
                <a:latin typeface="Arial" panose="020B0604020202020204" pitchFamily="34" charset="0"/>
                <a:ea typeface="Calibri" panose="020F0502020204030204" pitchFamily="34" charset="0"/>
                <a:cs typeface="Times New Roman" panose="02020603050405020304" pitchFamily="18" charset="0"/>
              </a:rPr>
              <a:t> Despite internal challenges, products closely aligned with market demands, showed better sales performance and customer satisfaction.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85990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15</a:t>
            </a:fld>
            <a:endParaRPr lang="en-US"/>
          </a:p>
        </p:txBody>
      </p:sp>
      <p:sp>
        <p:nvSpPr>
          <p:cNvPr id="3" name="Table Placeholder 2">
            <a:extLst>
              <a:ext uri="{FF2B5EF4-FFF2-40B4-BE49-F238E27FC236}">
                <a16:creationId xmlns:a16="http://schemas.microsoft.com/office/drawing/2014/main" id="{916DB464-DF47-D10D-10F8-E5B2C3140C80}"/>
              </a:ext>
            </a:extLst>
          </p:cNvPr>
          <p:cNvSpPr>
            <a:spLocks noGrp="1"/>
          </p:cNvSpPr>
          <p:nvPr>
            <p:ph type="tbl" sz="quarter" idx="14"/>
          </p:nvPr>
        </p:nvSpPr>
        <p:spPr>
          <a:xfrm>
            <a:off x="422787" y="550606"/>
            <a:ext cx="11444748" cy="6017342"/>
          </a:xfrm>
        </p:spPr>
        <p:txBody>
          <a:bodyPr>
            <a:normAutofit/>
          </a:bodyPr>
          <a:lstStyle/>
          <a:p>
            <a:pPr marL="0" marR="0" indent="0" algn="just">
              <a:lnSpc>
                <a:spcPct val="107000"/>
              </a:lnSpc>
              <a:spcBef>
                <a:spcPts val="0"/>
              </a:spcBef>
              <a:spcAft>
                <a:spcPts val="800"/>
              </a:spcAft>
              <a:buNone/>
            </a:pPr>
            <a:r>
              <a:rPr lang="en-US" b="1" kern="100">
                <a:effectLst/>
                <a:latin typeface="Arial" panose="020B0604020202020204" pitchFamily="34" charset="0"/>
                <a:ea typeface="Calibri" panose="020F0502020204030204" pitchFamily="34" charset="0"/>
                <a:cs typeface="Arial" panose="020B0604020202020204" pitchFamily="34" charset="0"/>
              </a:rPr>
              <a:t>Competitor Analysis</a:t>
            </a:r>
            <a:r>
              <a:rPr lang="en-US" sz="2400" b="1" kern="100">
                <a:effectLst/>
                <a:latin typeface="Arial" panose="020B0604020202020204" pitchFamily="34" charset="0"/>
                <a:ea typeface="Calibri" panose="020F0502020204030204" pitchFamily="34" charset="0"/>
                <a:cs typeface="Arial" panose="020B0604020202020204" pitchFamily="34" charset="0"/>
              </a:rPr>
              <a:t>:</a:t>
            </a:r>
          </a:p>
          <a:p>
            <a:pPr marL="0" marR="0" indent="0" algn="just">
              <a:lnSpc>
                <a:spcPct val="107000"/>
              </a:lnSpc>
              <a:spcBef>
                <a:spcPts val="0"/>
              </a:spcBef>
              <a:spcAft>
                <a:spcPts val="800"/>
              </a:spcAft>
              <a:buNone/>
            </a:pP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Market Position:</a:t>
            </a:r>
            <a:r>
              <a:rPr lang="en-US" sz="2400" kern="100">
                <a:effectLst/>
                <a:latin typeface="Arial" panose="020B0604020202020204" pitchFamily="34" charset="0"/>
                <a:ea typeface="Calibri" panose="020F0502020204030204" pitchFamily="34" charset="0"/>
                <a:cs typeface="Arial" panose="020B0604020202020204" pitchFamily="34" charset="0"/>
              </a:rPr>
              <a:t> Ice Age Inc. holds a 2% market share in a $1 billion market, comparable to other small-sized competitors.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Competitive Strengths:</a:t>
            </a:r>
            <a:r>
              <a:rPr lang="en-US" sz="2400" kern="100">
                <a:effectLst/>
                <a:latin typeface="Arial" panose="020B0604020202020204" pitchFamily="34" charset="0"/>
                <a:ea typeface="Calibri" panose="020F0502020204030204" pitchFamily="34" charset="0"/>
                <a:cs typeface="Arial" panose="020B0604020202020204" pitchFamily="34" charset="0"/>
              </a:rPr>
              <a:t> The company has a strong competitive advantage in customer satisfaction, as indicated by positive feedback scores.</a:t>
            </a:r>
          </a:p>
          <a:p>
            <a:pPr marL="0" marR="0" lvl="0" indent="0">
              <a:lnSpc>
                <a:spcPct val="107000"/>
              </a:lnSpc>
              <a:spcBef>
                <a:spcPts val="0"/>
              </a:spcBef>
              <a:spcAft>
                <a:spcPts val="800"/>
              </a:spcAft>
              <a:buSzPts val="1000"/>
              <a:buNone/>
              <a:tabLst>
                <a:tab pos="457200" algn="l"/>
              </a:tabLst>
            </a:pP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Growth Opportunities:</a:t>
            </a:r>
            <a:r>
              <a:rPr lang="en-US" sz="2400" kern="100">
                <a:effectLst/>
                <a:latin typeface="Arial" panose="020B0604020202020204" pitchFamily="34" charset="0"/>
                <a:ea typeface="Calibri" panose="020F0502020204030204" pitchFamily="34" charset="0"/>
                <a:cs typeface="Arial" panose="020B0604020202020204" pitchFamily="34" charset="0"/>
              </a:rPr>
              <a:t> Opportunities for growth include product differentiation, geographic expansion, and strategic partnerships.</a:t>
            </a:r>
          </a:p>
          <a:p>
            <a:pPr marL="0" indent="0">
              <a:buNone/>
            </a:pPr>
            <a:endParaRPr lang="en-US"/>
          </a:p>
        </p:txBody>
      </p:sp>
    </p:spTree>
    <p:extLst>
      <p:ext uri="{BB962C8B-B14F-4D97-AF65-F5344CB8AC3E}">
        <p14:creationId xmlns:p14="http://schemas.microsoft.com/office/powerpoint/2010/main" val="3346313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16</a:t>
            </a:fld>
            <a:endParaRPr lang="en-US"/>
          </a:p>
        </p:txBody>
      </p:sp>
      <p:sp>
        <p:nvSpPr>
          <p:cNvPr id="3" name="Table Placeholder 2">
            <a:extLst>
              <a:ext uri="{FF2B5EF4-FFF2-40B4-BE49-F238E27FC236}">
                <a16:creationId xmlns:a16="http://schemas.microsoft.com/office/drawing/2014/main" id="{916DB464-DF47-D10D-10F8-E5B2C3140C80}"/>
              </a:ext>
            </a:extLst>
          </p:cNvPr>
          <p:cNvSpPr>
            <a:spLocks noGrp="1"/>
          </p:cNvSpPr>
          <p:nvPr>
            <p:ph type="tbl" sz="quarter" idx="14"/>
          </p:nvPr>
        </p:nvSpPr>
        <p:spPr>
          <a:xfrm>
            <a:off x="422787" y="550606"/>
            <a:ext cx="11444748" cy="6017342"/>
          </a:xfrm>
        </p:spPr>
        <p:txBody>
          <a:bodyPr>
            <a:normAutofit/>
          </a:bodyPr>
          <a:lstStyle/>
          <a:p>
            <a:pPr marL="0" marR="0" indent="0" algn="just">
              <a:lnSpc>
                <a:spcPct val="107000"/>
              </a:lnSpc>
              <a:spcBef>
                <a:spcPts val="0"/>
              </a:spcBef>
              <a:spcAft>
                <a:spcPts val="800"/>
              </a:spcAft>
              <a:buNone/>
            </a:pPr>
            <a:r>
              <a:rPr lang="en-US" sz="2400" b="1" kern="100">
                <a:effectLst/>
                <a:latin typeface="Arial" panose="020B0604020202020204" pitchFamily="34" charset="0"/>
                <a:ea typeface="Calibri" panose="020F0502020204030204" pitchFamily="34" charset="0"/>
                <a:cs typeface="Arial" panose="020B0604020202020204" pitchFamily="34" charset="0"/>
              </a:rPr>
              <a:t>Recommendations:</a:t>
            </a:r>
          </a:p>
          <a:p>
            <a:pPr marL="0" marR="0" indent="0" algn="just">
              <a:lnSpc>
                <a:spcPct val="107000"/>
              </a:lnSpc>
              <a:spcBef>
                <a:spcPts val="0"/>
              </a:spcBef>
              <a:spcAft>
                <a:spcPts val="800"/>
              </a:spcAft>
              <a:buNone/>
            </a:pP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Resource Optimization:</a:t>
            </a:r>
            <a:r>
              <a:rPr lang="en-US" sz="2400" kern="100">
                <a:effectLst/>
                <a:latin typeface="Arial" panose="020B0604020202020204" pitchFamily="34" charset="0"/>
                <a:ea typeface="Calibri" panose="020F0502020204030204" pitchFamily="34" charset="0"/>
                <a:cs typeface="Arial" panose="020B0604020202020204" pitchFamily="34" charset="0"/>
              </a:rPr>
              <a:t> Implement a dynamic resource allocation model that adjusts based on project needs and employee availability to reduce overload and improve productivity.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Process Improvements:</a:t>
            </a:r>
            <a:r>
              <a:rPr lang="en-US" sz="2400" kern="100">
                <a:effectLst/>
                <a:latin typeface="Arial" panose="020B0604020202020204" pitchFamily="34" charset="0"/>
                <a:ea typeface="Calibri" panose="020F0502020204030204" pitchFamily="34" charset="0"/>
                <a:cs typeface="Arial" panose="020B0604020202020204" pitchFamily="34" charset="0"/>
              </a:rPr>
              <a:t> Streamline the most time-consuming and costly development phases by introducing checkpoints and reviews at critical stages.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Cost Management:</a:t>
            </a:r>
            <a:r>
              <a:rPr lang="en-US" sz="2400" kern="100">
                <a:effectLst/>
                <a:latin typeface="Arial" panose="020B0604020202020204" pitchFamily="34" charset="0"/>
                <a:ea typeface="Calibri" panose="020F0502020204030204" pitchFamily="34" charset="0"/>
                <a:cs typeface="Arial" panose="020B0604020202020204" pitchFamily="34" charset="0"/>
              </a:rPr>
              <a:t> Develop a robust cost management framework, including better forecasting, regular budget reviews, and contingency planning.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Market Strategy:</a:t>
            </a:r>
            <a:r>
              <a:rPr lang="en-US" sz="2400" kern="100">
                <a:effectLst/>
                <a:latin typeface="Arial" panose="020B0604020202020204" pitchFamily="34" charset="0"/>
                <a:ea typeface="Calibri" panose="020F0502020204030204" pitchFamily="34" charset="0"/>
                <a:cs typeface="Arial" panose="020B0604020202020204" pitchFamily="34" charset="0"/>
              </a:rPr>
              <a:t> Leverage insights from competitor analysis to refine product offerings and align with market trends.</a:t>
            </a:r>
          </a:p>
          <a:p>
            <a:pPr marL="0" indent="0">
              <a:buNone/>
            </a:pPr>
            <a:endParaRPr lang="en-US"/>
          </a:p>
        </p:txBody>
      </p:sp>
    </p:spTree>
    <p:extLst>
      <p:ext uri="{BB962C8B-B14F-4D97-AF65-F5344CB8AC3E}">
        <p14:creationId xmlns:p14="http://schemas.microsoft.com/office/powerpoint/2010/main" val="4003471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17</a:t>
            </a:fld>
            <a:endParaRPr lang="en-US"/>
          </a:p>
        </p:txBody>
      </p:sp>
      <p:sp>
        <p:nvSpPr>
          <p:cNvPr id="3" name="Table Placeholder 2">
            <a:extLst>
              <a:ext uri="{FF2B5EF4-FFF2-40B4-BE49-F238E27FC236}">
                <a16:creationId xmlns:a16="http://schemas.microsoft.com/office/drawing/2014/main" id="{916DB464-DF47-D10D-10F8-E5B2C3140C80}"/>
              </a:ext>
            </a:extLst>
          </p:cNvPr>
          <p:cNvSpPr>
            <a:spLocks noGrp="1"/>
          </p:cNvSpPr>
          <p:nvPr>
            <p:ph type="tbl" sz="quarter" idx="14"/>
          </p:nvPr>
        </p:nvSpPr>
        <p:spPr>
          <a:xfrm>
            <a:off x="422787" y="550606"/>
            <a:ext cx="11444748" cy="6017342"/>
          </a:xfrm>
        </p:spPr>
        <p:txBody>
          <a:bodyPr>
            <a:normAutofit/>
          </a:bodyPr>
          <a:lstStyle/>
          <a:p>
            <a:pPr marL="0" marR="0" indent="0" algn="just">
              <a:lnSpc>
                <a:spcPct val="107000"/>
              </a:lnSpc>
              <a:spcBef>
                <a:spcPts val="0"/>
              </a:spcBef>
              <a:spcAft>
                <a:spcPts val="800"/>
              </a:spcAft>
              <a:buNone/>
            </a:pPr>
            <a:r>
              <a:rPr lang="en-US" sz="2400" b="1" kern="100">
                <a:effectLst/>
                <a:latin typeface="Arial" panose="020B0604020202020204" pitchFamily="34" charset="0"/>
                <a:ea typeface="Calibri" panose="020F0502020204030204" pitchFamily="34" charset="0"/>
                <a:cs typeface="Arial" panose="020B0604020202020204" pitchFamily="34" charset="0"/>
              </a:rPr>
              <a:t>9. Future Work:</a:t>
            </a: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Real-Time Data Integration:</a:t>
            </a:r>
            <a:r>
              <a:rPr lang="en-US" sz="2400" kern="100">
                <a:effectLst/>
                <a:latin typeface="Arial" panose="020B0604020202020204" pitchFamily="34" charset="0"/>
                <a:ea typeface="Calibri" panose="020F0502020204030204" pitchFamily="34" charset="0"/>
                <a:cs typeface="Arial" panose="020B0604020202020204" pitchFamily="34" charset="0"/>
              </a:rPr>
              <a:t> Incorporate real-time data streams into the development process for more accurate forecasting and dynamic decision-making.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Advanced Analytics:</a:t>
            </a:r>
            <a:r>
              <a:rPr lang="en-US" sz="2400" kern="100">
                <a:effectLst/>
                <a:latin typeface="Arial" panose="020B0604020202020204" pitchFamily="34" charset="0"/>
                <a:ea typeface="Calibri" panose="020F0502020204030204" pitchFamily="34" charset="0"/>
                <a:cs typeface="Arial" panose="020B0604020202020204" pitchFamily="34" charset="0"/>
              </a:rPr>
              <a:t> Utilize machine learning to predict project outcomes, identify potential cost overruns, and optimize resource allocation.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Cross-Departmental Collaboration:</a:t>
            </a:r>
            <a:r>
              <a:rPr lang="en-US" sz="2400" kern="100">
                <a:effectLst/>
                <a:latin typeface="Arial" panose="020B0604020202020204" pitchFamily="34" charset="0"/>
                <a:ea typeface="Calibri" panose="020F0502020204030204" pitchFamily="34" charset="0"/>
                <a:cs typeface="Arial" panose="020B0604020202020204" pitchFamily="34" charset="0"/>
              </a:rPr>
              <a:t> Enhance collaboration between product development, finance, and HR teams to ensure a cohesive strategy that meets market demands and manages internal resources effectively.</a:t>
            </a:r>
          </a:p>
          <a:p>
            <a:endParaRPr lang="en-US"/>
          </a:p>
        </p:txBody>
      </p:sp>
    </p:spTree>
    <p:extLst>
      <p:ext uri="{BB962C8B-B14F-4D97-AF65-F5344CB8AC3E}">
        <p14:creationId xmlns:p14="http://schemas.microsoft.com/office/powerpoint/2010/main" val="361911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18</a:t>
            </a:fld>
            <a:endParaRPr lang="en-US"/>
          </a:p>
        </p:txBody>
      </p:sp>
      <p:sp>
        <p:nvSpPr>
          <p:cNvPr id="3" name="Table Placeholder 2">
            <a:extLst>
              <a:ext uri="{FF2B5EF4-FFF2-40B4-BE49-F238E27FC236}">
                <a16:creationId xmlns:a16="http://schemas.microsoft.com/office/drawing/2014/main" id="{916DB464-DF47-D10D-10F8-E5B2C3140C80}"/>
              </a:ext>
            </a:extLst>
          </p:cNvPr>
          <p:cNvSpPr>
            <a:spLocks noGrp="1"/>
          </p:cNvSpPr>
          <p:nvPr>
            <p:ph type="tbl" sz="quarter" idx="14"/>
          </p:nvPr>
        </p:nvSpPr>
        <p:spPr>
          <a:xfrm>
            <a:off x="422787" y="550606"/>
            <a:ext cx="11444748" cy="6017342"/>
          </a:xfrm>
        </p:spPr>
        <p:txBody>
          <a:bodyPr>
            <a:normAutofit/>
          </a:bodyPr>
          <a:lstStyle/>
          <a:p>
            <a:pPr marL="0" marR="0" indent="0" algn="just">
              <a:lnSpc>
                <a:spcPct val="107000"/>
              </a:lnSpc>
              <a:spcBef>
                <a:spcPts val="0"/>
              </a:spcBef>
              <a:spcAft>
                <a:spcPts val="800"/>
              </a:spcAft>
              <a:buNone/>
            </a:pPr>
            <a:r>
              <a:rPr lang="en-US" sz="2400" b="1" kern="100">
                <a:effectLst/>
                <a:latin typeface="Arial" panose="020B0604020202020204" pitchFamily="34" charset="0"/>
                <a:ea typeface="Calibri" panose="020F0502020204030204" pitchFamily="34" charset="0"/>
                <a:cs typeface="Arial" panose="020B0604020202020204" pitchFamily="34" charset="0"/>
              </a:rPr>
              <a:t>10. Conclusion:</a:t>
            </a: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Summary:</a:t>
            </a:r>
            <a:r>
              <a:rPr lang="en-US" sz="2400" kern="100">
                <a:effectLst/>
                <a:latin typeface="Arial" panose="020B0604020202020204" pitchFamily="34" charset="0"/>
                <a:ea typeface="Calibri" panose="020F0502020204030204" pitchFamily="34" charset="0"/>
                <a:cs typeface="Arial" panose="020B0604020202020204" pitchFamily="34" charset="0"/>
              </a:rPr>
              <a:t> The project identified significant areas for improvement in Ice Age Inc.'s product development processes, particularly in cost management and employee workload.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Impact:</a:t>
            </a:r>
            <a:r>
              <a:rPr lang="en-US" sz="2400" kern="100">
                <a:effectLst/>
                <a:latin typeface="Arial" panose="020B0604020202020204" pitchFamily="34" charset="0"/>
                <a:ea typeface="Calibri" panose="020F0502020204030204" pitchFamily="34" charset="0"/>
                <a:cs typeface="Arial" panose="020B0604020202020204" pitchFamily="34" charset="0"/>
              </a:rPr>
              <a:t> Implementing the recommendations will improve efficiency, reduce costs, and better align products with market demands, ultimately enhancing Ice Age Inc.'s competitive position.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Call to Action:</a:t>
            </a:r>
            <a:r>
              <a:rPr lang="en-US" sz="2400" kern="100">
                <a:effectLst/>
                <a:latin typeface="Arial" panose="020B0604020202020204" pitchFamily="34" charset="0"/>
                <a:ea typeface="Calibri" panose="020F0502020204030204" pitchFamily="34" charset="0"/>
                <a:cs typeface="Arial" panose="020B0604020202020204" pitchFamily="34" charset="0"/>
              </a:rPr>
              <a:t> Moving forward, it is essential to focus on resource optimization, process improvements, and strategic market alignment to achieve sustained growth and efficiency.</a:t>
            </a:r>
          </a:p>
          <a:p>
            <a:pPr marL="0" indent="0">
              <a:buNone/>
            </a:pPr>
            <a:endParaRPr lang="en-US"/>
          </a:p>
        </p:txBody>
      </p:sp>
    </p:spTree>
    <p:extLst>
      <p:ext uri="{BB962C8B-B14F-4D97-AF65-F5344CB8AC3E}">
        <p14:creationId xmlns:p14="http://schemas.microsoft.com/office/powerpoint/2010/main" val="1526018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5043948" y="4277032"/>
            <a:ext cx="4778478" cy="1666568"/>
          </a:xfrm>
        </p:spPr>
        <p:txBody>
          <a:bodyPr anchor="ctr">
            <a:normAutofit/>
          </a:bodyPr>
          <a:lstStyle/>
          <a:p>
            <a:pPr algn="ctr"/>
            <a:r>
              <a:rPr lang="en-US" b="1">
                <a:latin typeface="Arial" panose="020B0604020202020204" pitchFamily="34" charset="0"/>
                <a:cs typeface="Arial" panose="020B0604020202020204" pitchFamily="34" charset="0"/>
              </a:rPr>
              <a:t>09/02/2024</a:t>
            </a:r>
            <a:endParaRPr lang="en-US"/>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F1E2-53E7-69EF-9365-16B921834632}"/>
              </a:ext>
            </a:extLst>
          </p:cNvPr>
          <p:cNvSpPr>
            <a:spLocks noGrp="1"/>
          </p:cNvSpPr>
          <p:nvPr>
            <p:ph type="title"/>
          </p:nvPr>
        </p:nvSpPr>
        <p:spPr>
          <a:xfrm>
            <a:off x="157655" y="838199"/>
            <a:ext cx="5976445" cy="5943073"/>
          </a:xfrm>
        </p:spPr>
        <p:txBody>
          <a:bodyPr/>
          <a:lstStyle/>
          <a:p>
            <a:pPr marL="457200" indent="-457200">
              <a:lnSpc>
                <a:spcPct val="150000"/>
              </a:lnSpc>
              <a:spcAft>
                <a:spcPts val="1200"/>
              </a:spcAft>
            </a:pPr>
            <a:r>
              <a:rPr lang="en-US" sz="1400" dirty="0"/>
              <a:t>	</a:t>
            </a:r>
            <a:r>
              <a:rPr lang="en-US" sz="1400" dirty="0">
                <a:latin typeface="Arial Black" panose="020B0A04020102020204" pitchFamily="34" charset="0"/>
              </a:rPr>
              <a:t>A</a:t>
            </a:r>
            <a:r>
              <a:rPr lang="en-US" sz="1400" dirty="0"/>
              <a:t>. </a:t>
            </a:r>
            <a:r>
              <a:rPr lang="en-US" sz="1400" dirty="0">
                <a:latin typeface="Arial Black" panose="020B0A04020102020204" pitchFamily="34" charset="0"/>
              </a:rPr>
              <a:t>Introduction</a:t>
            </a:r>
            <a:br>
              <a:rPr lang="en-US" sz="1400" dirty="0">
                <a:latin typeface="Arial Black" panose="020B0A04020102020204" pitchFamily="34" charset="0"/>
              </a:rPr>
            </a:br>
            <a:r>
              <a:rPr lang="en-US" sz="1400" dirty="0">
                <a:latin typeface="Arial Black" panose="020B0A04020102020204" pitchFamily="34" charset="0"/>
              </a:rPr>
              <a:t>B. Background</a:t>
            </a:r>
            <a:br>
              <a:rPr lang="en-US" sz="1400" dirty="0">
                <a:latin typeface="Arial Black" panose="020B0A04020102020204" pitchFamily="34" charset="0"/>
              </a:rPr>
            </a:br>
            <a:r>
              <a:rPr lang="en-US" sz="1400" dirty="0">
                <a:latin typeface="Arial Black" panose="020B0A04020102020204" pitchFamily="34" charset="0"/>
              </a:rPr>
              <a:t>C. Data Collection &amp; Processing</a:t>
            </a:r>
            <a:br>
              <a:rPr lang="en-US" sz="1400" dirty="0">
                <a:latin typeface="Arial Black" panose="020B0A04020102020204" pitchFamily="34" charset="0"/>
              </a:rPr>
            </a:br>
            <a:r>
              <a:rPr lang="en-US" sz="1400" dirty="0">
                <a:latin typeface="Arial Black" panose="020B0A04020102020204" pitchFamily="34" charset="0"/>
              </a:rPr>
              <a:t>D. Exploratory Data Analysis</a:t>
            </a:r>
            <a:br>
              <a:rPr lang="en-US" sz="1400" dirty="0">
                <a:latin typeface="Arial Black" panose="020B0A04020102020204" pitchFamily="34" charset="0"/>
              </a:rPr>
            </a:br>
            <a:r>
              <a:rPr lang="en-US" sz="1400" dirty="0">
                <a:latin typeface="Arial Black" panose="020B0A04020102020204" pitchFamily="34" charset="0"/>
              </a:rPr>
              <a:t>E. Methodology</a:t>
            </a:r>
            <a:br>
              <a:rPr lang="en-US" sz="1400" dirty="0">
                <a:latin typeface="Arial Black" panose="020B0A04020102020204" pitchFamily="34" charset="0"/>
              </a:rPr>
            </a:br>
            <a:r>
              <a:rPr lang="en-US" sz="1400" dirty="0">
                <a:latin typeface="Arial Black" panose="020B0A04020102020204" pitchFamily="34" charset="0"/>
              </a:rPr>
              <a:t>F.  Insights</a:t>
            </a:r>
            <a:br>
              <a:rPr lang="en-US" sz="1400" dirty="0">
                <a:latin typeface="Arial Black" panose="020B0A04020102020204" pitchFamily="34" charset="0"/>
              </a:rPr>
            </a:br>
            <a:r>
              <a:rPr lang="en-US" sz="1400" dirty="0">
                <a:latin typeface="Arial Black" panose="020B0A04020102020204" pitchFamily="34" charset="0"/>
              </a:rPr>
              <a:t>	1. Employee Analysis Dashboard</a:t>
            </a:r>
            <a:br>
              <a:rPr lang="en-US" sz="1400" dirty="0">
                <a:latin typeface="Arial Black" panose="020B0A04020102020204" pitchFamily="34" charset="0"/>
              </a:rPr>
            </a:br>
            <a:r>
              <a:rPr lang="en-US" sz="1400" dirty="0">
                <a:latin typeface="Arial Black" panose="020B0A04020102020204" pitchFamily="34" charset="0"/>
              </a:rPr>
              <a:t>	2. Market Analysis Dashboard</a:t>
            </a:r>
            <a:br>
              <a:rPr lang="en-US" sz="1400" dirty="0">
                <a:latin typeface="Arial Black" panose="020B0A04020102020204" pitchFamily="34" charset="0"/>
              </a:rPr>
            </a:br>
            <a:r>
              <a:rPr lang="en-US" sz="1400" dirty="0">
                <a:latin typeface="Arial Black" panose="020B0A04020102020204" pitchFamily="34" charset="0"/>
              </a:rPr>
              <a:t>	3. Product Analysis Dashboard</a:t>
            </a:r>
            <a:br>
              <a:rPr lang="en-US" sz="1400" dirty="0">
                <a:latin typeface="Arial Black" panose="020B0A04020102020204" pitchFamily="34" charset="0"/>
              </a:rPr>
            </a:br>
            <a:r>
              <a:rPr lang="en-US" sz="1400" dirty="0">
                <a:latin typeface="Arial Black" panose="020B0A04020102020204" pitchFamily="34" charset="0"/>
              </a:rPr>
              <a:t>G. Key Findings</a:t>
            </a:r>
            <a:br>
              <a:rPr lang="en-US" sz="1400" dirty="0">
                <a:latin typeface="Arial Black" panose="020B0A04020102020204" pitchFamily="34" charset="0"/>
              </a:rPr>
            </a:br>
            <a:r>
              <a:rPr lang="en-US" sz="1400" dirty="0">
                <a:latin typeface="Arial Black" panose="020B0A04020102020204" pitchFamily="34" charset="0"/>
              </a:rPr>
              <a:t>H. Competitor Analysis</a:t>
            </a:r>
            <a:br>
              <a:rPr lang="en-US" sz="1400" dirty="0">
                <a:latin typeface="Arial Black" panose="020B0A04020102020204" pitchFamily="34" charset="0"/>
              </a:rPr>
            </a:br>
            <a:r>
              <a:rPr lang="en-US" sz="1400" dirty="0">
                <a:latin typeface="Arial Black" panose="020B0A04020102020204" pitchFamily="34" charset="0"/>
              </a:rPr>
              <a:t>I. Recommendations</a:t>
            </a:r>
            <a:br>
              <a:rPr lang="en-US" sz="1400" dirty="0">
                <a:latin typeface="Arial Black" panose="020B0A04020102020204" pitchFamily="34" charset="0"/>
              </a:rPr>
            </a:br>
            <a:r>
              <a:rPr lang="en-US" sz="1400" dirty="0">
                <a:latin typeface="Arial Black" panose="020B0A04020102020204" pitchFamily="34" charset="0"/>
              </a:rPr>
              <a:t>J. Future Work</a:t>
            </a:r>
            <a:br>
              <a:rPr lang="en-US" sz="1400" dirty="0">
                <a:latin typeface="Arial Black" panose="020B0A04020102020204" pitchFamily="34" charset="0"/>
              </a:rPr>
            </a:br>
            <a:r>
              <a:rPr lang="en-US" sz="1400" dirty="0">
                <a:latin typeface="Arial Black" panose="020B0A04020102020204" pitchFamily="34" charset="0"/>
              </a:rPr>
              <a:t>K. Conclusion</a:t>
            </a:r>
            <a:br>
              <a:rPr lang="en-US" sz="1400" dirty="0"/>
            </a:br>
            <a:br>
              <a:rPr lang="en-US" sz="1400" dirty="0"/>
            </a:br>
            <a:endParaRPr lang="en-US" dirty="0"/>
          </a:p>
        </p:txBody>
      </p:sp>
      <p:sp>
        <p:nvSpPr>
          <p:cNvPr id="3" name="Picture Placeholder 2">
            <a:extLst>
              <a:ext uri="{FF2B5EF4-FFF2-40B4-BE49-F238E27FC236}">
                <a16:creationId xmlns:a16="http://schemas.microsoft.com/office/drawing/2014/main" id="{4D9D941E-4E55-4456-5FF6-F84B675E134B}"/>
              </a:ext>
            </a:extLst>
          </p:cNvPr>
          <p:cNvSpPr>
            <a:spLocks noGrp="1"/>
          </p:cNvSpPr>
          <p:nvPr>
            <p:ph type="pic" idx="1"/>
          </p:nvPr>
        </p:nvSpPr>
        <p:spPr/>
        <p:txBody>
          <a:bodyPr/>
          <a:lstStyle/>
          <a:p>
            <a:endParaRPr lang="en-US" dirty="0"/>
          </a:p>
        </p:txBody>
      </p:sp>
      <p:sp>
        <p:nvSpPr>
          <p:cNvPr id="4" name="Title 1">
            <a:extLst>
              <a:ext uri="{FF2B5EF4-FFF2-40B4-BE49-F238E27FC236}">
                <a16:creationId xmlns:a16="http://schemas.microsoft.com/office/drawing/2014/main" id="{FA55B9B4-898B-F42C-BE4E-D6E1C60F5FFA}"/>
              </a:ext>
            </a:extLst>
          </p:cNvPr>
          <p:cNvSpPr txBox="1">
            <a:spLocks/>
          </p:cNvSpPr>
          <p:nvPr/>
        </p:nvSpPr>
        <p:spPr>
          <a:xfrm>
            <a:off x="1589165" y="76727"/>
            <a:ext cx="3651293" cy="837674"/>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pPr marL="457200" indent="-457200">
              <a:lnSpc>
                <a:spcPct val="100000"/>
              </a:lnSpc>
            </a:pPr>
            <a:br>
              <a:rPr lang="en-US" sz="1400" dirty="0"/>
            </a:br>
            <a:r>
              <a:rPr lang="en-US" sz="2000" dirty="0">
                <a:latin typeface="Arial Black" panose="020B0A04020102020204" pitchFamily="34" charset="0"/>
              </a:rPr>
              <a:t>Table of Contents</a:t>
            </a:r>
            <a:endParaRPr lang="en-US" dirty="0">
              <a:latin typeface="Arial Black" panose="020B0A04020102020204" pitchFamily="34" charset="0"/>
            </a:endParaRPr>
          </a:p>
        </p:txBody>
      </p:sp>
    </p:spTree>
    <p:extLst>
      <p:ext uri="{BB962C8B-B14F-4D97-AF65-F5344CB8AC3E}">
        <p14:creationId xmlns:p14="http://schemas.microsoft.com/office/powerpoint/2010/main" val="168597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285135" y="98867"/>
            <a:ext cx="6508955" cy="6587067"/>
          </a:xfrm>
        </p:spPr>
        <p:txBody>
          <a:bodyPr/>
          <a:lstStyle/>
          <a:p>
            <a:pPr marL="0" marR="0">
              <a:lnSpc>
                <a:spcPct val="107000"/>
              </a:lnSpc>
              <a:spcBef>
                <a:spcPts val="0"/>
              </a:spcBef>
              <a:spcAft>
                <a:spcPts val="800"/>
              </a:spcAft>
            </a:pPr>
            <a:r>
              <a:rPr lang="en-US" sz="2400" b="1" kern="100">
                <a:effectLst/>
                <a:latin typeface="Arial" panose="020B0604020202020204" pitchFamily="34" charset="0"/>
                <a:ea typeface="Calibri" panose="020F0502020204030204" pitchFamily="34" charset="0"/>
                <a:cs typeface="Arial" panose="020B0604020202020204" pitchFamily="34" charset="0"/>
              </a:rPr>
              <a:t>Introduction</a:t>
            </a:r>
            <a:br>
              <a:rPr lang="en-US" sz="2400" b="1" kern="100">
                <a:effectLst/>
                <a:latin typeface="Arial" panose="020B0604020202020204" pitchFamily="34" charset="0"/>
                <a:ea typeface="Calibri" panose="020F0502020204030204" pitchFamily="34" charset="0"/>
                <a:cs typeface="Arial" panose="020B0604020202020204" pitchFamily="34" charset="0"/>
              </a:rPr>
            </a:br>
            <a:br>
              <a:rPr lang="en-US" sz="2400" kern="100">
                <a:effectLst/>
                <a:latin typeface="Arial" panose="020B0604020202020204" pitchFamily="34" charset="0"/>
                <a:ea typeface="Calibri" panose="020F0502020204030204" pitchFamily="34" charset="0"/>
                <a:cs typeface="Arial" panose="020B0604020202020204" pitchFamily="34" charset="0"/>
              </a:rPr>
            </a:br>
            <a:r>
              <a:rPr lang="en-US" sz="2400" b="1" kern="100">
                <a:effectLst/>
                <a:latin typeface="Arial" panose="020B0604020202020204" pitchFamily="34" charset="0"/>
                <a:ea typeface="Calibri" panose="020F0502020204030204" pitchFamily="34" charset="0"/>
                <a:cs typeface="Arial" panose="020B0604020202020204" pitchFamily="34" charset="0"/>
              </a:rPr>
              <a:t>Objective:</a:t>
            </a:r>
            <a:r>
              <a:rPr lang="en-US" sz="2400" kern="100">
                <a:effectLst/>
                <a:latin typeface="Arial" panose="020B0604020202020204" pitchFamily="34" charset="0"/>
                <a:ea typeface="Calibri" panose="020F0502020204030204" pitchFamily="34" charset="0"/>
                <a:cs typeface="Arial" panose="020B0604020202020204" pitchFamily="34" charset="0"/>
              </a:rPr>
              <a:t> The project was initiated to enhance Ice Age Inc.'s product development efficiency, ensuring alignment with market demands and optimizing resource utilization.</a:t>
            </a:r>
            <a:br>
              <a:rPr lang="en-US" sz="2400" kern="100">
                <a:effectLst/>
                <a:latin typeface="Arial" panose="020B0604020202020204" pitchFamily="34" charset="0"/>
                <a:ea typeface="Calibri" panose="020F0502020204030204" pitchFamily="34" charset="0"/>
                <a:cs typeface="Arial" panose="020B0604020202020204" pitchFamily="34" charset="0"/>
              </a:rPr>
            </a:br>
            <a:br>
              <a:rPr lang="en-US" sz="2400" kern="100">
                <a:effectLst/>
                <a:latin typeface="Arial" panose="020B0604020202020204" pitchFamily="34" charset="0"/>
                <a:ea typeface="Calibri" panose="020F0502020204030204" pitchFamily="34" charset="0"/>
                <a:cs typeface="Arial" panose="020B0604020202020204" pitchFamily="34" charset="0"/>
              </a:rPr>
            </a:br>
            <a:r>
              <a:rPr lang="en-US" sz="2400" b="1" kern="100">
                <a:effectLst/>
                <a:latin typeface="Arial" panose="020B0604020202020204" pitchFamily="34" charset="0"/>
                <a:ea typeface="Calibri" panose="020F0502020204030204" pitchFamily="34" charset="0"/>
                <a:cs typeface="Arial" panose="020B0604020202020204" pitchFamily="34" charset="0"/>
              </a:rPr>
              <a:t>Focus Areas:</a:t>
            </a:r>
            <a:r>
              <a:rPr lang="en-US" sz="2400" kern="100">
                <a:effectLst/>
                <a:latin typeface="Arial" panose="020B0604020202020204" pitchFamily="34" charset="0"/>
                <a:ea typeface="Calibri" panose="020F0502020204030204" pitchFamily="34" charset="0"/>
                <a:cs typeface="Arial" panose="020B0604020202020204" pitchFamily="34" charset="0"/>
              </a:rPr>
              <a:t> We concentrated on analyzing resource allocation, streamlining development phases, and improving overall business performance.</a:t>
            </a:r>
            <a:br>
              <a:rPr lang="en-US" sz="2400" kern="100">
                <a:effectLst/>
                <a:latin typeface="Arial" panose="020B0604020202020204" pitchFamily="34" charset="0"/>
                <a:ea typeface="Calibri" panose="020F0502020204030204" pitchFamily="34" charset="0"/>
                <a:cs typeface="Arial" panose="020B0604020202020204" pitchFamily="34" charset="0"/>
              </a:rPr>
            </a:br>
            <a:endParaRPr lang="en-US" sz="2400" kern="100">
              <a:effectLst/>
              <a:latin typeface="Arial" panose="020B0604020202020204" pitchFamily="34" charset="0"/>
              <a:ea typeface="Calibri" panose="020F0502020204030204" pitchFamily="34" charset="0"/>
              <a:cs typeface="Arial" panose="020B0604020202020204" pitchFamily="34" charset="0"/>
            </a:endParaRP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pic>
        <p:nvPicPr>
          <p:cNvPr id="5" name="Picture 4">
            <a:extLst>
              <a:ext uri="{FF2B5EF4-FFF2-40B4-BE49-F238E27FC236}">
                <a16:creationId xmlns:a16="http://schemas.microsoft.com/office/drawing/2014/main" id="{7D9D6E34-FEF5-916A-A630-21997D2C2A56}"/>
              </a:ext>
            </a:extLst>
          </p:cNvPr>
          <p:cNvPicPr>
            <a:picLocks noChangeAspect="1"/>
          </p:cNvPicPr>
          <p:nvPr/>
        </p:nvPicPr>
        <p:blipFill>
          <a:blip r:embed="rId4"/>
          <a:stretch>
            <a:fillRect/>
          </a:stretch>
        </p:blipFill>
        <p:spPr>
          <a:xfrm>
            <a:off x="6735029" y="0"/>
            <a:ext cx="5456971" cy="6858000"/>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171768" y="117986"/>
            <a:ext cx="6912077" cy="6528619"/>
          </a:xfrm>
        </p:spPr>
        <p:txBody>
          <a:bodyPr anchor="b"/>
          <a:lstStyle/>
          <a:p>
            <a:pPr>
              <a:lnSpc>
                <a:spcPct val="107000"/>
              </a:lnSpc>
              <a:spcBef>
                <a:spcPts val="0"/>
              </a:spcBef>
              <a:spcAft>
                <a:spcPts val="800"/>
              </a:spcAft>
            </a:pPr>
            <a:r>
              <a:rPr lang="en-US" sz="2400" b="1" kern="100">
                <a:effectLst/>
                <a:latin typeface="Arial" panose="020B0604020202020204" pitchFamily="34" charset="0"/>
                <a:ea typeface="Calibri" panose="020F0502020204030204" pitchFamily="34" charset="0"/>
                <a:cs typeface="Arial" panose="020B0604020202020204" pitchFamily="34" charset="0"/>
              </a:rPr>
              <a:t>Background</a:t>
            </a:r>
            <a:br>
              <a:rPr lang="en-US" sz="2400" b="1" kern="100">
                <a:effectLst/>
                <a:latin typeface="Arial" panose="020B0604020202020204" pitchFamily="34" charset="0"/>
                <a:ea typeface="Calibri" panose="020F0502020204030204" pitchFamily="34" charset="0"/>
                <a:cs typeface="Arial" panose="020B0604020202020204" pitchFamily="34" charset="0"/>
              </a:rPr>
            </a:br>
            <a:br>
              <a:rPr lang="en-US" sz="2400" kern="100">
                <a:effectLst/>
                <a:latin typeface="Arial" panose="020B0604020202020204" pitchFamily="34" charset="0"/>
                <a:ea typeface="Calibri" panose="020F0502020204030204" pitchFamily="34" charset="0"/>
                <a:cs typeface="Arial" panose="020B0604020202020204" pitchFamily="34" charset="0"/>
              </a:rPr>
            </a:br>
            <a:r>
              <a:rPr lang="en-US" sz="2400" b="1" kern="100">
                <a:effectLst/>
                <a:latin typeface="Arial" panose="020B0604020202020204" pitchFamily="34" charset="0"/>
                <a:ea typeface="Calibri" panose="020F0502020204030204" pitchFamily="34" charset="0"/>
                <a:cs typeface="Arial" panose="020B0604020202020204" pitchFamily="34" charset="0"/>
              </a:rPr>
              <a:t>Company Overview:</a:t>
            </a:r>
            <a:r>
              <a:rPr lang="en-US" sz="2400" kern="100">
                <a:effectLst/>
                <a:latin typeface="Arial" panose="020B0604020202020204" pitchFamily="34" charset="0"/>
                <a:ea typeface="Calibri" panose="020F0502020204030204" pitchFamily="34" charset="0"/>
                <a:cs typeface="Arial" panose="020B0604020202020204" pitchFamily="34" charset="0"/>
              </a:rPr>
              <a:t> Ice Age Inc. is an innovator in the technology industry, known for its cutting-edge products. The company is committed to continuous improvement and aims to optimize its product development processes to stay ahead in a competitive landscape.</a:t>
            </a:r>
            <a:br>
              <a:rPr lang="en-US" sz="2400" kern="100">
                <a:effectLst/>
                <a:latin typeface="Arial" panose="020B0604020202020204" pitchFamily="34" charset="0"/>
                <a:ea typeface="Calibri" panose="020F0502020204030204" pitchFamily="34" charset="0"/>
                <a:cs typeface="Arial" panose="020B0604020202020204" pitchFamily="34" charset="0"/>
              </a:rPr>
            </a:br>
            <a:br>
              <a:rPr lang="en-US" sz="2400" kern="100">
                <a:effectLst/>
                <a:latin typeface="Arial" panose="020B0604020202020204" pitchFamily="34" charset="0"/>
                <a:ea typeface="Calibri" panose="020F0502020204030204" pitchFamily="34" charset="0"/>
                <a:cs typeface="Arial" panose="020B0604020202020204" pitchFamily="34" charset="0"/>
              </a:rPr>
            </a:br>
            <a:r>
              <a:rPr lang="en-US" sz="2400" b="1" kern="100">
                <a:effectLst/>
                <a:latin typeface="Arial" panose="020B0604020202020204" pitchFamily="34" charset="0"/>
                <a:ea typeface="Calibri" panose="020F0502020204030204" pitchFamily="34" charset="0"/>
                <a:cs typeface="Arial" panose="020B0604020202020204" pitchFamily="34" charset="0"/>
              </a:rPr>
              <a:t>Project Goals:</a:t>
            </a:r>
            <a:r>
              <a:rPr lang="en-US" sz="2400" kern="100">
                <a:effectLst/>
                <a:latin typeface="Arial" panose="020B0604020202020204" pitchFamily="34" charset="0"/>
                <a:ea typeface="Calibri" panose="020F0502020204030204" pitchFamily="34" charset="0"/>
                <a:cs typeface="Arial" panose="020B0604020202020204" pitchFamily="34" charset="0"/>
              </a:rPr>
              <a:t> The key goals were to optimize resource allocation, streamline development processes, and align products with market demands to enhance customer satisfaction and success.</a:t>
            </a:r>
          </a:p>
        </p:txBody>
      </p:sp>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pic>
        <p:nvPicPr>
          <p:cNvPr id="8" name="Picture 7">
            <a:extLst>
              <a:ext uri="{FF2B5EF4-FFF2-40B4-BE49-F238E27FC236}">
                <a16:creationId xmlns:a16="http://schemas.microsoft.com/office/drawing/2014/main" id="{757259AB-DFF6-6FC7-520C-18EB415F1477}"/>
              </a:ext>
            </a:extLst>
          </p:cNvPr>
          <p:cNvPicPr>
            <a:picLocks noChangeAspect="1"/>
          </p:cNvPicPr>
          <p:nvPr/>
        </p:nvPicPr>
        <p:blipFill>
          <a:blip r:embed="rId4"/>
          <a:stretch>
            <a:fillRect/>
          </a:stretch>
        </p:blipFill>
        <p:spPr>
          <a:xfrm>
            <a:off x="-1" y="0"/>
            <a:ext cx="5046134" cy="6858000"/>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383458" y="373626"/>
            <a:ext cx="11415252" cy="6164826"/>
          </a:xfrm>
        </p:spPr>
        <p:txBody>
          <a:bodyPr/>
          <a:lstStyle/>
          <a:p>
            <a:pPr marL="0" marR="0" indent="0" algn="just">
              <a:lnSpc>
                <a:spcPct val="107000"/>
              </a:lnSpc>
              <a:spcBef>
                <a:spcPts val="0"/>
              </a:spcBef>
              <a:spcAft>
                <a:spcPts val="800"/>
              </a:spcAft>
              <a:buNone/>
            </a:pPr>
            <a:r>
              <a:rPr lang="en-US" sz="2400" b="1" kern="100">
                <a:effectLst/>
                <a:latin typeface="Arial" panose="020B0604020202020204" pitchFamily="34" charset="0"/>
                <a:ea typeface="Calibri" panose="020F0502020204030204" pitchFamily="34" charset="0"/>
                <a:cs typeface="Arial" panose="020B0604020202020204" pitchFamily="34" charset="0"/>
              </a:rPr>
              <a:t>Data Collection and Processing:</a:t>
            </a: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Data Sources:</a:t>
            </a:r>
            <a:r>
              <a:rPr lang="en-US" sz="2400" kern="100">
                <a:effectLst/>
                <a:latin typeface="Arial" panose="020B0604020202020204" pitchFamily="34" charset="0"/>
                <a:ea typeface="Calibri" panose="020F0502020204030204" pitchFamily="34" charset="0"/>
                <a:cs typeface="Arial" panose="020B0604020202020204" pitchFamily="34" charset="0"/>
              </a:rPr>
              <a:t> Employee records, project management systems, and market performance databases were used.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Data Preparation:</a:t>
            </a:r>
            <a:r>
              <a:rPr lang="en-US" sz="2400" kern="100">
                <a:effectLst/>
                <a:latin typeface="Arial" panose="020B0604020202020204" pitchFamily="34" charset="0"/>
                <a:ea typeface="Calibri" panose="020F0502020204030204" pitchFamily="34" charset="0"/>
                <a:cs typeface="Arial" panose="020B0604020202020204" pitchFamily="34" charset="0"/>
              </a:rPr>
              <a:t> The data underwent rigorous cleaning and preprocessing to ensure accuracy, involving normalization and integration across various sources.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kern="1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a:effectLst/>
                <a:latin typeface="Arial" panose="020B0604020202020204" pitchFamily="34" charset="0"/>
                <a:ea typeface="Calibri" panose="020F0502020204030204" pitchFamily="34" charset="0"/>
                <a:cs typeface="Arial" panose="020B0604020202020204" pitchFamily="34" charset="0"/>
              </a:rPr>
              <a:t>Key Data Elements:</a:t>
            </a:r>
            <a:r>
              <a:rPr lang="en-US" sz="2400" kern="100">
                <a:effectLst/>
                <a:latin typeface="Arial" panose="020B0604020202020204" pitchFamily="34" charset="0"/>
                <a:ea typeface="Calibri" panose="020F0502020204030204" pitchFamily="34" charset="0"/>
                <a:cs typeface="Arial" panose="020B0604020202020204" pitchFamily="34" charset="0"/>
              </a:rPr>
              <a:t> Employee data (skills, availability, performance), project data (development phases, budget adherence), and market data (competitor analysis, customer demographics).</a:t>
            </a:r>
          </a:p>
          <a:p>
            <a:endParaRPr lang="en-US"/>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406013" y="245806"/>
            <a:ext cx="10638503" cy="6469626"/>
          </a:xfrm>
        </p:spPr>
        <p:txBody>
          <a:bodyPr anchor="b"/>
          <a:lstStyle/>
          <a:p>
            <a:pPr marL="342900" marR="0" indent="-342900" algn="l">
              <a:lnSpc>
                <a:spcPct val="107000"/>
              </a:lnSpc>
              <a:spcBef>
                <a:spcPts val="0"/>
              </a:spcBef>
              <a:spcAft>
                <a:spcPts val="800"/>
              </a:spcAft>
              <a:buFont typeface="Arial" panose="020B0604020202020204" pitchFamily="34" charset="0"/>
              <a:buChar char="•"/>
            </a:pPr>
            <a:r>
              <a:rPr lang="en-US" sz="2400" b="1" kern="100">
                <a:effectLst/>
                <a:latin typeface="Arial" panose="020B0604020202020204" pitchFamily="34" charset="0"/>
                <a:ea typeface="Calibri" panose="020F0502020204030204" pitchFamily="34" charset="0"/>
                <a:cs typeface="Arial" panose="020B0604020202020204" pitchFamily="34" charset="0"/>
              </a:rPr>
              <a:t>Exploratory Data Analysis (EDA):</a:t>
            </a:r>
            <a:br>
              <a:rPr lang="en-US" sz="2400" b="1" kern="100">
                <a:effectLst/>
                <a:latin typeface="Arial" panose="020B0604020202020204" pitchFamily="34" charset="0"/>
                <a:ea typeface="Calibri" panose="020F0502020204030204" pitchFamily="34" charset="0"/>
                <a:cs typeface="Arial" panose="020B0604020202020204" pitchFamily="34" charset="0"/>
              </a:rPr>
            </a:br>
            <a:r>
              <a:rPr lang="en-US" sz="2200" kern="100">
                <a:effectLst/>
                <a:latin typeface="Arial" panose="020B0604020202020204" pitchFamily="34" charset="0"/>
                <a:ea typeface="Calibri" panose="020F0502020204030204" pitchFamily="34" charset="0"/>
                <a:cs typeface="Arial" panose="020B0604020202020204" pitchFamily="34" charset="0"/>
              </a:rPr>
              <a:t>The exploratory data analysis phase provided several key insights that informed the subsequent analysis and recommendations:</a:t>
            </a:r>
            <a:br>
              <a:rPr lang="en-US" sz="2200" kern="100">
                <a:effectLst/>
                <a:latin typeface="Arial" panose="020B0604020202020204" pitchFamily="34" charset="0"/>
                <a:ea typeface="Calibri" panose="020F0502020204030204" pitchFamily="34" charset="0"/>
                <a:cs typeface="Arial" panose="020B0604020202020204" pitchFamily="34" charset="0"/>
              </a:rPr>
            </a:br>
            <a:br>
              <a:rPr lang="en-US" sz="2200" kern="100">
                <a:effectLst/>
                <a:latin typeface="Arial" panose="020B0604020202020204" pitchFamily="34" charset="0"/>
                <a:ea typeface="Calibri" panose="020F0502020204030204" pitchFamily="34" charset="0"/>
                <a:cs typeface="Arial" panose="020B0604020202020204" pitchFamily="34" charset="0"/>
              </a:rPr>
            </a:br>
            <a:r>
              <a:rPr lang="en-US" sz="2200" b="1" kern="100">
                <a:effectLst/>
                <a:latin typeface="Arial" panose="020B0604020202020204" pitchFamily="34" charset="0"/>
                <a:ea typeface="Calibri" panose="020F0502020204030204" pitchFamily="34" charset="0"/>
                <a:cs typeface="Arial" panose="020B0604020202020204" pitchFamily="34" charset="0"/>
              </a:rPr>
              <a:t>Development Phase Distribution</a:t>
            </a:r>
            <a:r>
              <a:rPr lang="en-US" sz="2200" kern="100">
                <a:effectLst/>
                <a:latin typeface="Arial" panose="020B0604020202020204" pitchFamily="34" charset="0"/>
                <a:ea typeface="Calibri" panose="020F0502020204030204" pitchFamily="34" charset="0"/>
                <a:cs typeface="Arial" panose="020B0604020202020204" pitchFamily="34" charset="0"/>
              </a:rPr>
              <a:t>: Analysis revealed that certain development phases consistently exceeded budget and timelines, contributing to project delays and inefficiencies.</a:t>
            </a:r>
            <a:br>
              <a:rPr lang="en-US" sz="2200" kern="100">
                <a:effectLst/>
                <a:latin typeface="Arial" panose="020B0604020202020204" pitchFamily="34" charset="0"/>
                <a:ea typeface="Calibri" panose="020F0502020204030204" pitchFamily="34" charset="0"/>
                <a:cs typeface="Arial" panose="020B0604020202020204" pitchFamily="34" charset="0"/>
              </a:rPr>
            </a:br>
            <a:br>
              <a:rPr lang="en-US" sz="2200" kern="100">
                <a:effectLst/>
                <a:latin typeface="Arial" panose="020B0604020202020204" pitchFamily="34" charset="0"/>
                <a:ea typeface="Calibri" panose="020F0502020204030204" pitchFamily="34" charset="0"/>
                <a:cs typeface="Arial" panose="020B0604020202020204" pitchFamily="34" charset="0"/>
              </a:rPr>
            </a:br>
            <a:r>
              <a:rPr lang="en-US" sz="2200" b="1" kern="100">
                <a:effectLst/>
                <a:latin typeface="Arial" panose="020B0604020202020204" pitchFamily="34" charset="0"/>
                <a:ea typeface="Calibri" panose="020F0502020204030204" pitchFamily="34" charset="0"/>
                <a:cs typeface="Arial" panose="020B0604020202020204" pitchFamily="34" charset="0"/>
              </a:rPr>
              <a:t>Resource Allocation Patterns</a:t>
            </a:r>
            <a:r>
              <a:rPr lang="en-US" sz="2200" kern="100">
                <a:effectLst/>
                <a:latin typeface="Arial" panose="020B0604020202020204" pitchFamily="34" charset="0"/>
                <a:ea typeface="Calibri" panose="020F0502020204030204" pitchFamily="34" charset="0"/>
                <a:cs typeface="Arial" panose="020B0604020202020204" pitchFamily="34" charset="0"/>
              </a:rPr>
              <a:t>: High employee overload was identified, with specific teams being assigned more tasks than they could reasonably handle, leading to decreased productivity and potential burnout.</a:t>
            </a:r>
            <a:br>
              <a:rPr lang="en-US" sz="2200" kern="100">
                <a:effectLst/>
                <a:latin typeface="Arial" panose="020B0604020202020204" pitchFamily="34" charset="0"/>
                <a:ea typeface="Calibri" panose="020F0502020204030204" pitchFamily="34" charset="0"/>
                <a:cs typeface="Arial" panose="020B0604020202020204" pitchFamily="34" charset="0"/>
              </a:rPr>
            </a:br>
            <a:br>
              <a:rPr lang="en-US" sz="2200" kern="100">
                <a:effectLst/>
                <a:latin typeface="Arial" panose="020B0604020202020204" pitchFamily="34" charset="0"/>
                <a:ea typeface="Calibri" panose="020F0502020204030204" pitchFamily="34" charset="0"/>
                <a:cs typeface="Arial" panose="020B0604020202020204" pitchFamily="34" charset="0"/>
              </a:rPr>
            </a:br>
            <a:r>
              <a:rPr lang="en-US" sz="2200" b="1" kern="100">
                <a:effectLst/>
                <a:latin typeface="Arial" panose="020B0604020202020204" pitchFamily="34" charset="0"/>
                <a:ea typeface="Calibri" panose="020F0502020204030204" pitchFamily="34" charset="0"/>
                <a:cs typeface="Arial" panose="020B0604020202020204" pitchFamily="34" charset="0"/>
              </a:rPr>
              <a:t>Cost Overruns</a:t>
            </a:r>
            <a:r>
              <a:rPr lang="en-US" sz="2200" kern="100">
                <a:effectLst/>
                <a:latin typeface="Arial" panose="020B0604020202020204" pitchFamily="34" charset="0"/>
                <a:ea typeface="Calibri" panose="020F0502020204030204" pitchFamily="34" charset="0"/>
                <a:cs typeface="Arial" panose="020B0604020202020204" pitchFamily="34" charset="0"/>
              </a:rPr>
              <a:t>: A significant portion of projects experienced cost overruns, with actual costs consistently exceeding budgeted amounts. This issue was particularly acute in the later stages of product development.</a:t>
            </a:r>
            <a:br>
              <a:rPr lang="en-US" sz="2200" kern="100">
                <a:effectLst/>
                <a:latin typeface="Arial" panose="020B0604020202020204" pitchFamily="34" charset="0"/>
                <a:ea typeface="Calibri" panose="020F0502020204030204" pitchFamily="34" charset="0"/>
                <a:cs typeface="Arial" panose="020B0604020202020204" pitchFamily="34" charset="0"/>
              </a:rPr>
            </a:br>
            <a:endParaRPr lang="en-US" sz="2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226142" y="88490"/>
            <a:ext cx="10402529" cy="6508956"/>
          </a:xfrm>
        </p:spPr>
        <p:txBody>
          <a:bodyPr/>
          <a:lstStyle/>
          <a:p>
            <a:pPr marL="342900" marR="0" indent="-342900">
              <a:lnSpc>
                <a:spcPct val="107000"/>
              </a:lnSpc>
              <a:spcBef>
                <a:spcPts val="0"/>
              </a:spcBef>
              <a:spcAft>
                <a:spcPts val="800"/>
              </a:spcAft>
              <a:buFont typeface="Wingdings" panose="05000000000000000000" pitchFamily="2" charset="2"/>
              <a:buChar char="§"/>
            </a:pPr>
            <a:r>
              <a:rPr lang="en-US" sz="2200" b="1" kern="100">
                <a:effectLst/>
                <a:latin typeface="Arial" panose="020B0604020202020204" pitchFamily="34" charset="0"/>
                <a:ea typeface="Calibri" panose="020F0502020204030204" pitchFamily="34" charset="0"/>
                <a:cs typeface="Arial" panose="020B0604020202020204" pitchFamily="34" charset="0"/>
              </a:rPr>
              <a:t>Methodology:</a:t>
            </a:r>
            <a:br>
              <a:rPr lang="en-US" sz="2200" kern="100">
                <a:effectLst/>
                <a:latin typeface="Arial" panose="020B0604020202020204" pitchFamily="34" charset="0"/>
                <a:ea typeface="Calibri" panose="020F0502020204030204" pitchFamily="34" charset="0"/>
                <a:cs typeface="Arial" panose="020B0604020202020204" pitchFamily="34" charset="0"/>
              </a:rPr>
            </a:br>
            <a:r>
              <a:rPr lang="en-US" sz="2100" kern="100">
                <a:effectLst/>
                <a:latin typeface="Arial" panose="020B0604020202020204" pitchFamily="34" charset="0"/>
                <a:ea typeface="Calibri" panose="020F0502020204030204" pitchFamily="34" charset="0"/>
                <a:cs typeface="Arial" panose="020B0604020202020204" pitchFamily="34" charset="0"/>
              </a:rPr>
              <a:t>The methodology employed in this project involved a combination of data analysis techniques and strategic planning:</a:t>
            </a:r>
            <a:br>
              <a:rPr lang="en-US" sz="2100" kern="100">
                <a:effectLst/>
                <a:latin typeface="Arial" panose="020B0604020202020204" pitchFamily="34" charset="0"/>
                <a:ea typeface="Calibri" panose="020F0502020204030204" pitchFamily="34" charset="0"/>
                <a:cs typeface="Arial" panose="020B0604020202020204" pitchFamily="34" charset="0"/>
              </a:rPr>
            </a:br>
            <a:br>
              <a:rPr lang="en-US" sz="2100" kern="100">
                <a:effectLst/>
                <a:latin typeface="Arial" panose="020B0604020202020204" pitchFamily="34" charset="0"/>
                <a:ea typeface="Calibri" panose="020F0502020204030204" pitchFamily="34" charset="0"/>
                <a:cs typeface="Arial" panose="020B0604020202020204" pitchFamily="34" charset="0"/>
              </a:rPr>
            </a:br>
            <a:r>
              <a:rPr lang="en-US" sz="2100" b="1" kern="100">
                <a:effectLst/>
                <a:latin typeface="Arial" panose="020B0604020202020204" pitchFamily="34" charset="0"/>
                <a:ea typeface="Calibri" panose="020F0502020204030204" pitchFamily="34" charset="0"/>
                <a:cs typeface="Arial" panose="020B0604020202020204" pitchFamily="34" charset="0"/>
              </a:rPr>
              <a:t>Correlation Analysis</a:t>
            </a:r>
            <a:r>
              <a:rPr lang="en-US" sz="2100" kern="100">
                <a:effectLst/>
                <a:latin typeface="Arial" panose="020B0604020202020204" pitchFamily="34" charset="0"/>
                <a:ea typeface="Calibri" panose="020F0502020204030204" pitchFamily="34" charset="0"/>
                <a:cs typeface="Arial" panose="020B0604020202020204" pitchFamily="34" charset="0"/>
              </a:rPr>
              <a:t>: We conducted correlation analyses to identify relationships between employee skills, project assignments, and product success metrics, with a particular focus on cost overruns and employee workload.</a:t>
            </a:r>
            <a:br>
              <a:rPr lang="en-US" sz="2100" kern="100">
                <a:effectLst/>
                <a:latin typeface="Arial" panose="020B0604020202020204" pitchFamily="34" charset="0"/>
                <a:ea typeface="Calibri" panose="020F0502020204030204" pitchFamily="34" charset="0"/>
                <a:cs typeface="Arial" panose="020B0604020202020204" pitchFamily="34" charset="0"/>
              </a:rPr>
            </a:br>
            <a:br>
              <a:rPr lang="en-US" sz="2100" kern="100">
                <a:effectLst/>
                <a:latin typeface="Arial" panose="020B0604020202020204" pitchFamily="34" charset="0"/>
                <a:ea typeface="Calibri" panose="020F0502020204030204" pitchFamily="34" charset="0"/>
                <a:cs typeface="Arial" panose="020B0604020202020204" pitchFamily="34" charset="0"/>
              </a:rPr>
            </a:br>
            <a:r>
              <a:rPr lang="en-US" sz="2100" b="1" kern="100">
                <a:effectLst/>
                <a:latin typeface="Arial" panose="020B0604020202020204" pitchFamily="34" charset="0"/>
                <a:ea typeface="Calibri" panose="020F0502020204030204" pitchFamily="34" charset="0"/>
                <a:cs typeface="Arial" panose="020B0604020202020204" pitchFamily="34" charset="0"/>
              </a:rPr>
              <a:t>Market Comparison</a:t>
            </a:r>
            <a:r>
              <a:rPr lang="en-US" sz="2100" kern="100">
                <a:effectLst/>
                <a:latin typeface="Arial" panose="020B0604020202020204" pitchFamily="34" charset="0"/>
                <a:ea typeface="Calibri" panose="020F0502020204030204" pitchFamily="34" charset="0"/>
                <a:cs typeface="Arial" panose="020B0604020202020204" pitchFamily="34" charset="0"/>
              </a:rPr>
              <a:t>: Ice Age Inc.'s market performance was compared to that of small-sized competitors, using sales data, market share calculations, and cost efficiency metrics.</a:t>
            </a:r>
            <a:br>
              <a:rPr lang="en-US" sz="2100" kern="100">
                <a:effectLst/>
                <a:latin typeface="Arial" panose="020B0604020202020204" pitchFamily="34" charset="0"/>
                <a:ea typeface="Calibri" panose="020F0502020204030204" pitchFamily="34" charset="0"/>
                <a:cs typeface="Arial" panose="020B0604020202020204" pitchFamily="34" charset="0"/>
              </a:rPr>
            </a:br>
            <a:br>
              <a:rPr lang="en-US" sz="2100" kern="100">
                <a:effectLst/>
                <a:latin typeface="Arial" panose="020B0604020202020204" pitchFamily="34" charset="0"/>
                <a:ea typeface="Calibri" panose="020F0502020204030204" pitchFamily="34" charset="0"/>
                <a:cs typeface="Arial" panose="020B0604020202020204" pitchFamily="34" charset="0"/>
              </a:rPr>
            </a:br>
            <a:r>
              <a:rPr lang="en-US" sz="2100" b="1" kern="100">
                <a:effectLst/>
                <a:latin typeface="Arial" panose="020B0604020202020204" pitchFamily="34" charset="0"/>
                <a:ea typeface="Calibri" panose="020F0502020204030204" pitchFamily="34" charset="0"/>
                <a:cs typeface="Arial" panose="020B0604020202020204" pitchFamily="34" charset="0"/>
              </a:rPr>
              <a:t>Charts</a:t>
            </a:r>
            <a:r>
              <a:rPr lang="en-US" sz="2100" kern="100">
                <a:effectLst/>
                <a:latin typeface="Arial" panose="020B0604020202020204" pitchFamily="34" charset="0"/>
                <a:ea typeface="Calibri" panose="020F0502020204030204" pitchFamily="34" charset="0"/>
                <a:cs typeface="Arial" panose="020B0604020202020204" pitchFamily="34" charset="0"/>
              </a:rPr>
              <a:t>: Visual tools like Waterfall charts were used to map development phases and timelines, while radar Matrix tables facilitated a comparative analysis of performance metrics, including employee overload indices and cost management.</a:t>
            </a:r>
            <a:br>
              <a:rPr lang="en-US" sz="2100" kern="100">
                <a:effectLst/>
                <a:latin typeface="Arial" panose="020B0604020202020204" pitchFamily="34" charset="0"/>
                <a:ea typeface="Calibri" panose="020F0502020204030204" pitchFamily="34" charset="0"/>
                <a:cs typeface="Arial" panose="020B0604020202020204" pitchFamily="34" charset="0"/>
              </a:rPr>
            </a:br>
            <a:br>
              <a:rPr lang="en-US" sz="2000" kern="100">
                <a:effectLst/>
                <a:latin typeface="Arial" panose="020B0604020202020204" pitchFamily="34" charset="0"/>
                <a:ea typeface="Calibri" panose="020F0502020204030204" pitchFamily="34" charset="0"/>
                <a:cs typeface="Arial" panose="020B0604020202020204" pitchFamily="34" charset="0"/>
              </a:rPr>
            </a:br>
            <a:r>
              <a:rPr lang="en-US" sz="2000" b="1" kern="100">
                <a:effectLst/>
                <a:latin typeface="Arial" panose="020B0604020202020204" pitchFamily="34" charset="0"/>
                <a:ea typeface="Calibri" panose="020F0502020204030204" pitchFamily="34" charset="0"/>
                <a:cs typeface="Arial" panose="020B0604020202020204" pitchFamily="34" charset="0"/>
              </a:rPr>
              <a:t>Dashboards: Three Dashboards illustrates our analysis</a:t>
            </a: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8</a:t>
            </a:fld>
            <a:endParaRPr lang="en-US"/>
          </a:p>
        </p:txBody>
      </p:sp>
      <p:pic>
        <p:nvPicPr>
          <p:cNvPr id="15" name="Content Placeholder 14">
            <a:extLst>
              <a:ext uri="{FF2B5EF4-FFF2-40B4-BE49-F238E27FC236}">
                <a16:creationId xmlns:a16="http://schemas.microsoft.com/office/drawing/2014/main" id="{D1C74339-1B7C-974F-570C-E64888AFEC88}"/>
              </a:ext>
            </a:extLst>
          </p:cNvPr>
          <p:cNvPicPr>
            <a:picLocks noGrp="1" noChangeAspect="1"/>
          </p:cNvPicPr>
          <p:nvPr>
            <p:ph sz="quarter" idx="12"/>
          </p:nvPr>
        </p:nvPicPr>
        <p:blipFill>
          <a:blip r:embed="rId3"/>
          <a:stretch>
            <a:fillRect/>
          </a:stretch>
        </p:blipFill>
        <p:spPr>
          <a:xfrm>
            <a:off x="0" y="0"/>
            <a:ext cx="12191999" cy="6858000"/>
          </a:xfrm>
        </p:spPr>
      </p:pic>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51835-F65A-4FC7-99B9-34FC8DF4FE5E}"/>
              </a:ext>
            </a:extLst>
          </p:cNvPr>
          <p:cNvSpPr>
            <a:spLocks noGrp="1"/>
          </p:cNvSpPr>
          <p:nvPr>
            <p:ph sz="quarter" idx="13"/>
          </p:nvPr>
        </p:nvSpPr>
        <p:spPr>
          <a:xfrm>
            <a:off x="1" y="0"/>
            <a:ext cx="2995448" cy="6775703"/>
          </a:xfrm>
        </p:spPr>
        <p:txBody>
          <a:bodyPr>
            <a:normAutofit/>
          </a:bodyPr>
          <a:lstStyle/>
          <a:p>
            <a:pPr marL="0" indent="0" algn="ctr">
              <a:buNone/>
            </a:pPr>
            <a:r>
              <a:rPr lang="en-US" b="1">
                <a:latin typeface="Arial" panose="020B0604020202020204" pitchFamily="34" charset="0"/>
                <a:cs typeface="Arial" panose="020B0604020202020204" pitchFamily="34" charset="0"/>
              </a:rPr>
              <a:t>KEY INSIGHTS</a:t>
            </a:r>
          </a:p>
          <a:p>
            <a:pPr marL="285750" indent="-285750">
              <a:buFont typeface="Arial" panose="020B0604020202020204" pitchFamily="34" charset="0"/>
              <a:buChar char="•"/>
            </a:pPr>
            <a:r>
              <a:rPr lang="en-US" sz="1100" b="1">
                <a:latin typeface="Arial" panose="020B0604020202020204" pitchFamily="34" charset="0"/>
                <a:cs typeface="Arial" panose="020B0604020202020204" pitchFamily="34" charset="0"/>
              </a:rPr>
              <a:t>Total Employees = 6,000</a:t>
            </a:r>
          </a:p>
          <a:p>
            <a:pPr marL="342900" indent="-342900" algn="just">
              <a:buFont typeface="Arial" panose="020B0604020202020204" pitchFamily="34" charset="0"/>
              <a:buChar char="•"/>
            </a:pPr>
            <a:r>
              <a:rPr lang="en-US" sz="1100" b="1">
                <a:latin typeface="Arial" panose="020B0604020202020204" pitchFamily="34" charset="0"/>
                <a:cs typeface="Arial" panose="020B0604020202020204" pitchFamily="34" charset="0"/>
              </a:rPr>
              <a:t>Employee Utilization Rate = 12% (</a:t>
            </a:r>
            <a:r>
              <a:rPr lang="en-US" sz="1100">
                <a:latin typeface="Arial" panose="020B0604020202020204" pitchFamily="34" charset="0"/>
                <a:cs typeface="Arial" panose="020B0604020202020204" pitchFamily="34" charset="0"/>
              </a:rPr>
              <a:t>Measure how effectively employees' time is being utilized, focusing on availability versus project allocation.) Expected = 80-90%</a:t>
            </a:r>
            <a:endParaRPr lang="en-US" sz="1100" b="1">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100" b="1">
                <a:latin typeface="Arial" panose="020B0604020202020204" pitchFamily="34" charset="0"/>
                <a:cs typeface="Arial" panose="020B0604020202020204" pitchFamily="34" charset="0"/>
              </a:rPr>
              <a:t>Employee Availability = 75%</a:t>
            </a:r>
          </a:p>
          <a:p>
            <a:pPr marL="342900" indent="-342900">
              <a:buFont typeface="Arial" panose="020B0604020202020204" pitchFamily="34" charset="0"/>
              <a:buChar char="•"/>
            </a:pPr>
            <a:r>
              <a:rPr lang="en-US" sz="1100" b="1">
                <a:latin typeface="Arial" panose="020B0604020202020204" pitchFamily="34" charset="0"/>
                <a:cs typeface="Arial" panose="020B0604020202020204" pitchFamily="34" charset="0"/>
              </a:rPr>
              <a:t>Employee Overload = 119</a:t>
            </a:r>
          </a:p>
          <a:p>
            <a:pPr marL="342900" indent="-342900">
              <a:buFont typeface="Arial" panose="020B0604020202020204" pitchFamily="34" charset="0"/>
              <a:buChar char="•"/>
            </a:pPr>
            <a:r>
              <a:rPr lang="en-US" sz="1100" b="1">
                <a:latin typeface="Arial" panose="020B0604020202020204" pitchFamily="34" charset="0"/>
                <a:cs typeface="Arial" panose="020B0604020202020204" pitchFamily="34" charset="0"/>
              </a:rPr>
              <a:t>Avg Employee Performance Score = 3 (</a:t>
            </a:r>
            <a:r>
              <a:rPr lang="en-US" sz="1100">
                <a:latin typeface="Arial" panose="020B0604020202020204" pitchFamily="34" charset="0"/>
                <a:cs typeface="Arial" panose="020B0604020202020204" pitchFamily="34" charset="0"/>
              </a:rPr>
              <a:t>Track the overall performance of employees.)</a:t>
            </a:r>
            <a:endParaRPr lang="en-US" sz="1100" b="1">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100" b="1">
                <a:latin typeface="Arial" panose="020B0604020202020204" pitchFamily="34" charset="0"/>
                <a:cs typeface="Arial" panose="020B0604020202020204" pitchFamily="34" charset="0"/>
              </a:rPr>
              <a:t>Below Avg rating = 25%</a:t>
            </a:r>
          </a:p>
          <a:p>
            <a:pPr marL="342900" indent="-342900">
              <a:buFont typeface="Arial" panose="020B0604020202020204" pitchFamily="34" charset="0"/>
              <a:buChar char="•"/>
            </a:pPr>
            <a:r>
              <a:rPr lang="en-US" sz="1100" b="1">
                <a:latin typeface="Arial" panose="020B0604020202020204" pitchFamily="34" charset="0"/>
                <a:cs typeface="Arial" panose="020B0604020202020204" pitchFamily="34" charset="0"/>
              </a:rPr>
              <a:t>High rating = 26%</a:t>
            </a:r>
          </a:p>
          <a:p>
            <a:pPr marL="342900" indent="-342900">
              <a:buFont typeface="Arial" panose="020B0604020202020204" pitchFamily="34" charset="0"/>
              <a:buChar char="•"/>
            </a:pPr>
            <a:r>
              <a:rPr lang="en-US" sz="1100" b="1">
                <a:latin typeface="Arial" panose="020B0604020202020204" pitchFamily="34" charset="0"/>
                <a:cs typeface="Arial" panose="020B0604020202020204" pitchFamily="34" charset="0"/>
              </a:rPr>
              <a:t>Medium + High Rating = 75%</a:t>
            </a:r>
          </a:p>
          <a:p>
            <a:pPr marL="342900" indent="-342900">
              <a:buFont typeface="Arial" panose="020B0604020202020204" pitchFamily="34" charset="0"/>
              <a:buChar char="•"/>
            </a:pPr>
            <a:r>
              <a:rPr lang="en-US" sz="1100" b="1">
                <a:latin typeface="Arial" panose="020B0604020202020204" pitchFamily="34" charset="0"/>
                <a:cs typeface="Arial" panose="020B0604020202020204" pitchFamily="34" charset="0"/>
              </a:rPr>
              <a:t>Avg Team Communication Metrics = 3.</a:t>
            </a:r>
          </a:p>
          <a:p>
            <a:pPr marL="342900" indent="-342900">
              <a:buFont typeface="Arial" panose="020B0604020202020204" pitchFamily="34" charset="0"/>
              <a:buChar char="•"/>
            </a:pPr>
            <a:endParaRPr lang="en-US" sz="1100" b="1">
              <a:latin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100" b="1" kern="100">
                <a:effectLst/>
                <a:latin typeface="Arial" panose="020B0604020202020204" pitchFamily="34" charset="0"/>
                <a:ea typeface="Calibri" panose="020F0502020204030204" pitchFamily="34" charset="0"/>
                <a:cs typeface="Arial" panose="020B0604020202020204" pitchFamily="34" charset="0"/>
              </a:rPr>
              <a:t>Skill Gaps:</a:t>
            </a:r>
            <a:r>
              <a:rPr lang="en-US" sz="1100" kern="100">
                <a:effectLst/>
                <a:latin typeface="Arial" panose="020B0604020202020204" pitchFamily="34" charset="0"/>
                <a:ea typeface="Calibri" panose="020F0502020204030204" pitchFamily="34" charset="0"/>
                <a:cs typeface="Arial" panose="020B0604020202020204" pitchFamily="34" charset="0"/>
              </a:rPr>
              <a:t> There are specific skill sets that are either underrepresented or overutilized, leading to potential employee burnout or skill gaps in critical areas.</a:t>
            </a:r>
          </a:p>
          <a:p>
            <a:pPr marL="0" marR="0">
              <a:lnSpc>
                <a:spcPct val="107000"/>
              </a:lnSpc>
              <a:spcBef>
                <a:spcPts val="0"/>
              </a:spcBef>
              <a:spcAft>
                <a:spcPts val="800"/>
              </a:spcAft>
            </a:pPr>
            <a:r>
              <a:rPr lang="en-US" sz="1100" b="1" kern="100">
                <a:effectLst/>
                <a:latin typeface="Arial" panose="020B0604020202020204" pitchFamily="34" charset="0"/>
                <a:ea typeface="Calibri" panose="020F0502020204030204" pitchFamily="34" charset="0"/>
                <a:cs typeface="Arial" panose="020B0604020202020204" pitchFamily="34" charset="0"/>
              </a:rPr>
              <a:t>Employee Allocation:</a:t>
            </a:r>
            <a:r>
              <a:rPr lang="en-US" sz="1100" kern="100">
                <a:effectLst/>
                <a:latin typeface="Arial" panose="020B0604020202020204" pitchFamily="34" charset="0"/>
                <a:ea typeface="Calibri" panose="020F0502020204030204" pitchFamily="34" charset="0"/>
                <a:cs typeface="Arial" panose="020B0604020202020204" pitchFamily="34" charset="0"/>
              </a:rPr>
              <a:t> Employees with lower availability percentages are often assigned to high-priority projects, resulting in delays and decreased performance.</a:t>
            </a:r>
          </a:p>
          <a:p>
            <a:pPr marL="0" marR="0">
              <a:lnSpc>
                <a:spcPct val="107000"/>
              </a:lnSpc>
              <a:spcBef>
                <a:spcPts val="0"/>
              </a:spcBef>
              <a:spcAft>
                <a:spcPts val="800"/>
              </a:spcAft>
            </a:pPr>
            <a:r>
              <a:rPr lang="en-US" sz="1100" b="1" kern="100">
                <a:effectLst/>
                <a:latin typeface="Arial" panose="020B0604020202020204" pitchFamily="34" charset="0"/>
                <a:ea typeface="Calibri" panose="020F0502020204030204" pitchFamily="34" charset="0"/>
                <a:cs typeface="Arial" panose="020B0604020202020204" pitchFamily="34" charset="0"/>
              </a:rPr>
              <a:t>Performance Disparities:</a:t>
            </a:r>
            <a:r>
              <a:rPr lang="en-US" sz="1100" kern="100">
                <a:effectLst/>
                <a:latin typeface="Arial" panose="020B0604020202020204" pitchFamily="34" charset="0"/>
                <a:ea typeface="Calibri" panose="020F0502020204030204" pitchFamily="34" charset="0"/>
                <a:cs typeface="Arial" panose="020B0604020202020204" pitchFamily="34" charset="0"/>
              </a:rPr>
              <a:t> High performers are not always allocated to the most critical projects, leading to suboptimal project outcomes.</a:t>
            </a:r>
          </a:p>
          <a:p>
            <a:pPr marL="342900" indent="-342900">
              <a:buFont typeface="Arial" panose="020B0604020202020204" pitchFamily="34" charset="0"/>
              <a:buChar char="•"/>
            </a:pPr>
            <a:endParaRPr lang="en-US" sz="1100" b="1">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A3968F0-9D55-B67B-1B25-E2E727F852F3}"/>
              </a:ext>
            </a:extLst>
          </p:cNvPr>
          <p:cNvSpPr>
            <a:spLocks noGrp="1"/>
          </p:cNvSpPr>
          <p:nvPr>
            <p:ph type="sldNum" sz="quarter" idx="4"/>
          </p:nvPr>
        </p:nvSpPr>
        <p:spPr/>
        <p:txBody>
          <a:bodyPr/>
          <a:lstStyle/>
          <a:p>
            <a:fld id="{58FB4751-880F-D840-AAA9-3A15815CC996}" type="slidenum">
              <a:rPr lang="en-US" smtClean="0"/>
              <a:pPr/>
              <a:t>9</a:t>
            </a:fld>
            <a:endParaRPr lang="en-US"/>
          </a:p>
        </p:txBody>
      </p:sp>
      <p:pic>
        <p:nvPicPr>
          <p:cNvPr id="16" name="Content Placeholder 15">
            <a:extLst>
              <a:ext uri="{FF2B5EF4-FFF2-40B4-BE49-F238E27FC236}">
                <a16:creationId xmlns:a16="http://schemas.microsoft.com/office/drawing/2014/main" id="{C869A102-871A-D9F3-6A0B-2097809E47ED}"/>
              </a:ext>
            </a:extLst>
          </p:cNvPr>
          <p:cNvPicPr>
            <a:picLocks noGrp="1" noChangeAspect="1"/>
          </p:cNvPicPr>
          <p:nvPr>
            <p:ph sz="quarter" idx="12"/>
          </p:nvPr>
        </p:nvPicPr>
        <p:blipFill>
          <a:blip r:embed="rId2"/>
          <a:stretch>
            <a:fillRect/>
          </a:stretch>
        </p:blipFill>
        <p:spPr>
          <a:xfrm>
            <a:off x="2995449" y="0"/>
            <a:ext cx="9196549" cy="6858000"/>
          </a:xfrm>
        </p:spPr>
      </p:pic>
    </p:spTree>
    <p:extLst>
      <p:ext uri="{BB962C8B-B14F-4D97-AF65-F5344CB8AC3E}">
        <p14:creationId xmlns:p14="http://schemas.microsoft.com/office/powerpoint/2010/main" val="297467551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D8B1D1D-0064-435C-8533-29A36067B8E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{510C7126-1522-4954-949F-62B5D7CE73C9}tf11964407_win32</Template>
  <TotalTime>0</TotalTime>
  <Words>1459</Words>
  <Application>Microsoft Office PowerPoint</Application>
  <PresentationFormat>Widescreen</PresentationFormat>
  <Paragraphs>108</Paragraphs>
  <Slides>19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 ExtraBold</vt:lpstr>
      <vt:lpstr>Arial</vt:lpstr>
      <vt:lpstr>Arial Black</vt:lpstr>
      <vt:lpstr>Calibri</vt:lpstr>
      <vt:lpstr>Courier New</vt:lpstr>
      <vt:lpstr>Gill Sans Nova Light</vt:lpstr>
      <vt:lpstr>Sagona Book</vt:lpstr>
      <vt:lpstr>Symbol</vt:lpstr>
      <vt:lpstr>Wingdings</vt:lpstr>
      <vt:lpstr>Custom</vt:lpstr>
      <vt:lpstr>Enhancing Product Development Efficiency at Ice Age Inc.   PRESENTED BY  Ogbonnah Augustine</vt:lpstr>
      <vt:lpstr> A. Introduction B. Background C. Data Collection &amp; Processing D. Exploratory Data Analysis E. Methodology F.  Insights  1. Employee Analysis Dashboard  2. Market Analysis Dashboard  3. Product Analysis Dashboard G. Key Findings H. Competitor Analysis I. Recommendations J. Future Work K. Conclusion  </vt:lpstr>
      <vt:lpstr>Introduction  Objective: The project was initiated to enhance Ice Age Inc.'s product development efficiency, ensuring alignment with market demands and optimizing resource utilization.  Focus Areas: We concentrated on analyzing resource allocation, streamlining development phases, and improving overall business performance. </vt:lpstr>
      <vt:lpstr>Background  Company Overview: Ice Age Inc. is an innovator in the technology industry, known for its cutting-edge products. The company is committed to continuous improvement and aims to optimize its product development processes to stay ahead in a competitive landscape.  Project Goals: The key goals were to optimize resource allocation, streamline development processes, and align products with market demands to enhance customer satisfaction and success.</vt:lpstr>
      <vt:lpstr>PowerPoint Presentation</vt:lpstr>
      <vt:lpstr>Exploratory Data Analysis (EDA): The exploratory data analysis phase provided several key insights that informed the subsequent analysis and recommendations:  Development Phase Distribution: Analysis revealed that certain development phases consistently exceeded budget and timelines, contributing to project delays and inefficiencies.  Resource Allocation Patterns: High employee overload was identified, with specific teams being assigned more tasks than they could reasonably handle, leading to decreased productivity and potential burnout.  Cost Overruns: A significant portion of projects experienced cost overruns, with actual costs consistently exceeding budgeted amounts. This issue was particularly acute in the later stages of product development. </vt:lpstr>
      <vt:lpstr>Methodology: The methodology employed in this project involved a combination of data analysis techniques and strategic planning:  Correlation Analysis: We conducted correlation analyses to identify relationships between employee skills, project assignments, and product success metrics, with a particular focus on cost overruns and employee workload.  Market Comparison: Ice Age Inc.'s market performance was compared to that of small-sized competitors, using sales data, market share calculations, and cost efficiency metrics.  Charts: Visual tools like Waterfall charts were used to map development phases and timelines, while radar Matrix tables facilitated a comparative analysis of performance metrics, including employee overload indices and cost management.  Dashboards: Three Dashboards illustrates our analysis</vt:lpstr>
      <vt:lpstr>PowerPoint Presentation</vt:lpstr>
      <vt:lpstr>PowerPoint Presentation</vt:lpstr>
      <vt:lpstr>PowerPoint Presentation</vt:lpstr>
      <vt:lpstr>PowerPoint Presentation</vt:lpstr>
      <vt:lpstr>PowerPoint Presentation</vt:lpstr>
      <vt:lpstr>PowerPoint Presentation</vt:lpstr>
      <vt:lpstr>KEY FINDINGS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Augustine Ogbonnah</dc:creator>
  <cp:lastModifiedBy>Augustine Ogbonnah</cp:lastModifiedBy>
  <cp:revision>1</cp:revision>
  <dcterms:created xsi:type="dcterms:W3CDTF">2024-08-27T23:01:14Z</dcterms:created>
  <dcterms:modified xsi:type="dcterms:W3CDTF">2024-10-29T18:36:55Z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