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149840" cy="2387600"/>
          </a:xfrm>
        </p:spPr>
        <p:txBody>
          <a:bodyPr>
            <a:noAutofit/>
          </a:bodyPr>
          <a:lstStyle/>
          <a:p>
            <a:r>
              <a:rPr lang="en-GB" altLang="en-US" sz="6600" b="1" i="1" dirty="0"/>
              <a:t>Code and Create Bootcamp</a:t>
            </a:r>
            <a:br>
              <a:rPr lang="en-GB" altLang="en-US" sz="6600" b="1" i="1" dirty="0"/>
            </a:br>
            <a:r>
              <a:rPr lang="en-GB" altLang="en-US" sz="6600" b="1" i="1" dirty="0"/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553" y="3774386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GB" altLang="en-US" sz="5200" b="1" dirty="0"/>
              <a:t>DATA ANALYSIS : GROUP 5</a:t>
            </a:r>
            <a:br>
              <a:rPr lang="en-GB" altLang="en-US" sz="5200" b="1" dirty="0"/>
            </a:br>
            <a:br>
              <a:rPr lang="en-GB" altLang="en-US" sz="5200" b="1" dirty="0"/>
            </a:br>
            <a:br>
              <a:rPr lang="en-GB" altLang="en-US" sz="5200" b="1" dirty="0"/>
            </a:br>
            <a:r>
              <a:rPr lang="en-GB" altLang="en-US" sz="5200" b="1" dirty="0"/>
              <a:t>OCTOBER, 2025</a:t>
            </a:r>
          </a:p>
          <a:p>
            <a:endParaRPr lang="en-GB" alt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33" y="1386786"/>
            <a:ext cx="1000814" cy="10008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" y="929816"/>
            <a:ext cx="4903304" cy="1755052"/>
          </a:xfrm>
        </p:spPr>
        <p:txBody>
          <a:bodyPr>
            <a:normAutofit fontScale="90000"/>
          </a:bodyPr>
          <a:lstStyle/>
          <a:p>
            <a:br>
              <a:rPr lang="en-GB" sz="3600" b="1" i="1" u="sng" dirty="0"/>
            </a:br>
            <a:br>
              <a:rPr lang="en-GB" sz="3600" b="1" i="1" u="sng" dirty="0"/>
            </a:br>
            <a:br>
              <a:rPr lang="en-GB" sz="2200" b="1" dirty="0"/>
            </a:br>
            <a:br>
              <a:rPr lang="en-GB" sz="2200" b="1" dirty="0"/>
            </a:br>
            <a:endParaRPr lang="en-US" sz="36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919" y="2021840"/>
            <a:ext cx="5628641" cy="445674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433" y="2133600"/>
            <a:ext cx="6136639" cy="4008828"/>
          </a:xfrm>
        </p:spPr>
        <p:txBody>
          <a:bodyPr>
            <a:normAutofit fontScale="25000" lnSpcReduction="2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6000" dirty="0"/>
              <a:t>	</a:t>
            </a:r>
          </a:p>
          <a:p>
            <a:br>
              <a:rPr lang="en-GB" sz="6400" dirty="0"/>
            </a:br>
            <a:r>
              <a:rPr lang="en-GB" sz="9600" dirty="0"/>
              <a:t>Washington	27	</a:t>
            </a:r>
            <a:r>
              <a:rPr lang="en-GB" sz="9600" b="1" dirty="0"/>
              <a:t>$138,555.56</a:t>
            </a:r>
          </a:p>
          <a:p>
            <a:endParaRPr lang="en-GB" sz="9600" dirty="0"/>
          </a:p>
          <a:p>
            <a:r>
              <a:rPr lang="en-GB" sz="9600" dirty="0"/>
              <a:t>New York 	50	$136,680</a:t>
            </a:r>
          </a:p>
          <a:p>
            <a:br>
              <a:rPr lang="en-GB" sz="9600" dirty="0"/>
            </a:br>
            <a:r>
              <a:rPr lang="en-GB" sz="9600" dirty="0"/>
              <a:t>Boston		24          $122,583.33</a:t>
            </a:r>
          </a:p>
          <a:p>
            <a:endParaRPr lang="en-GB" sz="9600" dirty="0"/>
          </a:p>
          <a:p>
            <a:r>
              <a:rPr lang="en-GB" sz="9600" dirty="0"/>
              <a:t>Chicago	22  	$121,318.18	</a:t>
            </a:r>
            <a:endParaRPr lang="en-GB" sz="9600" b="1" dirty="0"/>
          </a:p>
          <a:p>
            <a:endParaRPr lang="en-GB" sz="9600" b="1" dirty="0"/>
          </a:p>
          <a:p>
            <a:r>
              <a:rPr lang="en-GB" sz="9600" dirty="0"/>
              <a:t>San Francisco 	</a:t>
            </a:r>
            <a:r>
              <a:rPr lang="en-GB" sz="9600" b="1" dirty="0"/>
              <a:t>69</a:t>
            </a:r>
            <a:r>
              <a:rPr lang="en-GB" sz="9600" dirty="0"/>
              <a:t>	$119,224.64</a:t>
            </a:r>
            <a:endParaRPr lang="en-GB" sz="9600" b="1" dirty="0"/>
          </a:p>
          <a:p>
            <a:br>
              <a:rPr lang="en-GB" sz="2200" b="1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5E109A-C20A-944F-3D75-17D422EFC904}"/>
              </a:ext>
            </a:extLst>
          </p:cNvPr>
          <p:cNvSpPr txBox="1">
            <a:spLocks/>
          </p:cNvSpPr>
          <p:nvPr/>
        </p:nvSpPr>
        <p:spPr>
          <a:xfrm>
            <a:off x="345433" y="186234"/>
            <a:ext cx="9428482" cy="477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u="sng" dirty="0"/>
              <a:t>Problem 4: </a:t>
            </a:r>
            <a:r>
              <a:rPr lang="en-GB" b="1" dirty="0"/>
              <a:t>Location &amp; Market Opportunities</a:t>
            </a:r>
            <a:endParaRPr lang="en-US" sz="3100" b="1" i="1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A0630-D6CE-8A15-1DB3-2184B8E80B16}"/>
              </a:ext>
            </a:extLst>
          </p:cNvPr>
          <p:cNvSpPr txBox="1">
            <a:spLocks/>
          </p:cNvSpPr>
          <p:nvPr/>
        </p:nvSpPr>
        <p:spPr>
          <a:xfrm>
            <a:off x="345433" y="309479"/>
            <a:ext cx="5628641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3600" b="1" i="1" u="sng" dirty="0"/>
            </a:br>
            <a:br>
              <a:rPr lang="en-GB" sz="3600" b="1" i="1" u="sng" dirty="0"/>
            </a:br>
            <a:br>
              <a:rPr lang="en-GB" sz="2200" b="1" dirty="0"/>
            </a:br>
            <a:br>
              <a:rPr lang="en-GB" sz="2200" b="1" dirty="0"/>
            </a:br>
            <a:br>
              <a:rPr lang="en-GB" sz="2200" b="1" dirty="0"/>
            </a:br>
            <a:r>
              <a:rPr lang="en-GB" sz="3400" b="1" i="1" u="sng" dirty="0"/>
              <a:t>Top 5 Cities by Job Count and Salaries</a:t>
            </a:r>
            <a:endParaRPr lang="en-US" sz="3400" b="1" i="1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D33DFB-23C4-8AC8-EBA3-98A4ACF6ED75}"/>
              </a:ext>
            </a:extLst>
          </p:cNvPr>
          <p:cNvSpPr txBox="1">
            <a:spLocks/>
          </p:cNvSpPr>
          <p:nvPr/>
        </p:nvSpPr>
        <p:spPr>
          <a:xfrm>
            <a:off x="345433" y="407972"/>
            <a:ext cx="11988806" cy="1005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b="1" dirty="0"/>
          </a:p>
          <a:p>
            <a:br>
              <a:rPr lang="en-GB" sz="3100" b="1" dirty="0"/>
            </a:br>
            <a:r>
              <a:rPr lang="en-GB" sz="7100" b="1" u="sng" dirty="0"/>
              <a:t>Question: </a:t>
            </a:r>
            <a:r>
              <a:rPr lang="en-GB" sz="7100" b="1" i="1" dirty="0"/>
              <a:t>Which U.S. cities offer the most Data science job opportunities and best pay</a:t>
            </a:r>
            <a:r>
              <a:rPr lang="en-GB" sz="7100" b="1" dirty="0"/>
              <a:t>?</a:t>
            </a:r>
            <a:endParaRPr lang="en-US" sz="7100" b="1" i="1" u="sng" dirty="0"/>
          </a:p>
        </p:txBody>
      </p:sp>
    </p:spTree>
    <p:extLst>
      <p:ext uri="{BB962C8B-B14F-4D97-AF65-F5344CB8AC3E}">
        <p14:creationId xmlns:p14="http://schemas.microsoft.com/office/powerpoint/2010/main" val="155548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3040"/>
            <a:ext cx="10129520" cy="1229360"/>
          </a:xfrm>
        </p:spPr>
        <p:txBody>
          <a:bodyPr>
            <a:noAutofit/>
          </a:bodyPr>
          <a:lstStyle/>
          <a:p>
            <a:r>
              <a:rPr lang="en-GB" sz="3100" b="1" u="sng" dirty="0"/>
              <a:t>Problem  5: </a:t>
            </a:r>
            <a:r>
              <a:rPr lang="en-GB" sz="3100" b="1" dirty="0"/>
              <a:t>Company Age and Salary Relation</a:t>
            </a:r>
            <a:br>
              <a:rPr lang="en-GB" sz="3100" b="1" dirty="0"/>
            </a:br>
            <a:br>
              <a:rPr lang="en-GB" sz="3100" b="1" dirty="0"/>
            </a:br>
            <a:endParaRPr lang="en-US" sz="3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4560" y="1757680"/>
            <a:ext cx="5882640" cy="451572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371609"/>
            <a:ext cx="6649940" cy="3811588"/>
          </a:xfrm>
        </p:spPr>
        <p:txBody>
          <a:bodyPr/>
          <a:lstStyle/>
          <a:p>
            <a:br>
              <a:rPr lang="en-GB" dirty="0"/>
            </a:br>
            <a:br>
              <a:rPr lang="en-GB" sz="2000" b="1" dirty="0"/>
            </a:br>
            <a:r>
              <a:rPr lang="en-GB" sz="2200" dirty="0"/>
              <a:t>Start ups (≤ 5 years)	$123,774	4.2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  </a:t>
            </a:r>
            <a:br>
              <a:rPr lang="en-GB" sz="2200" dirty="0"/>
            </a:br>
            <a:r>
              <a:rPr lang="en-GB" sz="2200" dirty="0"/>
              <a:t>Mid-age (6–15 years)	$123,706	3.72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Established (&gt; 15 years)  </a:t>
            </a:r>
            <a:r>
              <a:rPr lang="en-GB" sz="2200" b="1" dirty="0"/>
              <a:t>$119,337	3.95</a:t>
            </a:r>
            <a:endParaRPr lang="en-US" sz="22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AAF2D3-C27F-185E-33FD-945ADA6BB18C}"/>
              </a:ext>
            </a:extLst>
          </p:cNvPr>
          <p:cNvSpPr txBox="1">
            <a:spLocks/>
          </p:cNvSpPr>
          <p:nvPr/>
        </p:nvSpPr>
        <p:spPr>
          <a:xfrm>
            <a:off x="304800" y="1672782"/>
            <a:ext cx="10129520" cy="907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b="1" u="sng" dirty="0"/>
              <a:t>Question: </a:t>
            </a:r>
            <a:r>
              <a:rPr lang="en-GB" sz="3100" b="1" i="1" dirty="0"/>
              <a:t>Do older, more established companies offer higher salaries?</a:t>
            </a:r>
            <a:br>
              <a:rPr lang="en-GB" sz="3100" b="1" i="1" dirty="0"/>
            </a:br>
            <a:br>
              <a:rPr lang="en-GB" sz="3100" b="1" i="1" u="sng" dirty="0"/>
            </a:br>
            <a:endParaRPr lang="en-US" sz="3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ADC668-F1C1-65CA-D5B3-9C4E8A8B96B8}"/>
              </a:ext>
            </a:extLst>
          </p:cNvPr>
          <p:cNvSpPr txBox="1">
            <a:spLocks/>
          </p:cNvSpPr>
          <p:nvPr/>
        </p:nvSpPr>
        <p:spPr>
          <a:xfrm>
            <a:off x="304800" y="1591649"/>
            <a:ext cx="10129520" cy="822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100" b="1" i="1" u="sng" dirty="0"/>
              <a:t>Company Age vs Salary</a:t>
            </a:r>
            <a:r>
              <a:rPr lang="en-GB" sz="3100" dirty="0"/>
              <a:t>: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9989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0"/>
            <a:ext cx="6329679" cy="1338470"/>
          </a:xfrm>
        </p:spPr>
        <p:txBody>
          <a:bodyPr>
            <a:normAutofit/>
          </a:bodyPr>
          <a:lstStyle/>
          <a:p>
            <a:r>
              <a:rPr lang="en-GB" sz="3600" b="1" i="1" u="sng" dirty="0"/>
              <a:t>Top 3 Locations for Job count:</a:t>
            </a:r>
            <a:endParaRPr lang="en-US" sz="36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0279" y="1794676"/>
            <a:ext cx="6583679" cy="41249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" y="1794676"/>
            <a:ext cx="4321450" cy="4369904"/>
          </a:xfrm>
        </p:spPr>
        <p:txBody>
          <a:bodyPr/>
          <a:lstStyle/>
          <a:p>
            <a:br>
              <a:rPr lang="en-GB" dirty="0"/>
            </a:br>
            <a:br>
              <a:rPr lang="en-GB" dirty="0"/>
            </a:br>
            <a:r>
              <a:rPr lang="en-GB" sz="2800" dirty="0"/>
              <a:t>San Francisco     69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New York	      50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Washington      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9357" y="312116"/>
            <a:ext cx="9962322" cy="1325563"/>
          </a:xfrm>
        </p:spPr>
        <p:txBody>
          <a:bodyPr>
            <a:normAutofit/>
          </a:bodyPr>
          <a:lstStyle/>
          <a:p>
            <a:r>
              <a:rPr lang="en-GB" b="1" i="1" u="sng" dirty="0"/>
              <a:t>RECOMMENDATIONS:</a:t>
            </a:r>
            <a:endParaRPr lang="en-US" b="1" i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9357" y="1637679"/>
            <a:ext cx="10969395" cy="5018571"/>
          </a:xfrm>
        </p:spPr>
        <p:txBody>
          <a:bodyPr>
            <a:normAutofit/>
          </a:bodyPr>
          <a:lstStyle/>
          <a:p>
            <a:r>
              <a:rPr lang="en-GB" dirty="0"/>
              <a:t>Recruitment for high value roles should be between Senior Data Scientist &amp; ML Engineers.</a:t>
            </a:r>
          </a:p>
          <a:p>
            <a:r>
              <a:rPr lang="en-GB" dirty="0"/>
              <a:t>Focus on top cities (San Francisco, New York city, Washington).</a:t>
            </a:r>
          </a:p>
          <a:p>
            <a:r>
              <a:rPr lang="en-GB" dirty="0"/>
              <a:t>Keep Salaries competitive in Health and Finance Sectors.</a:t>
            </a:r>
          </a:p>
          <a:p>
            <a:r>
              <a:rPr lang="en-GB" dirty="0"/>
              <a:t>Highlight growth potential to attract talent to start-ups.</a:t>
            </a:r>
          </a:p>
          <a:p>
            <a:r>
              <a:rPr lang="en-GB" dirty="0"/>
              <a:t>Implement a skill-based hiring strategy (to align required skills with salary levels)</a:t>
            </a:r>
          </a:p>
          <a:p>
            <a:r>
              <a:rPr lang="en-GB" dirty="0"/>
              <a:t>Develop a data driven compensation dashboard to continuously monitor pay equity and market trends.</a:t>
            </a:r>
            <a:br>
              <a:rPr lang="en-GB" dirty="0"/>
            </a:br>
            <a:r>
              <a:rPr lang="en-GB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9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700" y="304800"/>
            <a:ext cx="8793798" cy="1747520"/>
          </a:xfrm>
        </p:spPr>
        <p:txBody>
          <a:bodyPr>
            <a:normAutofit/>
          </a:bodyPr>
          <a:lstStyle/>
          <a:p>
            <a:pPr algn="ctr"/>
            <a:r>
              <a:rPr lang="en-GB" sz="4800" i="1" dirty="0">
                <a:solidFill>
                  <a:srgbClr val="0070C0"/>
                </a:solidFill>
              </a:rPr>
              <a:t>Thanks for having us</a:t>
            </a:r>
            <a:endParaRPr lang="en-US" sz="4800" i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FB85C-5CB4-4536-5D3A-D376B002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16" y="2052320"/>
            <a:ext cx="6907367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483"/>
            <a:ext cx="10515600" cy="1498600"/>
          </a:xfrm>
        </p:spPr>
        <p:txBody>
          <a:bodyPr>
            <a:normAutofit/>
          </a:bodyPr>
          <a:lstStyle/>
          <a:p>
            <a:r>
              <a:rPr lang="en-GB" altLang="en-US" b="1" i="1" dirty="0"/>
              <a:t>GROUP NAME : TEAM INFOSCOUT</a:t>
            </a:r>
            <a:br>
              <a:rPr lang="en-GB" altLang="en-US" b="1" i="1" dirty="0"/>
            </a:br>
            <a:endParaRPr lang="en-GB" alt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" y="28002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b="1" u="sng" dirty="0">
                <a:solidFill>
                  <a:schemeClr val="tx1"/>
                </a:solidFill>
              </a:rPr>
              <a:t>MEMBERS: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EDEH OGECHUKWU EVELYN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CCB/DA/060 ~ (</a:t>
            </a:r>
            <a:r>
              <a:rPr lang="en-GB" altLang="en-US" b="1" i="1" dirty="0"/>
              <a:t>G</a:t>
            </a:r>
            <a:r>
              <a:rPr lang="en-GB" altLang="en-US" b="1" i="1" dirty="0">
                <a:solidFill>
                  <a:schemeClr val="tx1"/>
                </a:solidFill>
              </a:rPr>
              <a:t>roup </a:t>
            </a:r>
            <a:r>
              <a:rPr lang="en-GB" altLang="en-US" b="1" i="1" dirty="0"/>
              <a:t>C</a:t>
            </a:r>
            <a:r>
              <a:rPr lang="en-GB" altLang="en-US" b="1" i="1" dirty="0">
                <a:solidFill>
                  <a:schemeClr val="tx1"/>
                </a:solidFill>
              </a:rPr>
              <a:t>aptain)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EGHEKAIRE OGHENETEJIRI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CCB/DA/062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OKOYE CHIBUIKE LIVINUS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CCB/DA/056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dirty="0"/>
            </a:br>
            <a:endParaRPr lang="en-GB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4BB7A-4764-9982-6A11-E7083C587D0D}"/>
              </a:ext>
            </a:extLst>
          </p:cNvPr>
          <p:cNvSpPr txBox="1">
            <a:spLocks/>
          </p:cNvSpPr>
          <p:nvPr/>
        </p:nvSpPr>
        <p:spPr>
          <a:xfrm>
            <a:off x="726440" y="560669"/>
            <a:ext cx="10515600" cy="166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altLang="en-US" b="1" i="1" dirty="0"/>
            </a:br>
            <a:r>
              <a:rPr lang="en-GB" altLang="en-US" b="1" i="1" dirty="0"/>
              <a:t>GROUP TOPIC : DS JOB HR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759" y="365760"/>
            <a:ext cx="10619105" cy="1028065"/>
          </a:xfrm>
        </p:spPr>
        <p:txBody>
          <a:bodyPr/>
          <a:lstStyle/>
          <a:p>
            <a:r>
              <a:rPr lang="en-GB" altLang="en-US" b="1" u="sng" dirty="0"/>
              <a:t>JOB DESCRIPTION: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759" y="1536065"/>
            <a:ext cx="11091545" cy="4793615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altLang="en-GB" dirty="0"/>
              <a:t>The</a:t>
            </a:r>
            <a:r>
              <a:rPr lang="en-US" altLang="en-GB" dirty="0"/>
              <a:t> dataset represents job listings for Data Science and Analytics roles</a:t>
            </a:r>
            <a:r>
              <a:rPr lang="en-GB" altLang="en-US" dirty="0"/>
              <a:t> </a:t>
            </a:r>
            <a:r>
              <a:rPr lang="en-US" altLang="en-GB" dirty="0">
                <a:sym typeface="+mn-ea"/>
              </a:rPr>
              <a:t>from multiple companies</a:t>
            </a:r>
            <a:endParaRPr lang="en-US" altLang="en-GB" dirty="0"/>
          </a:p>
          <a:p>
            <a:pPr marL="0" indent="0" algn="just">
              <a:buNone/>
            </a:pPr>
            <a:endParaRPr lang="en-US" altLang="en-GB" b="1" i="1" dirty="0"/>
          </a:p>
          <a:p>
            <a:pPr marL="0" indent="0" algn="ctr">
              <a:buNone/>
            </a:pPr>
            <a:r>
              <a:rPr lang="en-US" altLang="en-GB" b="1" i="1" dirty="0"/>
              <a:t>The goal is to help the HR analytics team and career advisory units understand:</a:t>
            </a:r>
          </a:p>
          <a:p>
            <a:pPr marL="0" indent="0" algn="ctr">
              <a:buNone/>
            </a:pPr>
            <a:endParaRPr lang="en-US" altLang="en-GB" b="1" i="1" dirty="0"/>
          </a:p>
          <a:p>
            <a:pPr marL="0" indent="0" algn="just">
              <a:buNone/>
            </a:pPr>
            <a:r>
              <a:rPr lang="en-US" altLang="en-GB" dirty="0"/>
              <a:t>• What factors influence salary estimates and company ratings</a:t>
            </a:r>
            <a:r>
              <a:rPr lang="en-GB" altLang="en-US" dirty="0"/>
              <a:t>.</a:t>
            </a:r>
            <a:endParaRPr lang="en-US" altLang="en-GB" dirty="0"/>
          </a:p>
          <a:p>
            <a:pPr marL="0" indent="0" algn="just">
              <a:buNone/>
            </a:pPr>
            <a:r>
              <a:rPr lang="en-US" altLang="en-GB" dirty="0"/>
              <a:t>• Which industries and locations offer the best opportunities, and</a:t>
            </a:r>
          </a:p>
          <a:p>
            <a:pPr marL="0" indent="0" algn="just">
              <a:buNone/>
            </a:pPr>
            <a:r>
              <a:rPr lang="en-US" altLang="en-GB" dirty="0"/>
              <a:t>• How company attributes like size, founding year, and ownership affect</a:t>
            </a:r>
            <a:r>
              <a:rPr lang="" altLang="en-US" dirty="0"/>
              <a:t> </a:t>
            </a:r>
          </a:p>
          <a:p>
            <a:pPr marL="0" indent="0" algn="just">
              <a:buNone/>
            </a:pPr>
            <a:r>
              <a:rPr lang="en-US" altLang="en-GB" dirty="0"/>
              <a:t>job</a:t>
            </a:r>
            <a:r>
              <a:rPr lang="" altLang="en-US" dirty="0"/>
              <a:t> </a:t>
            </a:r>
            <a:r>
              <a:rPr lang="en-US" altLang="en-GB" dirty="0"/>
              <a:t>prospects.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0" y="432117"/>
            <a:ext cx="10515600" cy="1325563"/>
          </a:xfrm>
        </p:spPr>
        <p:txBody>
          <a:bodyPr/>
          <a:lstStyle/>
          <a:p>
            <a:r>
              <a:rPr lang="en-GB" altLang="en-US" b="1" u="sng" dirty="0"/>
              <a:t>PROPOSED SOLUTION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760" y="2013585"/>
            <a:ext cx="5703979" cy="5262880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None/>
            </a:pPr>
            <a:r>
              <a:rPr lang="en-GB" altLang="en-US" dirty="0"/>
              <a:t>Team </a:t>
            </a:r>
            <a:r>
              <a:rPr lang="en-GB" altLang="en-US" i="1" dirty="0" err="1"/>
              <a:t>InfoScout</a:t>
            </a:r>
            <a:r>
              <a:rPr lang="en-GB" altLang="en-US" dirty="0"/>
              <a:t> aims to clean and </a:t>
            </a:r>
            <a:r>
              <a:rPr lang="en-GB" altLang="en-US" dirty="0" err="1"/>
              <a:t>analyze</a:t>
            </a:r>
            <a:r>
              <a:rPr lang="en-GB" altLang="en-US" dirty="0"/>
              <a:t> the “DS Jobs dataset” using Excel and SQL in other to reveal key factors influencing salaries, ratings, and job trends, and more importantly to present insights visually.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21496-0DDA-EA45-DEC4-F42C2395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0" y="2003425"/>
            <a:ext cx="5200339" cy="4102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526" y="429633"/>
            <a:ext cx="4494212" cy="733730"/>
          </a:xfrm>
        </p:spPr>
        <p:txBody>
          <a:bodyPr>
            <a:normAutofit fontScale="90000"/>
          </a:bodyPr>
          <a:lstStyle/>
          <a:p>
            <a:r>
              <a:rPr lang="en-GB" sz="3600" b="1" u="sng" dirty="0"/>
              <a:t>APPROACH (SQL + EXCEL)</a:t>
            </a:r>
            <a:endParaRPr lang="en-US" sz="36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39" y="519791"/>
            <a:ext cx="6981245" cy="581841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73526" y="1696720"/>
            <a:ext cx="4729480" cy="4060508"/>
          </a:xfrm>
        </p:spPr>
        <p:txBody>
          <a:bodyPr>
            <a:normAutofit/>
          </a:bodyPr>
          <a:lstStyle/>
          <a:p>
            <a:r>
              <a:rPr lang="en-GB" sz="2400" b="1" dirty="0"/>
              <a:t>SQL: </a:t>
            </a:r>
            <a:r>
              <a:rPr lang="en-GB" sz="2400" dirty="0"/>
              <a:t>Cleaning + salary parsing + group aggregations.</a:t>
            </a:r>
            <a:br>
              <a:rPr lang="en-GB" sz="2400" dirty="0"/>
            </a:br>
            <a:endParaRPr lang="en-GB" sz="2400" dirty="0"/>
          </a:p>
          <a:p>
            <a:br>
              <a:rPr lang="en-GB" sz="2400" dirty="0"/>
            </a:br>
            <a:r>
              <a:rPr lang="en-GB" sz="2400" b="1" dirty="0"/>
              <a:t>EXCEL: </a:t>
            </a:r>
            <a:r>
              <a:rPr lang="en-GB" sz="2400" dirty="0"/>
              <a:t>Visualization + KPI dashboards + interactive slicers.</a:t>
            </a:r>
            <a:br>
              <a:rPr lang="en-GB" sz="2400" dirty="0"/>
            </a:br>
            <a:endParaRPr lang="en-GB" sz="2400" dirty="0"/>
          </a:p>
          <a:p>
            <a:br>
              <a:rPr lang="en-GB" sz="2400" dirty="0"/>
            </a:br>
            <a:r>
              <a:rPr lang="en-GB" sz="2400" dirty="0"/>
              <a:t>Combined quantitative &amp; visual story telling for HR decision making.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99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69" y="365717"/>
            <a:ext cx="10515600" cy="1460500"/>
          </a:xfrm>
        </p:spPr>
        <p:txBody>
          <a:bodyPr>
            <a:normAutofit/>
          </a:bodyPr>
          <a:lstStyle/>
          <a:p>
            <a:r>
              <a:rPr lang="en-GB" b="1" u="sng" dirty="0"/>
              <a:t>EXECUTIVE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69" y="192786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500 + Data Science &amp; Analytics job listings </a:t>
            </a:r>
            <a:r>
              <a:rPr lang="en-GB" u="sng" dirty="0" err="1"/>
              <a:t>analyzed</a:t>
            </a:r>
            <a:br>
              <a:rPr lang="en-GB" u="sng" dirty="0"/>
            </a:br>
            <a:br>
              <a:rPr lang="en-GB" u="sng" dirty="0"/>
            </a:br>
            <a:r>
              <a:rPr lang="en-GB" dirty="0"/>
              <a:t>Objective : To understand salary and rating drivers, top industries and location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Average salary ≈ $124k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GB" dirty="0"/>
            </a:br>
            <a:r>
              <a:rPr lang="en-GB" dirty="0"/>
              <a:t>Average rating ≈ 3.9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 &amp; Finance = best combination of pay + rating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Established firms pay ≈ 20 % more than Startups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7551E4-82CF-2F4D-6637-3D72906C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346" y="467361"/>
            <a:ext cx="6248400" cy="12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83" y="155588"/>
            <a:ext cx="11143353" cy="1975363"/>
          </a:xfrm>
        </p:spPr>
        <p:txBody>
          <a:bodyPr>
            <a:normAutofit/>
          </a:bodyPr>
          <a:lstStyle/>
          <a:p>
            <a:r>
              <a:rPr lang="en-GB" sz="3100" b="1" u="sng" dirty="0"/>
              <a:t>Problem 1:</a:t>
            </a:r>
            <a:r>
              <a:rPr lang="en-GB" sz="3600" b="1" u="sng" dirty="0"/>
              <a:t> </a:t>
            </a:r>
            <a:r>
              <a:rPr lang="en-GB" sz="3100" b="1" dirty="0"/>
              <a:t>Salary Insights Across Roles </a:t>
            </a:r>
            <a:br>
              <a:rPr lang="en-GB" sz="4900" b="1" dirty="0"/>
            </a:br>
            <a:br>
              <a:rPr lang="en-GB" sz="5400" b="1" dirty="0"/>
            </a:br>
            <a:endParaRPr lang="en-US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881" y="1605928"/>
            <a:ext cx="5496467" cy="640932"/>
          </a:xfrm>
        </p:spPr>
        <p:txBody>
          <a:bodyPr>
            <a:normAutofit/>
          </a:bodyPr>
          <a:lstStyle/>
          <a:p>
            <a:r>
              <a:rPr lang="en-GB" sz="3100" b="0" i="1" u="sng" dirty="0"/>
              <a:t>Top 5 Roles Highest Paying Roles</a:t>
            </a:r>
            <a:endParaRPr lang="en-US" sz="3100" b="0" i="1" u="sng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2D3BAEA-A386-84BD-5883-898C6FAE9B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0" y="2245361"/>
            <a:ext cx="6451600" cy="414528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66AF6EB-C73B-FE86-B4B4-675661CDEE79}"/>
              </a:ext>
            </a:extLst>
          </p:cNvPr>
          <p:cNvSpPr txBox="1">
            <a:spLocks/>
          </p:cNvSpPr>
          <p:nvPr/>
        </p:nvSpPr>
        <p:spPr>
          <a:xfrm>
            <a:off x="305883" y="155588"/>
            <a:ext cx="11143353" cy="133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200" b="1" dirty="0"/>
          </a:p>
          <a:p>
            <a:br>
              <a:rPr lang="en-GB" sz="3200" b="1" dirty="0"/>
            </a:br>
            <a:r>
              <a:rPr lang="en-GB" sz="3200" b="1" u="sng" dirty="0"/>
              <a:t>Question:</a:t>
            </a:r>
            <a:r>
              <a:rPr lang="en-GB" sz="3200" b="1" dirty="0"/>
              <a:t> </a:t>
            </a:r>
            <a:r>
              <a:rPr lang="en-GB" sz="3200" b="1" i="1" dirty="0"/>
              <a:t>Which job titles have highest average salary estimates?</a:t>
            </a:r>
            <a:endParaRPr lang="en-US" sz="3200" b="1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92DB94-E009-9021-3FB6-532AE7249E12}"/>
              </a:ext>
            </a:extLst>
          </p:cNvPr>
          <p:cNvSpPr txBox="1">
            <a:spLocks/>
          </p:cNvSpPr>
          <p:nvPr/>
        </p:nvSpPr>
        <p:spPr>
          <a:xfrm>
            <a:off x="305881" y="2359977"/>
            <a:ext cx="5177685" cy="4145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400" b="0" dirty="0"/>
              <a:t>1. Senior Principal Data Scientist (Python/R)</a:t>
            </a:r>
            <a:r>
              <a:rPr lang="en-GB" sz="6400" dirty="0"/>
              <a:t> 	             $272k</a:t>
            </a:r>
            <a:endParaRPr lang="en-GB" sz="6400" b="0" dirty="0"/>
          </a:p>
          <a:p>
            <a:r>
              <a:rPr lang="en-GB" sz="6400" b="0" dirty="0"/>
              <a:t>2. Manager, Field Application Scientist, Southeast    </a:t>
            </a:r>
            <a:r>
              <a:rPr lang="en-GB" sz="6400" dirty="0"/>
              <a:t>$272k </a:t>
            </a:r>
          </a:p>
          <a:p>
            <a:r>
              <a:rPr lang="en-GB" sz="6400" b="0" dirty="0"/>
              <a:t>3. COMPUTER SCIENTIST - ENGINEER - RESEARCH COMPUTER SCIENTIST - SIGNAL PROCESSING            </a:t>
            </a:r>
            <a:r>
              <a:rPr lang="en-GB" sz="6400" dirty="0"/>
              <a:t>$272k</a:t>
            </a:r>
          </a:p>
          <a:p>
            <a:endParaRPr lang="en-GB" sz="6400" b="0" dirty="0"/>
          </a:p>
          <a:p>
            <a:r>
              <a:rPr lang="en-GB" sz="6400" b="0" dirty="0"/>
              <a:t>4. Scientist / Group Lead, Cancer Biology                   $198k</a:t>
            </a:r>
          </a:p>
          <a:p>
            <a:r>
              <a:rPr lang="en-GB" sz="6400" b="0" dirty="0"/>
              <a:t>5. Data Scientist(s)/Machine Learning Engineer        $198k</a:t>
            </a:r>
          </a:p>
          <a:p>
            <a:endParaRPr lang="en-GB" sz="6400" b="0" dirty="0"/>
          </a:p>
          <a:p>
            <a:r>
              <a:rPr lang="en-GB" sz="6400" b="0" dirty="0"/>
              <a:t>6. Scientist - Machine Learning                                     $193k</a:t>
            </a:r>
          </a:p>
          <a:p>
            <a:endParaRPr lang="en-GB" sz="6400" b="0" dirty="0"/>
          </a:p>
          <a:p>
            <a:r>
              <a:rPr lang="en-GB" sz="6400" b="0" dirty="0"/>
              <a:t>7. Real World Science, Data Scientist                           $188k</a:t>
            </a:r>
          </a:p>
          <a:p>
            <a:endParaRPr lang="en-GB" sz="6400" b="0" dirty="0"/>
          </a:p>
          <a:p>
            <a:r>
              <a:rPr lang="en-GB" sz="6400" b="0" dirty="0"/>
              <a:t>8. Chief Scientist                                                               $185k</a:t>
            </a:r>
          </a:p>
          <a:p>
            <a:r>
              <a:rPr lang="en-GB" sz="6400" b="0" dirty="0"/>
              <a:t>9. Development Scientist, </a:t>
            </a:r>
            <a:r>
              <a:rPr lang="en-GB" sz="6400" b="0" dirty="0" err="1"/>
              <a:t>Voltaren</a:t>
            </a:r>
            <a:r>
              <a:rPr lang="en-GB" sz="6400" b="0" dirty="0"/>
              <a:t>                              $185k</a:t>
            </a:r>
            <a:r>
              <a:rPr lang="en-GB" sz="2800" b="0" u="sng" dirty="0"/>
              <a:t>:</a:t>
            </a:r>
            <a:endParaRPr lang="en-US" sz="2800" b="0" u="sng" dirty="0"/>
          </a:p>
        </p:txBody>
      </p:sp>
    </p:spTree>
    <p:extLst>
      <p:ext uri="{BB962C8B-B14F-4D97-AF65-F5344CB8AC3E}">
        <p14:creationId xmlns:p14="http://schemas.microsoft.com/office/powerpoint/2010/main" val="8515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7978" y="223706"/>
            <a:ext cx="11771142" cy="2279333"/>
          </a:xfrm>
        </p:spPr>
        <p:txBody>
          <a:bodyPr>
            <a:normAutofit fontScale="90000"/>
          </a:bodyPr>
          <a:lstStyle/>
          <a:p>
            <a:br>
              <a:rPr lang="en-GB" sz="3600" b="1" u="sng" dirty="0"/>
            </a:br>
            <a:r>
              <a:rPr lang="en-GB" sz="3400" b="1" u="sng" dirty="0"/>
              <a:t>Problem 2: </a:t>
            </a:r>
            <a:r>
              <a:rPr lang="en-GB" sz="3400" b="1" dirty="0"/>
              <a:t>Company Ratings and Size</a:t>
            </a:r>
            <a:br>
              <a:rPr lang="en-GB" sz="3600" b="1" u="sng" dirty="0"/>
            </a:br>
            <a:br>
              <a:rPr lang="en-GB" sz="3600" b="1" u="sng" dirty="0"/>
            </a:br>
            <a:r>
              <a:rPr lang="en-GB" sz="3400" b="1" u="sng" dirty="0"/>
              <a:t>Question: </a:t>
            </a:r>
            <a:r>
              <a:rPr lang="en-GB" sz="3400" b="1" i="1" dirty="0"/>
              <a:t>Do larger companies tend to have higher Glassdoor </a:t>
            </a:r>
            <a:r>
              <a:rPr lang="en-GB" sz="3600" b="1" i="1" dirty="0"/>
              <a:t>ratings?</a:t>
            </a:r>
            <a:br>
              <a:rPr lang="en-GB" sz="3100" b="1" u="sng" dirty="0"/>
            </a:br>
            <a:br>
              <a:rPr lang="en-GB" sz="3100" b="1" u="sng" dirty="0"/>
            </a:br>
            <a:endParaRPr lang="en-US" sz="3100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7183" y="1976008"/>
            <a:ext cx="5857173" cy="4376739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37978" y="2681627"/>
            <a:ext cx="8083062" cy="3811588"/>
          </a:xfrm>
        </p:spPr>
        <p:txBody>
          <a:bodyPr/>
          <a:lstStyle/>
          <a:p>
            <a:br>
              <a:rPr lang="en-GB" dirty="0"/>
            </a:br>
            <a:r>
              <a:rPr lang="en-GB" sz="2200" dirty="0"/>
              <a:t>Large Companies(&gt;5000 Employees)	       3.71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Medium Companies (500-5000 Employees)  3.67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Small Companies(&lt;500 Employees) 	       </a:t>
            </a:r>
            <a:r>
              <a:rPr lang="en-GB" sz="2200" b="1" dirty="0"/>
              <a:t>4.07</a:t>
            </a:r>
            <a:endParaRPr lang="en-US" sz="2200" b="1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54188D35-881E-665F-032B-756BA3283151}"/>
              </a:ext>
            </a:extLst>
          </p:cNvPr>
          <p:cNvSpPr txBox="1">
            <a:spLocks/>
          </p:cNvSpPr>
          <p:nvPr/>
        </p:nvSpPr>
        <p:spPr>
          <a:xfrm>
            <a:off x="237978" y="1403653"/>
            <a:ext cx="4354342" cy="1210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3600" b="1" u="sng" dirty="0"/>
            </a:br>
            <a:br>
              <a:rPr lang="en-GB" sz="3100" b="1" u="sng" dirty="0"/>
            </a:br>
            <a:r>
              <a:rPr lang="en-GB" sz="4300" b="1" u="sng" dirty="0"/>
              <a:t>Company sizes vs Ratings</a:t>
            </a:r>
            <a:endParaRPr lang="en-US" sz="3100" b="1" u="sng" dirty="0"/>
          </a:p>
        </p:txBody>
      </p:sp>
    </p:spTree>
    <p:extLst>
      <p:ext uri="{BB962C8B-B14F-4D97-AF65-F5344CB8AC3E}">
        <p14:creationId xmlns:p14="http://schemas.microsoft.com/office/powerpoint/2010/main" val="37653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48" y="98505"/>
            <a:ext cx="11728352" cy="1635779"/>
          </a:xfrm>
        </p:spPr>
        <p:txBody>
          <a:bodyPr>
            <a:noAutofit/>
          </a:bodyPr>
          <a:lstStyle/>
          <a:p>
            <a:r>
              <a:rPr lang="en-GB" sz="2900" b="1" i="1" u="sng" dirty="0"/>
              <a:t>Problem 3: </a:t>
            </a:r>
            <a:r>
              <a:rPr lang="en-GB" sz="2900" b="1" dirty="0"/>
              <a:t>Industry &amp; Sector Analysis</a:t>
            </a:r>
            <a:br>
              <a:rPr lang="en-GB" sz="2900" b="1" dirty="0"/>
            </a:br>
            <a:br>
              <a:rPr lang="en-GB" sz="2900" b="1" dirty="0"/>
            </a:br>
            <a:r>
              <a:rPr lang="en-GB" sz="2900" b="1" u="sng" dirty="0"/>
              <a:t>Question: </a:t>
            </a:r>
            <a:r>
              <a:rPr lang="en-GB" sz="2900" b="1" i="1" dirty="0"/>
              <a:t>Which industries and sectors offer the best combination</a:t>
            </a:r>
            <a:br>
              <a:rPr lang="en-GB" sz="2900" b="1" i="1" dirty="0"/>
            </a:br>
            <a:r>
              <a:rPr lang="en-GB" sz="2900" b="1" i="1" dirty="0"/>
              <a:t>of high salaries and strong ratings?</a:t>
            </a:r>
            <a:endParaRPr lang="en-US" sz="29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5600" y="1734284"/>
            <a:ext cx="6597552" cy="49346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848" y="2344753"/>
            <a:ext cx="5632352" cy="4414742"/>
          </a:xfrm>
        </p:spPr>
        <p:txBody>
          <a:bodyPr>
            <a:normAutofit fontScale="25000" lnSpcReduction="20000"/>
          </a:bodyPr>
          <a:lstStyle/>
          <a:p>
            <a:br>
              <a:rPr lang="en-GB" sz="7200" dirty="0"/>
            </a:br>
            <a:br>
              <a:rPr lang="en-GB" sz="8000" dirty="0"/>
            </a:br>
            <a:r>
              <a:rPr lang="en-GB" sz="8000" b="1" dirty="0"/>
              <a:t>Publishing </a:t>
            </a:r>
            <a:r>
              <a:rPr lang="en-GB" sz="8000" dirty="0"/>
              <a:t>		       $271,500     4.7</a:t>
            </a:r>
          </a:p>
          <a:p>
            <a:br>
              <a:rPr lang="en-GB" sz="8000" dirty="0"/>
            </a:br>
            <a:r>
              <a:rPr lang="en-GB" sz="8000" b="1" dirty="0"/>
              <a:t>Health , Beauty, &amp; Fitness       </a:t>
            </a:r>
            <a:r>
              <a:rPr lang="en-GB" sz="8000" dirty="0"/>
              <a:t>$203,750      4.0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Food and Beverages Stores     $183,000      3.7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Hotels, Motels, &amp; Resorts 	     $183,000      3.5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State &amp; Regional Agencies      $183,000      3.2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Whole sale 		     $177,000      2.63</a:t>
            </a:r>
          </a:p>
          <a:p>
            <a:br>
              <a:rPr lang="en-GB" sz="8000" dirty="0"/>
            </a:br>
            <a:r>
              <a:rPr lang="en-GB" sz="8000" dirty="0"/>
              <a:t>Other Retail Stores                  $167,333       3.67</a:t>
            </a:r>
            <a:br>
              <a:rPr lang="en-GB" sz="8000" dirty="0"/>
            </a:br>
            <a:br>
              <a:rPr lang="en-GB" sz="8000" dirty="0"/>
            </a:br>
            <a:br>
              <a:rPr lang="en-GB" sz="8000" dirty="0"/>
            </a:br>
            <a:br>
              <a:rPr lang="en-GB" sz="7200" b="1" dirty="0"/>
            </a:br>
            <a:br>
              <a:rPr lang="en-GB" sz="7200" dirty="0"/>
            </a:b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EA260C-615A-5996-32D2-3760320666CC}"/>
              </a:ext>
            </a:extLst>
          </p:cNvPr>
          <p:cNvSpPr txBox="1">
            <a:spLocks/>
          </p:cNvSpPr>
          <p:nvPr/>
        </p:nvSpPr>
        <p:spPr>
          <a:xfrm>
            <a:off x="158848" y="1977565"/>
            <a:ext cx="5032912" cy="538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2400" b="1" i="1" dirty="0"/>
            </a:br>
            <a:br>
              <a:rPr lang="en-GB" sz="2400" b="1" i="1" u="sng" dirty="0"/>
            </a:br>
            <a:r>
              <a:rPr lang="en-GB" sz="3100" b="1" u="sng" dirty="0"/>
              <a:t>Top 5 Industries and Sectors</a:t>
            </a:r>
            <a:endParaRPr lang="en-US" sz="3100" b="1" u="sng" dirty="0"/>
          </a:p>
        </p:txBody>
      </p:sp>
    </p:spTree>
    <p:extLst>
      <p:ext uri="{BB962C8B-B14F-4D97-AF65-F5344CB8AC3E}">
        <p14:creationId xmlns:p14="http://schemas.microsoft.com/office/powerpoint/2010/main" val="41936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843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Code and Create Bootcamp Capstone Project</vt:lpstr>
      <vt:lpstr>GROUP NAME : TEAM INFOSCOUT </vt:lpstr>
      <vt:lpstr>JOB DESCRIPTION:</vt:lpstr>
      <vt:lpstr>PROPOSED SOLUTION OVERVIEW:</vt:lpstr>
      <vt:lpstr>APPROACH (SQL + EXCEL)</vt:lpstr>
      <vt:lpstr>EXECUTIVE SUMMARY</vt:lpstr>
      <vt:lpstr>Problem 1: Salary Insights Across Roles   </vt:lpstr>
      <vt:lpstr> Problem 2: Company Ratings and Size  Question: Do larger companies tend to have higher Glassdoor ratings?  </vt:lpstr>
      <vt:lpstr>Problem 3: Industry &amp; Sector Analysis  Question: Which industries and sectors offer the best combination of high salaries and strong ratings?</vt:lpstr>
      <vt:lpstr>    </vt:lpstr>
      <vt:lpstr>Problem  5: Company Age and Salary Relation  </vt:lpstr>
      <vt:lpstr>Top 3 Locations for Job count:</vt:lpstr>
      <vt:lpstr>RECOMMENDATIONS:</vt:lpstr>
      <vt:lpstr>Thanks for having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CHIBUIKE;GROUP 5</dc:creator>
  <cp:lastModifiedBy>Ogechukwu Evelyn</cp:lastModifiedBy>
  <cp:revision>51</cp:revision>
  <dcterms:created xsi:type="dcterms:W3CDTF">2025-07-23T00:59:00Z</dcterms:created>
  <dcterms:modified xsi:type="dcterms:W3CDTF">2025-10-25T09:34:39Z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40F2508D0EB74E45A755728BF1D6C1BE_11</vt:lpwstr>
  </property>
  <property fmtid="{D5CDD505-2E9C-101B-9397-08002B2CF9AE}" pid="3" name="KSOProductBuildVer">
    <vt:lpwstr>2057-12.2.0.23131</vt:lpwstr>
  </property>
</Properties>
</file>