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04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0"/>
            <a:ext cx="10149840" cy="2387600"/>
          </a:xfrm>
        </p:spPr>
        <p:txBody>
          <a:bodyPr>
            <a:noAutofit/>
          </a:bodyPr>
          <a:lstStyle/>
          <a:p>
            <a:r>
              <a:rPr lang="en-GB" altLang="en-US" sz="6600" b="1" i="1" dirty="0"/>
              <a:t>Code and Create Bootcamp</a:t>
            </a:r>
            <a:br>
              <a:rPr lang="en-GB" altLang="en-US" sz="6600" b="1" i="1" dirty="0"/>
            </a:br>
            <a:r>
              <a:rPr lang="en-GB" altLang="en-US" sz="6600" b="1" i="1" dirty="0"/>
              <a:t>Capstone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8553" y="3774386"/>
            <a:ext cx="9144000" cy="1655762"/>
          </a:xfrm>
        </p:spPr>
        <p:txBody>
          <a:bodyPr>
            <a:normAutofit fontScale="70000" lnSpcReduction="20000"/>
          </a:bodyPr>
          <a:lstStyle/>
          <a:p>
            <a:r>
              <a:rPr lang="en-GB" altLang="en-US" sz="5200" b="1" dirty="0"/>
              <a:t>DATA ANALYSIS : GROUP 5</a:t>
            </a:r>
            <a:br>
              <a:rPr lang="en-GB" altLang="en-US" sz="5200" b="1" dirty="0"/>
            </a:br>
            <a:br>
              <a:rPr lang="en-GB" altLang="en-US" sz="5200" b="1" dirty="0"/>
            </a:br>
            <a:br>
              <a:rPr lang="en-GB" altLang="en-US" sz="5200" b="1" dirty="0"/>
            </a:br>
            <a:r>
              <a:rPr lang="en-GB" altLang="en-US" sz="5200" b="1" dirty="0"/>
              <a:t>OCTOBER, 2025</a:t>
            </a:r>
          </a:p>
          <a:p>
            <a:endParaRPr lang="en-GB" altLang="en-US" sz="3200" b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9033" y="1386786"/>
            <a:ext cx="1000814" cy="100081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5439" y="929816"/>
            <a:ext cx="4903304" cy="1755052"/>
          </a:xfrm>
        </p:spPr>
        <p:txBody>
          <a:bodyPr>
            <a:normAutofit fontScale="90000"/>
          </a:bodyPr>
          <a:lstStyle/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09921" y="937348"/>
            <a:ext cx="6136640" cy="554124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5436" y="3041464"/>
            <a:ext cx="6136639" cy="3811588"/>
          </a:xfrm>
        </p:spPr>
        <p:txBody>
          <a:bodyPr>
            <a:normAutofit fontScale="40000" lnSpcReduction="20000"/>
          </a:bodyPr>
          <a:lstStyle/>
          <a:p>
            <a:br>
              <a:rPr lang="en-GB" dirty="0"/>
            </a:br>
            <a:br>
              <a:rPr lang="en-GB" dirty="0"/>
            </a:br>
            <a:r>
              <a:rPr lang="en-GB" sz="6000" dirty="0"/>
              <a:t>San Francisco 	    24	$122,583.33</a:t>
            </a:r>
          </a:p>
          <a:p>
            <a:br>
              <a:rPr lang="en-GB" sz="6000" dirty="0"/>
            </a:br>
            <a:r>
              <a:rPr lang="en-GB" sz="6000" dirty="0"/>
              <a:t>New York 	    22	$121,318.18</a:t>
            </a:r>
          </a:p>
          <a:p>
            <a:br>
              <a:rPr lang="en-GB" sz="6000" dirty="0"/>
            </a:br>
            <a:r>
              <a:rPr lang="en-GB" sz="6000" dirty="0"/>
              <a:t>Washington 	    50	$136,680</a:t>
            </a:r>
          </a:p>
          <a:p>
            <a:br>
              <a:rPr lang="en-GB" sz="6000" dirty="0"/>
            </a:br>
            <a:r>
              <a:rPr lang="en-GB" sz="6000" b="1" dirty="0"/>
              <a:t>Boston</a:t>
            </a:r>
            <a:r>
              <a:rPr lang="en-GB" sz="6000" dirty="0"/>
              <a:t> 	   </a:t>
            </a:r>
            <a:r>
              <a:rPr lang="en-GB" sz="6000" b="1" dirty="0"/>
              <a:t> 69</a:t>
            </a:r>
            <a:r>
              <a:rPr lang="en-GB" sz="6000" dirty="0"/>
              <a:t>	$119,224.64</a:t>
            </a:r>
          </a:p>
          <a:p>
            <a:br>
              <a:rPr lang="en-GB" sz="6000" dirty="0"/>
            </a:br>
            <a:r>
              <a:rPr lang="en-GB" sz="6000" b="1" dirty="0"/>
              <a:t>Chicago</a:t>
            </a:r>
            <a:r>
              <a:rPr lang="en-GB" sz="6000" dirty="0"/>
              <a:t> 	    27	</a:t>
            </a:r>
            <a:r>
              <a:rPr lang="en-GB" sz="6000" b="1" dirty="0"/>
              <a:t>138,555.56</a:t>
            </a:r>
          </a:p>
          <a:p>
            <a:br>
              <a:rPr lang="en-GB" sz="2200" b="1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25E109A-C20A-944F-3D75-17D422EFC904}"/>
              </a:ext>
            </a:extLst>
          </p:cNvPr>
          <p:cNvSpPr txBox="1">
            <a:spLocks/>
          </p:cNvSpPr>
          <p:nvPr/>
        </p:nvSpPr>
        <p:spPr>
          <a:xfrm>
            <a:off x="345438" y="221112"/>
            <a:ext cx="55270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4000" b="1" dirty="0"/>
              <a:t>Problem 4:</a:t>
            </a:r>
          </a:p>
          <a:p>
            <a:pPr>
              <a:lnSpc>
                <a:spcPct val="110000"/>
              </a:lnSpc>
            </a:pPr>
            <a:br>
              <a:rPr lang="en-GB" b="1" dirty="0"/>
            </a:br>
            <a:r>
              <a:rPr lang="en-GB" sz="3100" b="1" u="sng" dirty="0"/>
              <a:t>Question: </a:t>
            </a:r>
            <a:r>
              <a:rPr lang="en-GB" sz="3100" b="1" i="1" dirty="0"/>
              <a:t>Which U.S. cities offer the most Data science job opportunities and best pay</a:t>
            </a:r>
            <a:r>
              <a:rPr lang="en-GB" sz="3100" b="1" dirty="0"/>
              <a:t>?</a:t>
            </a:r>
            <a:endParaRPr lang="en-US" sz="3600" b="1" i="1" u="sng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0FA0630-D6CE-8A15-1DB3-2184B8E80B16}"/>
              </a:ext>
            </a:extLst>
          </p:cNvPr>
          <p:cNvSpPr txBox="1">
            <a:spLocks/>
          </p:cNvSpPr>
          <p:nvPr/>
        </p:nvSpPr>
        <p:spPr>
          <a:xfrm>
            <a:off x="345437" y="805766"/>
            <a:ext cx="5628641" cy="20574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i="1" u="sng" dirty="0"/>
            </a:br>
            <a:br>
              <a:rPr lang="en-GB" sz="3600" b="1" i="1" u="sng" dirty="0"/>
            </a:br>
            <a:br>
              <a:rPr lang="en-GB" sz="2200" b="1" dirty="0"/>
            </a:br>
            <a:br>
              <a:rPr lang="en-GB" sz="2200" b="1" dirty="0"/>
            </a:br>
            <a:br>
              <a:rPr lang="en-GB" sz="2200" b="1" dirty="0"/>
            </a:br>
            <a:r>
              <a:rPr lang="en-GB" sz="3100" b="1" i="1" u="sng" dirty="0"/>
              <a:t>Location &amp; market opportunities</a:t>
            </a:r>
            <a:endParaRPr lang="en-US" sz="3600" b="1" i="1" u="sng" dirty="0"/>
          </a:p>
        </p:txBody>
      </p:sp>
    </p:spTree>
    <p:extLst>
      <p:ext uri="{BB962C8B-B14F-4D97-AF65-F5344CB8AC3E}">
        <p14:creationId xmlns:p14="http://schemas.microsoft.com/office/powerpoint/2010/main" val="15554856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73580"/>
            <a:ext cx="5532340" cy="2299252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Problem  5:</a:t>
            </a:r>
            <a:br>
              <a:rPr lang="en-GB" sz="4000" b="1" dirty="0"/>
            </a:br>
            <a:br>
              <a:rPr lang="en-GB" sz="2700" b="1" dirty="0"/>
            </a:br>
            <a:r>
              <a:rPr lang="en-GB" sz="3100" b="1" u="sng" dirty="0"/>
              <a:t>Question: </a:t>
            </a:r>
            <a:r>
              <a:rPr lang="en-GB" sz="3100" b="1" i="1" dirty="0"/>
              <a:t>Do older, more established companies offer higher salaries?</a:t>
            </a:r>
            <a:br>
              <a:rPr lang="en-GB" sz="3100" b="1" i="1" dirty="0"/>
            </a:br>
            <a:br>
              <a:rPr lang="en-GB" sz="2700" b="1" i="1" u="sng" dirty="0"/>
            </a:br>
            <a:r>
              <a:rPr lang="en-GB" sz="3600" b="1" i="1" u="sng" dirty="0"/>
              <a:t>Company Age vs Salary</a:t>
            </a:r>
            <a:r>
              <a:rPr lang="en-GB" dirty="0"/>
              <a:t>: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04560" y="923970"/>
            <a:ext cx="5882640" cy="534943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2461812"/>
            <a:ext cx="6649940" cy="3811588"/>
          </a:xfrm>
        </p:spPr>
        <p:txBody>
          <a:bodyPr/>
          <a:lstStyle/>
          <a:p>
            <a:br>
              <a:rPr lang="en-GB" dirty="0"/>
            </a:br>
            <a:br>
              <a:rPr lang="en-GB" sz="2000" b="1" dirty="0"/>
            </a:br>
            <a:r>
              <a:rPr lang="en-GB" sz="2200" dirty="0"/>
              <a:t>Start ups (≤ 5 years)	$123,774	4.2</a:t>
            </a: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  </a:t>
            </a:r>
            <a:br>
              <a:rPr lang="en-GB" sz="2200" dirty="0"/>
            </a:br>
            <a:r>
              <a:rPr lang="en-GB" sz="2200" dirty="0"/>
              <a:t>Mid-age (6–15 years)	$123,706	3.72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Established (&gt; 15 years)  </a:t>
            </a:r>
            <a:r>
              <a:rPr lang="en-GB" sz="2200" b="1" dirty="0"/>
              <a:t>$119,337	3.95</a:t>
            </a:r>
            <a:endParaRPr lang="en-US" sz="2200" b="1" dirty="0"/>
          </a:p>
        </p:txBody>
      </p:sp>
    </p:spTree>
    <p:extLst>
      <p:ext uri="{BB962C8B-B14F-4D97-AF65-F5344CB8AC3E}">
        <p14:creationId xmlns:p14="http://schemas.microsoft.com/office/powerpoint/2010/main" val="39989920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9120" y="0"/>
            <a:ext cx="6329679" cy="1338470"/>
          </a:xfrm>
        </p:spPr>
        <p:txBody>
          <a:bodyPr>
            <a:normAutofit/>
          </a:bodyPr>
          <a:lstStyle/>
          <a:p>
            <a:r>
              <a:rPr lang="en-GB" sz="3600" b="1" i="1" u="sng" dirty="0"/>
              <a:t>Top 3 Locations for Job count:</a:t>
            </a:r>
            <a:endParaRPr lang="en-US" sz="36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80279" y="1794676"/>
            <a:ext cx="6583679" cy="4124960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9120" y="1794676"/>
            <a:ext cx="4321450" cy="4369904"/>
          </a:xfrm>
        </p:spPr>
        <p:txBody>
          <a:bodyPr/>
          <a:lstStyle/>
          <a:p>
            <a:br>
              <a:rPr lang="en-GB" dirty="0"/>
            </a:br>
            <a:br>
              <a:rPr lang="en-GB" dirty="0"/>
            </a:br>
            <a:r>
              <a:rPr lang="en-GB" sz="2800" dirty="0"/>
              <a:t>San Francisco     69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New York	      50</a:t>
            </a:r>
            <a:br>
              <a:rPr lang="en-GB" sz="2800" dirty="0"/>
            </a:br>
            <a:br>
              <a:rPr lang="en-GB" sz="2800" dirty="0"/>
            </a:br>
            <a:r>
              <a:rPr lang="en-GB" sz="2800" dirty="0"/>
              <a:t>Washington       27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32218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49357" y="312116"/>
            <a:ext cx="9962322" cy="1325563"/>
          </a:xfrm>
        </p:spPr>
        <p:txBody>
          <a:bodyPr>
            <a:normAutofit/>
          </a:bodyPr>
          <a:lstStyle/>
          <a:p>
            <a:r>
              <a:rPr lang="en-GB" b="1" i="1" u="sng" dirty="0"/>
              <a:t>RECOMMENDATIONS:</a:t>
            </a:r>
            <a:endParaRPr lang="en-US" b="1" i="1" u="sng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49357" y="1724991"/>
            <a:ext cx="11277600" cy="4931259"/>
          </a:xfrm>
        </p:spPr>
        <p:txBody>
          <a:bodyPr>
            <a:normAutofit/>
          </a:bodyPr>
          <a:lstStyle/>
          <a:p>
            <a:r>
              <a:rPr lang="en-GB" dirty="0"/>
              <a:t>Recruitment for high value roles should be between Senior Data Scientist &amp; ML Engineers.</a:t>
            </a:r>
          </a:p>
          <a:p>
            <a:r>
              <a:rPr lang="en-GB" dirty="0"/>
              <a:t>Focus on top cities (San Francisco, New York city, Washington).</a:t>
            </a:r>
          </a:p>
          <a:p>
            <a:r>
              <a:rPr lang="en-GB" dirty="0"/>
              <a:t>Keep Salaries competitive in Health and Finance Sectors.</a:t>
            </a:r>
          </a:p>
          <a:p>
            <a:r>
              <a:rPr lang="en-GB" dirty="0"/>
              <a:t>Highlight growth potential to attract talent to start-ups.</a:t>
            </a:r>
          </a:p>
          <a:p>
            <a:r>
              <a:rPr lang="en-GB" dirty="0"/>
              <a:t>Implement a skill-based hiring strategy (to align required skills with salary levels)</a:t>
            </a:r>
          </a:p>
          <a:p>
            <a:r>
              <a:rPr lang="en-GB" dirty="0"/>
              <a:t>Develop a data driven compensation dashboard to continuously monitor pay equity and market trends.</a:t>
            </a:r>
            <a:br>
              <a:rPr lang="en-GB" dirty="0"/>
            </a:br>
            <a:r>
              <a:rPr lang="en-GB" dirty="0"/>
              <a:t>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394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292700" y="304800"/>
            <a:ext cx="8793798" cy="1747520"/>
          </a:xfrm>
        </p:spPr>
        <p:txBody>
          <a:bodyPr>
            <a:normAutofit/>
          </a:bodyPr>
          <a:lstStyle/>
          <a:p>
            <a:pPr algn="ctr"/>
            <a:r>
              <a:rPr lang="en-GB" sz="4800" i="1" dirty="0">
                <a:solidFill>
                  <a:srgbClr val="0070C0"/>
                </a:solidFill>
              </a:rPr>
              <a:t>Thanks for having us</a:t>
            </a:r>
            <a:endParaRPr lang="en-US" sz="4800" i="1" dirty="0">
              <a:solidFill>
                <a:srgbClr val="0070C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5FB85C-5CB4-4536-5D3A-D376B002F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316" y="2052320"/>
            <a:ext cx="6907367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1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6440" y="157480"/>
            <a:ext cx="10515600" cy="1498600"/>
          </a:xfrm>
        </p:spPr>
        <p:txBody>
          <a:bodyPr>
            <a:normAutofit/>
          </a:bodyPr>
          <a:lstStyle/>
          <a:p>
            <a:r>
              <a:rPr lang="en-GB" altLang="en-US" b="1" i="1" dirty="0"/>
              <a:t>GROUP NAME : TEAM INFOSCOUT</a:t>
            </a:r>
            <a:br>
              <a:rPr lang="en-GB" altLang="en-US" b="1" i="1" dirty="0"/>
            </a:br>
            <a:endParaRPr lang="en-GB" alt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26440" y="2506662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GB" altLang="en-US" b="1" u="sng" dirty="0">
                <a:solidFill>
                  <a:schemeClr val="tx1"/>
                </a:solidFill>
              </a:rPr>
              <a:t>MEMBERS: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EDEH OGECHUKWU EVELYN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CCB/DA/060 ~ (</a:t>
            </a:r>
            <a:r>
              <a:rPr lang="en-GB" altLang="en-US" b="1" i="1" dirty="0"/>
              <a:t>G</a:t>
            </a:r>
            <a:r>
              <a:rPr lang="en-GB" altLang="en-US" b="1" i="1" dirty="0">
                <a:solidFill>
                  <a:schemeClr val="tx1"/>
                </a:solidFill>
              </a:rPr>
              <a:t>roup </a:t>
            </a:r>
            <a:r>
              <a:rPr lang="en-GB" altLang="en-US" b="1" i="1" dirty="0"/>
              <a:t>C</a:t>
            </a:r>
            <a:r>
              <a:rPr lang="en-GB" altLang="en-US" b="1" i="1" dirty="0">
                <a:solidFill>
                  <a:schemeClr val="tx1"/>
                </a:solidFill>
              </a:rPr>
              <a:t>aptain)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EGHEKAIRE OGHENETEJIRI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CCB/DA/062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r>
              <a:rPr lang="en-GB" altLang="en-US" b="1" dirty="0">
                <a:solidFill>
                  <a:schemeClr val="tx1"/>
                </a:solidFill>
              </a:rPr>
              <a:t>OKOYE CHIBUIKE LIVINUS</a:t>
            </a:r>
            <a:r>
              <a:rPr lang="en-GB" altLang="en-US" b="1" dirty="0"/>
              <a:t>	</a:t>
            </a:r>
            <a:r>
              <a:rPr lang="en-GB" altLang="en-US" b="1" dirty="0">
                <a:solidFill>
                  <a:schemeClr val="tx1"/>
                </a:solidFill>
              </a:rPr>
              <a:t>CCB/DA/056</a:t>
            </a: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b="1" dirty="0">
                <a:solidFill>
                  <a:schemeClr val="tx1"/>
                </a:solidFill>
              </a:rPr>
            </a:br>
            <a:br>
              <a:rPr lang="en-GB" altLang="en-US" dirty="0"/>
            </a:br>
            <a:endParaRPr lang="en-GB" alt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334BB7A-4764-9982-6A11-E7083C587D0D}"/>
              </a:ext>
            </a:extLst>
          </p:cNvPr>
          <p:cNvSpPr txBox="1">
            <a:spLocks/>
          </p:cNvSpPr>
          <p:nvPr/>
        </p:nvSpPr>
        <p:spPr>
          <a:xfrm>
            <a:off x="726440" y="413861"/>
            <a:ext cx="10515600" cy="166751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altLang="en-US" b="1" i="1" dirty="0"/>
            </a:br>
            <a:r>
              <a:rPr lang="en-GB" altLang="en-US" b="1" i="1" dirty="0"/>
              <a:t>GROUP TOPIC : DS JOB HR ANALYTICS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619759" y="365760"/>
            <a:ext cx="10619105" cy="1028065"/>
          </a:xfrm>
        </p:spPr>
        <p:txBody>
          <a:bodyPr/>
          <a:lstStyle/>
          <a:p>
            <a:r>
              <a:rPr lang="en-GB" altLang="en-US" b="1" u="sng" dirty="0"/>
              <a:t>JOB DESCRIPTION: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9759" y="1536065"/>
            <a:ext cx="11091545" cy="4793615"/>
          </a:xfrm>
        </p:spPr>
        <p:txBody>
          <a:bodyPr>
            <a:normAutofit lnSpcReduction="10000"/>
          </a:bodyPr>
          <a:lstStyle/>
          <a:p>
            <a:pPr algn="just"/>
            <a:r>
              <a:rPr lang="en-GB" altLang="en-GB" dirty="0"/>
              <a:t>The</a:t>
            </a:r>
            <a:r>
              <a:rPr lang="en-US" altLang="en-GB" dirty="0"/>
              <a:t> dataset represents job listings for Data Science and Analytics roles</a:t>
            </a:r>
            <a:r>
              <a:rPr lang="en-GB" altLang="en-US" dirty="0"/>
              <a:t> </a:t>
            </a:r>
            <a:r>
              <a:rPr lang="en-US" altLang="en-GB" dirty="0">
                <a:sym typeface="+mn-ea"/>
              </a:rPr>
              <a:t>from multiple companies</a:t>
            </a:r>
            <a:endParaRPr lang="en-US" altLang="en-GB" dirty="0"/>
          </a:p>
          <a:p>
            <a:pPr marL="0" indent="0" algn="just">
              <a:buNone/>
            </a:pPr>
            <a:endParaRPr lang="en-US" altLang="en-GB" b="1" i="1" dirty="0"/>
          </a:p>
          <a:p>
            <a:pPr marL="0" indent="0" algn="ctr">
              <a:buNone/>
            </a:pPr>
            <a:r>
              <a:rPr lang="en-US" altLang="en-GB" b="1" i="1" dirty="0"/>
              <a:t>The goal is to help the HR analytics team and career advisory units understand:</a:t>
            </a:r>
          </a:p>
          <a:p>
            <a:pPr marL="0" indent="0" algn="ctr">
              <a:buNone/>
            </a:pPr>
            <a:endParaRPr lang="en-US" altLang="en-GB" b="1" i="1" dirty="0"/>
          </a:p>
          <a:p>
            <a:pPr marL="0" indent="0" algn="just">
              <a:buNone/>
            </a:pPr>
            <a:r>
              <a:rPr lang="en-US" altLang="en-GB" dirty="0"/>
              <a:t>• What factors influence salary estimates and company ratings</a:t>
            </a:r>
            <a:r>
              <a:rPr lang="en-GB" altLang="en-US" dirty="0"/>
              <a:t>.</a:t>
            </a:r>
            <a:endParaRPr lang="en-US" altLang="en-GB" dirty="0"/>
          </a:p>
          <a:p>
            <a:pPr marL="0" indent="0" algn="just">
              <a:buNone/>
            </a:pPr>
            <a:r>
              <a:rPr lang="en-US" altLang="en-GB" dirty="0"/>
              <a:t>• Which industries and locations offer the best opportunities, and</a:t>
            </a:r>
          </a:p>
          <a:p>
            <a:pPr marL="0" indent="0" algn="just">
              <a:buNone/>
            </a:pPr>
            <a:r>
              <a:rPr lang="en-US" altLang="en-GB" dirty="0"/>
              <a:t>• How company attributes like size, founding year, and ownership affect</a:t>
            </a:r>
            <a:r>
              <a:rPr lang="" altLang="en-US" dirty="0"/>
              <a:t> </a:t>
            </a:r>
          </a:p>
          <a:p>
            <a:pPr marL="0" indent="0" algn="just">
              <a:buNone/>
            </a:pPr>
            <a:r>
              <a:rPr lang="en-US" altLang="en-GB" dirty="0"/>
              <a:t>job</a:t>
            </a:r>
            <a:r>
              <a:rPr lang="" altLang="en-US" dirty="0"/>
              <a:t> </a:t>
            </a:r>
            <a:r>
              <a:rPr lang="en-US" altLang="en-GB" dirty="0"/>
              <a:t>prospects.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9720" y="432117"/>
            <a:ext cx="10515600" cy="1325563"/>
          </a:xfrm>
        </p:spPr>
        <p:txBody>
          <a:bodyPr/>
          <a:lstStyle/>
          <a:p>
            <a:r>
              <a:rPr lang="en-GB" altLang="en-US" b="1" u="sng" dirty="0"/>
              <a:t>PROPOSED SOLUTION OVERVIEW: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53760" y="2013585"/>
            <a:ext cx="5703979" cy="5262880"/>
          </a:xfrm>
        </p:spPr>
        <p:txBody>
          <a:bodyPr/>
          <a:lstStyle/>
          <a:p>
            <a:pPr marL="0" indent="0" algn="just">
              <a:lnSpc>
                <a:spcPct val="140000"/>
              </a:lnSpc>
              <a:buNone/>
            </a:pPr>
            <a:r>
              <a:rPr lang="en-GB" altLang="en-US" dirty="0"/>
              <a:t>Team </a:t>
            </a:r>
            <a:r>
              <a:rPr lang="en-GB" altLang="en-US" i="1" dirty="0" err="1"/>
              <a:t>InfoScout</a:t>
            </a:r>
            <a:r>
              <a:rPr lang="en-GB" altLang="en-US" dirty="0"/>
              <a:t> aims to clean and </a:t>
            </a:r>
            <a:r>
              <a:rPr lang="en-GB" altLang="en-US" dirty="0" err="1"/>
              <a:t>analyze</a:t>
            </a:r>
            <a:r>
              <a:rPr lang="en-GB" altLang="en-US" dirty="0"/>
              <a:t> the “DS Jobs dataset” using Excel and SQL in other to reveal key factors influencing salaries, ratings, and job trends, and more importantly to present insights visually.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9021496-0DDA-EA45-DEC4-F42C2395C4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830" y="2003425"/>
            <a:ext cx="5200339" cy="410296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273526" y="429633"/>
            <a:ext cx="4494212" cy="733730"/>
          </a:xfrm>
        </p:spPr>
        <p:txBody>
          <a:bodyPr>
            <a:normAutofit fontScale="90000"/>
          </a:bodyPr>
          <a:lstStyle/>
          <a:p>
            <a:r>
              <a:rPr lang="en-GB" sz="3600" b="1" u="sng" dirty="0"/>
              <a:t>APPROACH (SQL + EXCEL)</a:t>
            </a:r>
            <a:endParaRPr lang="en-US" sz="3600" b="1" u="sng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9039" y="519791"/>
            <a:ext cx="6981245" cy="5818417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273526" y="1696720"/>
            <a:ext cx="4729480" cy="4060508"/>
          </a:xfrm>
        </p:spPr>
        <p:txBody>
          <a:bodyPr>
            <a:normAutofit/>
          </a:bodyPr>
          <a:lstStyle/>
          <a:p>
            <a:r>
              <a:rPr lang="en-GB" sz="2400" b="1" dirty="0"/>
              <a:t>SQL: </a:t>
            </a:r>
            <a:r>
              <a:rPr lang="en-GB" sz="2400" dirty="0"/>
              <a:t>Cleaning + salary parsing + group aggregations.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b="1" dirty="0"/>
              <a:t>EXCEL: </a:t>
            </a:r>
            <a:r>
              <a:rPr lang="en-GB" sz="2400" dirty="0"/>
              <a:t>Visualization + KPI dashboards + interactive slicers.</a:t>
            </a:r>
            <a:br>
              <a:rPr lang="en-GB" sz="2400" dirty="0"/>
            </a:br>
            <a:endParaRPr lang="en-GB" sz="2400" dirty="0"/>
          </a:p>
          <a:p>
            <a:br>
              <a:rPr lang="en-GB" sz="2400" dirty="0"/>
            </a:br>
            <a:r>
              <a:rPr lang="en-GB" sz="2400" dirty="0"/>
              <a:t>Combined quantitative &amp; visual story telling for HR decision making.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25990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3560" y="365716"/>
            <a:ext cx="10515600" cy="1460500"/>
          </a:xfrm>
        </p:spPr>
        <p:txBody>
          <a:bodyPr>
            <a:normAutofit/>
          </a:bodyPr>
          <a:lstStyle/>
          <a:p>
            <a:r>
              <a:rPr lang="en-GB" b="1" u="sng" dirty="0"/>
              <a:t>EXECUTIVE SUMMARY</a:t>
            </a:r>
            <a:endParaRPr lang="en-US" b="1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560" y="1952502"/>
            <a:ext cx="10515600" cy="435133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u="sng" dirty="0"/>
              <a:t>500 + Data Science &amp; Analytics job listings </a:t>
            </a:r>
            <a:r>
              <a:rPr lang="en-GB" u="sng" dirty="0" err="1"/>
              <a:t>analyzed</a:t>
            </a:r>
            <a:br>
              <a:rPr lang="en-GB" u="sng" dirty="0"/>
            </a:br>
            <a:br>
              <a:rPr lang="en-GB" u="sng" dirty="0"/>
            </a:br>
            <a:r>
              <a:rPr lang="en-GB" dirty="0"/>
              <a:t>Objective : To understand salary and rating drivers, top industries and location</a:t>
            </a:r>
            <a:br>
              <a:rPr lang="en-GB" dirty="0"/>
            </a:br>
            <a:br>
              <a:rPr lang="en-GB" dirty="0"/>
            </a:br>
            <a:r>
              <a:rPr lang="en-GB" dirty="0"/>
              <a:t>Average salary ≈ $124k</a:t>
            </a:r>
            <a:br>
              <a:rPr lang="en-GB" dirty="0">
                <a:solidFill>
                  <a:schemeClr val="accent6">
                    <a:lumMod val="50000"/>
                  </a:schemeClr>
                </a:solidFill>
              </a:rPr>
            </a:br>
            <a:br>
              <a:rPr lang="en-GB" dirty="0"/>
            </a:br>
            <a:r>
              <a:rPr lang="en-GB" dirty="0"/>
              <a:t>Average rating ≈ 3.9</a:t>
            </a:r>
            <a:br>
              <a:rPr lang="en-GB" dirty="0"/>
            </a:br>
            <a:br>
              <a:rPr lang="en-GB" dirty="0"/>
            </a:br>
            <a:r>
              <a:rPr lang="en-GB" dirty="0"/>
              <a:t>Tech &amp; Finance = best combination of pay + rating</a:t>
            </a:r>
            <a:br>
              <a:rPr lang="en-GB" dirty="0"/>
            </a:br>
            <a:br>
              <a:rPr lang="en-GB" dirty="0"/>
            </a:br>
            <a:r>
              <a:rPr lang="en-GB" dirty="0"/>
              <a:t>Established firms pay ≈ 20 % more than Startups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A7551E4-82CF-2F4D-6637-3D72906CD3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821680" y="467361"/>
            <a:ext cx="6248400" cy="1232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26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5883" y="155588"/>
            <a:ext cx="11143353" cy="1975363"/>
          </a:xfrm>
        </p:spPr>
        <p:txBody>
          <a:bodyPr>
            <a:normAutofit fontScale="90000"/>
          </a:bodyPr>
          <a:lstStyle/>
          <a:p>
            <a:r>
              <a:rPr lang="en-GB" sz="4000" b="1" dirty="0"/>
              <a:t>Problem 1:</a:t>
            </a:r>
            <a:r>
              <a:rPr lang="en-GB" b="1" dirty="0"/>
              <a:t> </a:t>
            </a:r>
            <a:br>
              <a:rPr lang="en-GB" sz="5300" b="1" dirty="0"/>
            </a:br>
            <a:br>
              <a:rPr lang="en-GB" sz="5400" b="1" dirty="0"/>
            </a:br>
            <a:endParaRPr lang="en-US" b="1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9733" y="1663024"/>
            <a:ext cx="5157787" cy="874836"/>
          </a:xfrm>
        </p:spPr>
        <p:txBody>
          <a:bodyPr>
            <a:normAutofit/>
          </a:bodyPr>
          <a:lstStyle/>
          <a:p>
            <a:r>
              <a:rPr lang="en-GB" sz="2800" b="0" u="sng" dirty="0"/>
              <a:t>Top 5 Roles by Average Salaries:</a:t>
            </a:r>
            <a:endParaRPr lang="en-US" sz="2800" b="0" u="sng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9733" y="2756978"/>
            <a:ext cx="5157787" cy="3633663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/>
              <a:t>Senior Data Scientist - $271k</a:t>
            </a:r>
            <a:br>
              <a:rPr lang="en-GB" dirty="0">
                <a:solidFill>
                  <a:schemeClr val="accent6"/>
                </a:solidFill>
              </a:rPr>
            </a:br>
            <a:r>
              <a:rPr lang="en-GB" dirty="0">
                <a:solidFill>
                  <a:schemeClr val="accent6"/>
                </a:solidFill>
              </a:rPr>
              <a:t> </a:t>
            </a:r>
          </a:p>
          <a:p>
            <a:r>
              <a:rPr lang="en-GB" dirty="0"/>
              <a:t>ML Engineer- $197k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Science Manager- $188k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Engineer- $164k</a:t>
            </a:r>
            <a:br>
              <a:rPr lang="en-GB" dirty="0">
                <a:solidFill>
                  <a:srgbClr val="00B050"/>
                </a:solidFill>
              </a:rPr>
            </a:br>
            <a:endParaRPr lang="en-GB" dirty="0">
              <a:solidFill>
                <a:srgbClr val="00B050"/>
              </a:solidFill>
            </a:endParaRPr>
          </a:p>
          <a:p>
            <a:r>
              <a:rPr lang="en-GB" dirty="0"/>
              <a:t>Data Scientist- $154k</a:t>
            </a:r>
            <a:endParaRPr lang="en-US" dirty="0"/>
          </a:p>
        </p:txBody>
      </p:sp>
      <p:pic>
        <p:nvPicPr>
          <p:cNvPr id="15" name="Content Placeholder 14">
            <a:extLst>
              <a:ext uri="{FF2B5EF4-FFF2-40B4-BE49-F238E27FC236}">
                <a16:creationId xmlns:a16="http://schemas.microsoft.com/office/drawing/2014/main" id="{F2D3BAEA-A386-84BD-5883-898C6FAE9BEC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7520" y="2245361"/>
            <a:ext cx="6451600" cy="4145280"/>
          </a:xfr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66AF6EB-C73B-FE86-B4B4-675661CDEE79}"/>
              </a:ext>
            </a:extLst>
          </p:cNvPr>
          <p:cNvSpPr txBox="1">
            <a:spLocks/>
          </p:cNvSpPr>
          <p:nvPr/>
        </p:nvSpPr>
        <p:spPr>
          <a:xfrm>
            <a:off x="305882" y="274353"/>
            <a:ext cx="11143353" cy="13330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5300" b="1" dirty="0"/>
            </a:br>
            <a:br>
              <a:rPr lang="en-GB" sz="5400" b="1" dirty="0"/>
            </a:br>
            <a:r>
              <a:rPr lang="en-GB" sz="4000" b="1" u="sng" dirty="0"/>
              <a:t>Question: </a:t>
            </a:r>
            <a:r>
              <a:rPr lang="en-GB" sz="4000" b="1" i="1" dirty="0"/>
              <a:t>Which job titles have highest average salary estimates?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851563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237978" y="223706"/>
            <a:ext cx="11771142" cy="2279333"/>
          </a:xfrm>
        </p:spPr>
        <p:txBody>
          <a:bodyPr>
            <a:normAutofit fontScale="90000"/>
          </a:bodyPr>
          <a:lstStyle/>
          <a:p>
            <a:br>
              <a:rPr lang="en-GB" sz="3600" b="1" u="sng" dirty="0"/>
            </a:br>
            <a:r>
              <a:rPr lang="en-GB" sz="4000" b="1" dirty="0"/>
              <a:t>Problem 2:</a:t>
            </a:r>
            <a:br>
              <a:rPr lang="en-GB" sz="3600" b="1" u="sng" dirty="0"/>
            </a:br>
            <a:br>
              <a:rPr lang="en-GB" sz="3600" b="1" u="sng" dirty="0"/>
            </a:br>
            <a:r>
              <a:rPr lang="en-GB" sz="3600" b="1" u="sng" dirty="0"/>
              <a:t>Question: </a:t>
            </a:r>
            <a:r>
              <a:rPr lang="en-GB" sz="3600" b="1" i="1" dirty="0"/>
              <a:t>Do larger companies tend to have higher Glassdoor ratings?</a:t>
            </a:r>
            <a:br>
              <a:rPr lang="en-GB" sz="3100" b="1" u="sng" dirty="0"/>
            </a:br>
            <a:br>
              <a:rPr lang="en-GB" sz="3100" b="1" u="sng" dirty="0"/>
            </a:br>
            <a:endParaRPr lang="en-US" sz="3100" b="1" u="sng" dirty="0"/>
          </a:p>
        </p:txBody>
      </p:sp>
      <p:pic>
        <p:nvPicPr>
          <p:cNvPr id="10" name="Content Placeholder 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96849" y="1976008"/>
            <a:ext cx="5857173" cy="4376739"/>
          </a:xfrm>
        </p:spPr>
      </p:pic>
      <p:sp>
        <p:nvSpPr>
          <p:cNvPr id="9" name="Text Placeholder 8"/>
          <p:cNvSpPr>
            <a:spLocks noGrp="1"/>
          </p:cNvSpPr>
          <p:nvPr>
            <p:ph type="body" sz="half" idx="2"/>
          </p:nvPr>
        </p:nvSpPr>
        <p:spPr>
          <a:xfrm>
            <a:off x="237978" y="2614515"/>
            <a:ext cx="8083062" cy="3811588"/>
          </a:xfrm>
        </p:spPr>
        <p:txBody>
          <a:bodyPr/>
          <a:lstStyle/>
          <a:p>
            <a:br>
              <a:rPr lang="en-GB" dirty="0"/>
            </a:br>
            <a:r>
              <a:rPr lang="en-GB" sz="2200" dirty="0"/>
              <a:t>Large Companies(&gt;5000 Employees)	        3.71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Medium Companies (500-5000 Employees)  3.67</a:t>
            </a:r>
            <a:br>
              <a:rPr lang="en-GB" sz="2200" dirty="0"/>
            </a:br>
            <a:br>
              <a:rPr lang="en-GB" sz="2200" dirty="0"/>
            </a:br>
            <a:br>
              <a:rPr lang="en-GB" sz="2200" dirty="0"/>
            </a:br>
            <a:r>
              <a:rPr lang="en-GB" sz="2200" dirty="0"/>
              <a:t>Small Companies(&lt;500 Employees) 	      </a:t>
            </a:r>
            <a:r>
              <a:rPr lang="en-GB" sz="2200" b="1" dirty="0"/>
              <a:t>4.07</a:t>
            </a:r>
            <a:endParaRPr lang="en-US" sz="2200" b="1" dirty="0"/>
          </a:p>
        </p:txBody>
      </p:sp>
      <p:sp>
        <p:nvSpPr>
          <p:cNvPr id="2" name="Title 6">
            <a:extLst>
              <a:ext uri="{FF2B5EF4-FFF2-40B4-BE49-F238E27FC236}">
                <a16:creationId xmlns:a16="http://schemas.microsoft.com/office/drawing/2014/main" id="{54188D35-881E-665F-032B-756BA3283151}"/>
              </a:ext>
            </a:extLst>
          </p:cNvPr>
          <p:cNvSpPr txBox="1">
            <a:spLocks/>
          </p:cNvSpPr>
          <p:nvPr/>
        </p:nvSpPr>
        <p:spPr>
          <a:xfrm>
            <a:off x="237978" y="1403653"/>
            <a:ext cx="4354342" cy="121086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3600" b="1" u="sng" dirty="0"/>
            </a:br>
            <a:br>
              <a:rPr lang="en-GB" sz="3100" b="1" u="sng" dirty="0"/>
            </a:br>
            <a:r>
              <a:rPr lang="en-GB" sz="4300" b="1" u="sng" dirty="0"/>
              <a:t>Company sizes vs Ratings:</a:t>
            </a:r>
            <a:endParaRPr lang="en-US" sz="3100" b="1" u="sng" dirty="0"/>
          </a:p>
        </p:txBody>
      </p:sp>
    </p:spTree>
    <p:extLst>
      <p:ext uri="{BB962C8B-B14F-4D97-AF65-F5344CB8AC3E}">
        <p14:creationId xmlns:p14="http://schemas.microsoft.com/office/powerpoint/2010/main" val="37653269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848" y="23412"/>
            <a:ext cx="12063632" cy="1625600"/>
          </a:xfrm>
        </p:spPr>
        <p:txBody>
          <a:bodyPr>
            <a:noAutofit/>
          </a:bodyPr>
          <a:lstStyle/>
          <a:p>
            <a:r>
              <a:rPr lang="en-GB" sz="3600" b="1" dirty="0"/>
              <a:t>Problem 3:</a:t>
            </a:r>
            <a:br>
              <a:rPr lang="en-GB" sz="2400" b="1" dirty="0"/>
            </a:br>
            <a:br>
              <a:rPr lang="en-GB" sz="2400" b="1" dirty="0"/>
            </a:br>
            <a:r>
              <a:rPr lang="en-GB" sz="2800" b="1" u="sng" dirty="0"/>
              <a:t>Question: </a:t>
            </a:r>
            <a:r>
              <a:rPr lang="en-GB" sz="2800" b="1" i="1" dirty="0"/>
              <a:t>Which industries and sectors offer the best combination </a:t>
            </a:r>
            <a:br>
              <a:rPr lang="en-GB" sz="2800" b="1" i="1" dirty="0"/>
            </a:br>
            <a:r>
              <a:rPr lang="en-GB" sz="2800" b="1" i="1" dirty="0"/>
              <a:t>of high salaries and strong ratings?</a:t>
            </a:r>
            <a:endParaRPr lang="en-US" sz="2400" b="1" i="1" u="sng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35600" y="1767840"/>
            <a:ext cx="6597552" cy="4934668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8848" y="2168938"/>
            <a:ext cx="5632352" cy="4414742"/>
          </a:xfrm>
        </p:spPr>
        <p:txBody>
          <a:bodyPr>
            <a:normAutofit fontScale="25000" lnSpcReduction="20000"/>
          </a:bodyPr>
          <a:lstStyle/>
          <a:p>
            <a:br>
              <a:rPr lang="en-GB" sz="7200" dirty="0"/>
            </a:br>
            <a:br>
              <a:rPr lang="en-GB" sz="8000" dirty="0"/>
            </a:br>
            <a:r>
              <a:rPr lang="en-GB" sz="8000" b="1" dirty="0"/>
              <a:t>Publishing </a:t>
            </a:r>
            <a:r>
              <a:rPr lang="en-GB" sz="8000" dirty="0"/>
              <a:t>		       $271,500     4.7</a:t>
            </a:r>
          </a:p>
          <a:p>
            <a:br>
              <a:rPr lang="en-GB" sz="8000" dirty="0"/>
            </a:br>
            <a:r>
              <a:rPr lang="en-GB" sz="8000" b="1" dirty="0"/>
              <a:t>Health , Beauty, &amp; Fitness       </a:t>
            </a:r>
            <a:r>
              <a:rPr lang="en-GB" sz="8000" dirty="0"/>
              <a:t>$203,750      4.0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Food and Beverages Stores     $183,000      3.7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Hotels, Motels, &amp; Resorts 	     $183,000      3.5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State &amp; Regional Agencies      $183,000      3.2</a:t>
            </a:r>
            <a:br>
              <a:rPr lang="en-GB" sz="8000" dirty="0"/>
            </a:br>
            <a:endParaRPr lang="en-GB" sz="8000" dirty="0"/>
          </a:p>
          <a:p>
            <a:r>
              <a:rPr lang="en-GB" sz="8000" dirty="0"/>
              <a:t>Whole sale 		     $177,000      2.63</a:t>
            </a:r>
          </a:p>
          <a:p>
            <a:br>
              <a:rPr lang="en-GB" sz="8000" dirty="0"/>
            </a:br>
            <a:r>
              <a:rPr lang="en-GB" sz="8000" dirty="0"/>
              <a:t>Other Retail Stores                  $167,333      3.67</a:t>
            </a:r>
            <a:br>
              <a:rPr lang="en-GB" sz="8000" dirty="0"/>
            </a:br>
            <a:br>
              <a:rPr lang="en-GB" sz="8000" dirty="0"/>
            </a:br>
            <a:br>
              <a:rPr lang="en-GB" sz="8000" dirty="0"/>
            </a:br>
            <a:br>
              <a:rPr lang="en-GB" sz="7200" b="1" dirty="0"/>
            </a:br>
            <a:br>
              <a:rPr lang="en-GB" sz="7200" dirty="0"/>
            </a:br>
            <a:r>
              <a:rPr lang="en-GB" dirty="0"/>
              <a:t> </a:t>
            </a:r>
            <a:br>
              <a:rPr lang="en-GB" dirty="0"/>
            </a:br>
            <a:br>
              <a:rPr lang="en-GB" dirty="0"/>
            </a:br>
            <a:br>
              <a:rPr lang="en-GB" dirty="0"/>
            </a:br>
            <a:br>
              <a:rPr lang="en-GB" dirty="0"/>
            </a:br>
            <a:endParaRPr lang="en-US" dirty="0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EEA260C-615A-5996-32D2-3760320666CC}"/>
              </a:ext>
            </a:extLst>
          </p:cNvPr>
          <p:cNvSpPr txBox="1">
            <a:spLocks/>
          </p:cNvSpPr>
          <p:nvPr/>
        </p:nvSpPr>
        <p:spPr>
          <a:xfrm>
            <a:off x="158848" y="1767840"/>
            <a:ext cx="4268442" cy="53803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GB" sz="2400" b="1" i="1" dirty="0"/>
            </a:br>
            <a:br>
              <a:rPr lang="en-GB" sz="2400" b="1" i="1" u="sng" dirty="0"/>
            </a:br>
            <a:r>
              <a:rPr lang="en-GB" sz="2800" b="1" u="sng" dirty="0"/>
              <a:t>Industry &amp; Sector Analysis</a:t>
            </a:r>
            <a:endParaRPr lang="en-US" sz="2400" b="1" u="sng" dirty="0"/>
          </a:p>
        </p:txBody>
      </p:sp>
    </p:spTree>
    <p:extLst>
      <p:ext uri="{BB962C8B-B14F-4D97-AF65-F5344CB8AC3E}">
        <p14:creationId xmlns:p14="http://schemas.microsoft.com/office/powerpoint/2010/main" val="41936347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873</TotalTime>
  <Words>755</Words>
  <Application>Microsoft Office PowerPoint</Application>
  <PresentationFormat>Widescreen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Code and Create Bootcamp Capstone Project</vt:lpstr>
      <vt:lpstr>GROUP NAME : TEAM INFOSCOUT </vt:lpstr>
      <vt:lpstr>JOB DESCRIPTION:</vt:lpstr>
      <vt:lpstr>PROPOSED SOLUTION OVERVIEW:</vt:lpstr>
      <vt:lpstr>APPROACH (SQL + EXCEL)</vt:lpstr>
      <vt:lpstr>EXECUTIVE SUMMARY</vt:lpstr>
      <vt:lpstr>Problem 1:   </vt:lpstr>
      <vt:lpstr> Problem 2:  Question: Do larger companies tend to have higher Glassdoor ratings?  </vt:lpstr>
      <vt:lpstr>Problem 3:  Question: Which industries and sectors offer the best combination  of high salaries and strong ratings?</vt:lpstr>
      <vt:lpstr>    </vt:lpstr>
      <vt:lpstr>Problem  5:  Question: Do older, more established companies offer higher salaries?  Company Age vs Salary:</vt:lpstr>
      <vt:lpstr>Top 3 Locations for Job count:</vt:lpstr>
      <vt:lpstr>RECOMMENDATIONS:</vt:lpstr>
      <vt:lpstr>Thanks for having 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CHIBUIKE;GROUP 5</dc:creator>
  <cp:lastModifiedBy>Ogechukwu Evelyn</cp:lastModifiedBy>
  <cp:revision>42</cp:revision>
  <dcterms:created xsi:type="dcterms:W3CDTF">2025-07-23T00:59:00Z</dcterms:created>
  <dcterms:modified xsi:type="dcterms:W3CDTF">2025-10-23T22:17:34Z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40F2508D0EB74E45A755728BF1D6C1BE_11</vt:lpwstr>
  </property>
  <property fmtid="{D5CDD505-2E9C-101B-9397-08002B2CF9AE}" pid="3" name="KSOProductBuildVer">
    <vt:lpwstr>2057-12.2.0.23131</vt:lpwstr>
  </property>
</Properties>
</file>