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0" r:id="rId5"/>
    <p:sldId id="264" r:id="rId6"/>
    <p:sldId id="273" r:id="rId7"/>
    <p:sldId id="266" r:id="rId8"/>
    <p:sldId id="271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84174-6A1E-40D7-A500-87EC22D0FDEB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EC8D1-3E1D-4989-872B-7576BF1EC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5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C8D1-3E1D-4989-872B-7576BF1EC1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9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EF8E-1587-4FF0-BD87-A0864DFA369D}" type="datetime1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9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DE78-D2B4-4CFD-AEB7-F5BD33311B9F}" type="datetime1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1285-47D4-45DD-B1FD-49AF12B1D1E5}" type="datetime1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0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B88E-F052-4938-A2B4-E9E917CA98B0}" type="datetime1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5562-4FA2-4F03-980C-6DB3E10D3201}" type="datetime1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0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01DB-C853-4AB9-BF19-EFED11905558}" type="datetime1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84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2D12-FC3C-4F1A-86CF-9189055065CD}" type="datetime1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2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9A7D-89E1-4F6F-A583-AD4DEA533A83}" type="datetime1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0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760-C384-48DF-B30A-77579DF92D77}" type="datetime1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0221-0FBE-45AC-845E-3D692C935A04}" type="datetime1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1C7A-8DD6-4082-A68A-BD6228C541A8}" type="datetime1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0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FD0D-4338-473F-8774-0A70D227F73B}" type="datetime1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April 2020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7A21-1CC5-4225-9B11-3DBDACEC3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9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" y="4072572"/>
            <a:ext cx="9825990" cy="179451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GB" b="1" dirty="0" smtClean="0">
                <a:ln w="15875"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Coursera Data Science Capstone Project</a:t>
            </a:r>
            <a:endParaRPr lang="en-GB" b="1" dirty="0"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" y="5950585"/>
            <a:ext cx="9144000" cy="405765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GB" b="1" dirty="0" smtClean="0">
                <a:ln w="12700">
                  <a:solidFill>
                    <a:schemeClr val="bg1"/>
                  </a:solidFill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The </a:t>
            </a:r>
            <a:r>
              <a:rPr lang="en-GB" b="1" dirty="0" smtClean="0">
                <a:ln w="12700">
                  <a:solidFill>
                    <a:schemeClr val="bg1"/>
                  </a:solidFill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battle of the neighbourhoods </a:t>
            </a:r>
            <a:r>
              <a:rPr lang="en-GB" b="1" dirty="0" smtClean="0">
                <a:ln w="12700">
                  <a:solidFill>
                    <a:schemeClr val="bg1"/>
                  </a:solidFill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– Module 9 Week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 IBM Data Science Professional Certificate - </a:t>
            </a:r>
            <a:r>
              <a:rPr lang="en-GB" dirty="0" smtClean="0">
                <a:solidFill>
                  <a:schemeClr val="tx1"/>
                </a:solidFill>
              </a:rPr>
              <a:t>April 2020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44954"/>
              </p:ext>
            </p:extLst>
          </p:nvPr>
        </p:nvGraphicFramePr>
        <p:xfrm>
          <a:off x="542928" y="1351856"/>
          <a:ext cx="11106142" cy="4934646"/>
        </p:xfrm>
        <a:graphic>
          <a:graphicData uri="http://schemas.openxmlformats.org/drawingml/2006/table">
            <a:tbl>
              <a:tblPr/>
              <a:tblGrid>
                <a:gridCol w="462912"/>
                <a:gridCol w="925356"/>
                <a:gridCol w="694134"/>
                <a:gridCol w="694134"/>
                <a:gridCol w="694134"/>
                <a:gridCol w="432672"/>
                <a:gridCol w="720280"/>
                <a:gridCol w="720280"/>
                <a:gridCol w="720280"/>
                <a:gridCol w="720280"/>
                <a:gridCol w="720280"/>
                <a:gridCol w="720280"/>
                <a:gridCol w="720280"/>
                <a:gridCol w="720280"/>
                <a:gridCol w="720280"/>
                <a:gridCol w="720280"/>
              </a:tblGrid>
              <a:tr h="5116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 smtClean="0">
                          <a:effectLst/>
                        </a:rPr>
                        <a:t>INDEX</a:t>
                      </a:r>
                      <a:endParaRPr lang="en-GB" sz="1000" b="1" dirty="0">
                        <a:effectLst/>
                      </a:endParaRP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LOCALITY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NEIGHBOURHOOD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LATITUDE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LONGITUDE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Cluster Labels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1st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2nd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3rd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4th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5th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6th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7th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8th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9th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10th Most Common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2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CAMDEN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Belsize Park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51.545045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-0.165609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Hotel Bar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Hotel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Italian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Convenience Store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Market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Deli / Bodega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Plaza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Department Store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62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CAMDEN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Chalk Farm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51.543966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-0.154115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Bar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Italian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Pizza Place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Coffee Shop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Breakfast Spot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Music Venue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Clothing Store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French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9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CAMDEN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Kentish Town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51.544774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-0.148314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Pub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Market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Coffee Shop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Pizza Place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Flea Market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Bike Shop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Street Food Gathering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Breakfast Spot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Speakeasy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62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CITY OF SYDNEY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Chinatown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-33.878502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151.204453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Thai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Japanese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Hotel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Korean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Chinese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Coffee Shop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Malay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Ice Cream Shop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Sandwich Place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9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21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CITY OF SYDNEY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Circular Quay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-33.862087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151.211000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Hotel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Cocktail Bar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Steakhouse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Australian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Ice Cream Shop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Japanese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History Museum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Speakeasy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62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22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CITY OF SYDNEY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Darling Harbour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-33.873585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151.200485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Hotel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Japanese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Thai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Sushi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Museum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Grocery Store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Burger Joint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French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1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23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CITY OF SYDNEY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The Domain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-33.868187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151.215057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Sandwich Place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Fountain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Steakhouse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Tunnel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Playground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Plaza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Dessert Shop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Hotel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Park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62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24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CITY OF SYDNEY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East Sydney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-33.875622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151.214615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Japanese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Pizza Place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Bakery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Bar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Italian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Cocktail Bar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Park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Beer Bar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26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25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CITY OF SYDNEY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Garden Island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-33.866000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151.225388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Chinese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Park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Australian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Trail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Vegetarian / Vegan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Monument / Landmark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Steakhouse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Supermarket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Bookstore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349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>
                          <a:effectLst/>
                        </a:rPr>
                        <a:t>28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CITY OF SYDNEY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Kings Cross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-33.873730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151.223570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Italian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Coffee Shop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Australian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Pub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Pizza Place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Thai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Sushi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Hotel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Japanese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2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dirty="0">
                          <a:effectLst/>
                        </a:rPr>
                        <a:t>33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CITY OF SYDNEY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Wynyard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-33.866798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151.205750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Café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Bar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Cocktail Bar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Coffee Shop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Speakeasy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Hotel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Sandwich Place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Bakery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>
                          <a:effectLst/>
                        </a:rPr>
                        <a:t>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dirty="0">
                          <a:effectLst/>
                        </a:rPr>
                        <a:t>Italian Restaurant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Cluster 3 – 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8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Brief / Hypothesis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I am currently living and working in Camden Town – London for a multinational employer who has offices around the world.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After much deliberation I decided that I wanted to experience living and working in another country and have just found out that I have been accepted for a role working in our Australian </a:t>
            </a:r>
            <a:r>
              <a:rPr lang="en-GB" dirty="0"/>
              <a:t>b</a:t>
            </a:r>
            <a:r>
              <a:rPr lang="en-GB" dirty="0" smtClean="0"/>
              <a:t>ranch located in the City of Sydney.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As I enjoy living in Camden Town am I able to use what I have learned in my recent Coursera Data Science course to compare localities within the City of Sydney with the neighbourhoods of Camden town to help me look for a place like Camden to live?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 IBM Data Science Professional Certificate - </a:t>
            </a:r>
            <a:r>
              <a:rPr lang="en-GB" dirty="0" smtClean="0">
                <a:solidFill>
                  <a:schemeClr val="tx1"/>
                </a:solidFill>
              </a:rPr>
              <a:t>April 2020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Comparators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 smtClean="0"/>
              <a:t>CAMDEN – LONDON</a:t>
            </a:r>
          </a:p>
          <a:p>
            <a:pPr marL="0" indent="0">
              <a:buNone/>
            </a:pPr>
            <a:endParaRPr lang="en-GB" dirty="0" smtClean="0"/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Belsize Park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Bloomsbury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Camden Town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Chalk Farm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Fitzrovia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Frognal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Gospel Oak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Hampstead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Highgate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Holborn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Kentish Town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Primrose Hill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Somerstown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St Giles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St Pancras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Swiss Cottage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West Hampstead</a:t>
            </a:r>
            <a:endParaRPr lang="en-GB" sz="6000" b="0" i="0" u="none" strike="noStrike" dirty="0" smtClean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 smtClean="0"/>
              <a:t>CITY OF SYDNEY - SYDNEY</a:t>
            </a:r>
          </a:p>
          <a:p>
            <a:pPr marL="0" indent="0">
              <a:buNone/>
            </a:pPr>
            <a:endParaRPr lang="en-GB" dirty="0"/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Broadway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Central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Central Park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Chinatown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Circular Quay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Darling Harbour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The Domain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East Sydney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Garden Island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Goat Island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Green Square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Kings Cross</a:t>
            </a:r>
          </a:p>
          <a:p>
            <a:pPr marL="0" fontAlgn="b">
              <a:spcBef>
                <a:spcPts val="0"/>
              </a:spcBef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Macdonaldtown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Railway Square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Strawberry Hills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St James</a:t>
            </a:r>
          </a:p>
          <a:p>
            <a:pPr marL="0" fontAlgn="b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Wynyard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 IBM Data Science Professional Certificate - </a:t>
            </a:r>
            <a:r>
              <a:rPr lang="en-GB" dirty="0" smtClean="0">
                <a:solidFill>
                  <a:schemeClr val="tx1"/>
                </a:solidFill>
              </a:rPr>
              <a:t>April 2020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Data</a:t>
            </a:r>
            <a:r>
              <a:rPr lang="en-GB" u="sng" dirty="0" smtClean="0"/>
              <a:t> </a:t>
            </a:r>
            <a:r>
              <a:rPr lang="en-GB" b="1" u="sng" dirty="0" smtClean="0"/>
              <a:t>Mapping</a:t>
            </a:r>
            <a:r>
              <a:rPr lang="en-GB" u="sng" dirty="0" smtClean="0"/>
              <a:t> </a:t>
            </a:r>
            <a:r>
              <a:rPr lang="en-GB" b="1" u="sng" dirty="0" smtClean="0"/>
              <a:t>and</a:t>
            </a:r>
            <a:r>
              <a:rPr lang="en-GB" u="sng" dirty="0" smtClean="0"/>
              <a:t> </a:t>
            </a:r>
            <a:r>
              <a:rPr lang="en-GB" b="1" u="sng" dirty="0" smtClean="0"/>
              <a:t>Process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 smtClean="0"/>
              <a:t>Data Sources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CSV DATA - Latitude and Longitudes for both City of Sydney and Camden</a:t>
            </a:r>
          </a:p>
          <a:p>
            <a:r>
              <a:rPr lang="en-GB" dirty="0" smtClean="0"/>
              <a:t>FOURSQUARE – Venue information by locality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 smtClean="0"/>
              <a:t>Method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Load CSV Data</a:t>
            </a:r>
          </a:p>
          <a:p>
            <a:r>
              <a:rPr lang="en-GB" dirty="0"/>
              <a:t>A</a:t>
            </a:r>
            <a:r>
              <a:rPr lang="en-GB" dirty="0" smtClean="0"/>
              <a:t>dd information of local venues from foursquare using their developer portal (API)</a:t>
            </a:r>
          </a:p>
          <a:p>
            <a:r>
              <a:rPr lang="en-GB" dirty="0" smtClean="0"/>
              <a:t>Join the tables</a:t>
            </a:r>
          </a:p>
          <a:p>
            <a:r>
              <a:rPr lang="en-GB" dirty="0" smtClean="0"/>
              <a:t>Cluster the data based on venues</a:t>
            </a:r>
          </a:p>
          <a:p>
            <a:r>
              <a:rPr lang="en-GB" dirty="0" smtClean="0"/>
              <a:t>Review and draw a conclusion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 IBM Data Science Professional Certificate - </a:t>
            </a:r>
            <a:r>
              <a:rPr lang="en-GB" dirty="0" smtClean="0">
                <a:solidFill>
                  <a:schemeClr val="tx1"/>
                </a:solidFill>
              </a:rPr>
              <a:t>April 2020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Success factors &amp; Considerations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How will success be measured?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By grouping ‘localities’ regardless of their City will allow for direct comparison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Known considerations potential blockers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Naming of venues might be different across social and geographical locations (i.e. between “Pubs” and “Bars”)</a:t>
            </a:r>
          </a:p>
          <a:p>
            <a:r>
              <a:rPr lang="en-GB" dirty="0" smtClean="0"/>
              <a:t>Affordability is not a consideration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 IBM Data Science Professional Certificate - </a:t>
            </a:r>
            <a:r>
              <a:rPr lang="en-GB" dirty="0" smtClean="0">
                <a:solidFill>
                  <a:schemeClr val="tx1"/>
                </a:solidFill>
              </a:rPr>
              <a:t>April 2020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" y="5314315"/>
            <a:ext cx="10515600" cy="1042035"/>
          </a:xfrm>
        </p:spPr>
        <p:txBody>
          <a:bodyPr>
            <a:normAutofit/>
          </a:bodyPr>
          <a:lstStyle/>
          <a:p>
            <a:r>
              <a: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Results &amp; Findings</a:t>
            </a:r>
            <a:endParaRPr lang="en-GB" b="1" dirty="0"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9" y="449897"/>
            <a:ext cx="6986906" cy="34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18970"/>
          </a:xfrm>
        </p:spPr>
        <p:txBody>
          <a:bodyPr anchor="ctr">
            <a:normAutofit/>
          </a:bodyPr>
          <a:lstStyle/>
          <a:p>
            <a:r>
              <a:rPr lang="en-GB" sz="4400" b="1" u="sng" dirty="0" smtClean="0"/>
              <a:t>Results (London)</a:t>
            </a:r>
            <a:endParaRPr lang="en-GB" sz="4400" b="1" u="sng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476170"/>
            <a:ext cx="7323851" cy="43928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910" y="2057400"/>
            <a:ext cx="4349115" cy="381158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Consists of two clusters:-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Cluster 0 - Unique to London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12700">
                  <a:solidFill>
                    <a:srgbClr val="7030A0"/>
                  </a:solidFill>
                </a:ln>
                <a:solidFill>
                  <a:srgbClr val="00B0F0"/>
                </a:solidFill>
              </a:rPr>
              <a:t>Cluster 3 </a:t>
            </a:r>
            <a:r>
              <a:rPr lang="en-GB" sz="2400" dirty="0" smtClean="0"/>
              <a:t>- Contains </a:t>
            </a:r>
            <a:r>
              <a:rPr lang="en-GB" sz="2400" dirty="0"/>
              <a:t>Neighbourhoods from </a:t>
            </a:r>
            <a:r>
              <a:rPr lang="en-GB" sz="2400" dirty="0">
                <a:solidFill>
                  <a:srgbClr val="FF0000"/>
                </a:solidFill>
              </a:rPr>
              <a:t>both</a:t>
            </a:r>
            <a:r>
              <a:rPr lang="en-GB" sz="2400" dirty="0"/>
              <a:t> London and Sydney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7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12727"/>
          </a:xfrm>
        </p:spPr>
        <p:txBody>
          <a:bodyPr anchor="ctr">
            <a:normAutofit/>
          </a:bodyPr>
          <a:lstStyle/>
          <a:p>
            <a:r>
              <a:rPr lang="en-GB" sz="4400" b="1" u="sng" dirty="0" smtClean="0"/>
              <a:t>Results (Sydney)</a:t>
            </a:r>
            <a:endParaRPr lang="en-GB" sz="4400" b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910" y="2057400"/>
            <a:ext cx="4349115" cy="3811588"/>
          </a:xfrm>
        </p:spPr>
        <p:txBody>
          <a:bodyPr/>
          <a:lstStyle/>
          <a:p>
            <a:r>
              <a:rPr lang="en-GB" sz="2400" dirty="0" smtClean="0"/>
              <a:t>Consists of 3 clusters:-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Cluster 1 - Unique to Sydney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Cluster 2 - </a:t>
            </a:r>
            <a:r>
              <a:rPr lang="en-GB" sz="2400" dirty="0"/>
              <a:t>Unique to </a:t>
            </a:r>
            <a:r>
              <a:rPr lang="en-GB" sz="2400" dirty="0" smtClean="0"/>
              <a:t>Sydney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n w="12700">
                  <a:solidFill>
                    <a:srgbClr val="7030A0"/>
                  </a:solidFill>
                </a:ln>
                <a:solidFill>
                  <a:srgbClr val="00B0F0"/>
                </a:solidFill>
                <a:effectLst/>
              </a:rPr>
              <a:t>Cluster 3 </a:t>
            </a:r>
            <a:r>
              <a:rPr lang="en-GB" sz="2400" dirty="0"/>
              <a:t>- </a:t>
            </a:r>
            <a:r>
              <a:rPr lang="en-GB" sz="2400" dirty="0"/>
              <a:t>Contains Neighbourhoods from </a:t>
            </a:r>
            <a:r>
              <a:rPr lang="en-GB" sz="2400" dirty="0">
                <a:solidFill>
                  <a:srgbClr val="FF0000"/>
                </a:solidFill>
              </a:rPr>
              <a:t>both</a:t>
            </a:r>
            <a:r>
              <a:rPr lang="en-GB" sz="2400" dirty="0"/>
              <a:t> London and Sydney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469927"/>
            <a:ext cx="7344197" cy="4399061"/>
          </a:xfrm>
        </p:spPr>
      </p:pic>
    </p:spTree>
    <p:extLst>
      <p:ext uri="{BB962C8B-B14F-4D97-AF65-F5344CB8AC3E}">
        <p14:creationId xmlns:p14="http://schemas.microsoft.com/office/powerpoint/2010/main" val="33277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There </a:t>
            </a:r>
            <a:r>
              <a:rPr lang="en-GB" sz="2400" dirty="0"/>
              <a:t>is only one cluster which groups neighbourhoods from both Sydney and </a:t>
            </a:r>
            <a:r>
              <a:rPr lang="en-GB" sz="2400" dirty="0" smtClean="0"/>
              <a:t>London and therefore is meets our criteria (Cluster 3) </a:t>
            </a:r>
            <a:r>
              <a:rPr lang="en-GB" sz="2400" dirty="0"/>
              <a:t>and should be visited </a:t>
            </a:r>
            <a:r>
              <a:rPr lang="en-GB" sz="2400" dirty="0" smtClean="0"/>
              <a:t>first for re-locations assessment.</a:t>
            </a:r>
          </a:p>
          <a:p>
            <a:r>
              <a:rPr lang="en-GB" sz="2400" dirty="0" smtClean="0"/>
              <a:t>Cluster 3 is build up of 14 Neighbourhoods in total, 11 </a:t>
            </a:r>
            <a:r>
              <a:rPr lang="en-GB" sz="2400" dirty="0"/>
              <a:t>of which are in Sydney and 3 are in </a:t>
            </a:r>
            <a:r>
              <a:rPr lang="en-GB" sz="2400" dirty="0" smtClean="0"/>
              <a:t>Camden. </a:t>
            </a:r>
          </a:p>
          <a:p>
            <a:r>
              <a:rPr lang="en-GB" sz="2400" dirty="0" smtClean="0"/>
              <a:t>Out </a:t>
            </a:r>
            <a:r>
              <a:rPr lang="en-GB" sz="2400" dirty="0"/>
              <a:t>of the 5 </a:t>
            </a:r>
            <a:r>
              <a:rPr lang="en-GB" sz="2400" dirty="0" smtClean="0"/>
              <a:t>Clusters, </a:t>
            </a:r>
            <a:r>
              <a:rPr lang="en-GB" sz="2400" dirty="0"/>
              <a:t>1 </a:t>
            </a:r>
            <a:r>
              <a:rPr lang="en-GB" sz="2400" dirty="0" smtClean="0"/>
              <a:t>neighbourhood </a:t>
            </a:r>
            <a:r>
              <a:rPr lang="en-GB" sz="2400" dirty="0"/>
              <a:t>is totally </a:t>
            </a:r>
            <a:r>
              <a:rPr lang="en-GB" sz="2400" dirty="0" smtClean="0"/>
              <a:t>unique </a:t>
            </a:r>
            <a:r>
              <a:rPr lang="en-GB" sz="2400" dirty="0"/>
              <a:t>and shares few characteristics with any other neighbourhood - Goat Island (Cluster 1)</a:t>
            </a:r>
          </a:p>
          <a:p>
            <a:r>
              <a:rPr lang="en-GB" sz="2400" dirty="0" smtClean="0"/>
              <a:t>2 </a:t>
            </a:r>
            <a:r>
              <a:rPr lang="en-GB" sz="2400" dirty="0"/>
              <a:t>area's are unique to their related Cities (Cluster 0 in London and Cluster 2 in Sydney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April 2020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3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850</Words>
  <Application>Microsoft Office PowerPoint</Application>
  <PresentationFormat>Widescreen</PresentationFormat>
  <Paragraphs>285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Coursera Data Science Capstone Project</vt:lpstr>
      <vt:lpstr>Brief / Hypothesis</vt:lpstr>
      <vt:lpstr>Comparators</vt:lpstr>
      <vt:lpstr>Data Mapping and Process</vt:lpstr>
      <vt:lpstr>Success factors &amp; Considerations</vt:lpstr>
      <vt:lpstr>Results &amp; Findings</vt:lpstr>
      <vt:lpstr>Results (London)</vt:lpstr>
      <vt:lpstr>Results (Sydney)</vt:lpstr>
      <vt:lpstr>Conclusion</vt:lpstr>
      <vt:lpstr>Cluster 3 – Detail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Neighbourhoods</dc:title>
  <dc:creator>Ed Pritt</dc:creator>
  <cp:lastModifiedBy>Ed Pritt</cp:lastModifiedBy>
  <cp:revision>17</cp:revision>
  <dcterms:created xsi:type="dcterms:W3CDTF">2020-04-08T11:45:18Z</dcterms:created>
  <dcterms:modified xsi:type="dcterms:W3CDTF">2020-04-14T14:36:10Z</dcterms:modified>
</cp:coreProperties>
</file>