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2" r:id="rId11"/>
    <p:sldId id="323" r:id="rId12"/>
    <p:sldId id="324" r:id="rId13"/>
    <p:sldId id="32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FC3EA-C487-D61E-1CCB-878F88DEBC45}" v="595" dt="2025-07-14T01:14:2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predi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Predicting Hepatitis C Progression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4DD2-C1FB-42F5-0C47-0776DD57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67" y="434225"/>
            <a:ext cx="9510621" cy="80951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DA60-561D-9027-0AB8-B8054154C9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9521026" cy="39149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Successfully developed and locally deployed a machine learning model for Hepatitis C progression prediction.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project demonstrates the utility of ML in automating diagnostic assistance.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Key challenges in deployment setup were overcome, resulting in a functional prototype.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This model serves as a strong foundation for future enhancements and potential clinical integration.</a:t>
            </a:r>
            <a:endParaRPr lang="en-US" sz="240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7622-A748-2745-89B5-039218613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705599" cy="1586114"/>
          </a:xfrm>
        </p:spPr>
        <p:txBody>
          <a:bodyPr/>
          <a:lstStyle/>
          <a:p>
            <a:r>
              <a:rPr lang="en-US" sz="2800" dirty="0"/>
              <a:t>Hepatitis c prediction model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Presenter; OGHENEFEJIRO JOAN OGHRE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r>
              <a:rPr lang="en-US" sz="2400" b="1" dirty="0">
                <a:ea typeface="+mn-lt"/>
                <a:cs typeface="+mn-lt"/>
              </a:rPr>
              <a:t>Facilitators; Oluwole Olajide, Blessing Olorunfemi, Isaac </a:t>
            </a:r>
            <a:r>
              <a:rPr lang="en-US" sz="2400" b="1" err="1">
                <a:ea typeface="+mn-lt"/>
                <a:cs typeface="+mn-lt"/>
              </a:rPr>
              <a:t>Oyekunle</a:t>
            </a:r>
            <a:r>
              <a:rPr lang="en-US" sz="2400" b="1" dirty="0">
                <a:ea typeface="+mn-lt"/>
                <a:cs typeface="+mn-lt"/>
              </a:rPr>
              <a:t>.</a:t>
            </a:r>
          </a:p>
          <a:p>
            <a:r>
              <a:rPr lang="en-US" sz="2400" b="1" dirty="0">
                <a:ea typeface="+mn-lt"/>
                <a:cs typeface="+mn-lt"/>
              </a:rPr>
              <a:t>DSA ML Project Report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r>
              <a:rPr lang="en-US" sz="2400" b="1" dirty="0"/>
              <a:t>7th JULY 2025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51" y="912867"/>
            <a:ext cx="8646542" cy="5496667"/>
          </a:xfrm>
        </p:spPr>
        <p:txBody>
          <a:bodyPr>
            <a:normAutofit/>
          </a:bodyPr>
          <a:lstStyle/>
          <a:p>
            <a:r>
              <a:rPr lang="en-US" sz="2800" dirty="0"/>
              <a:t>Study Background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Hepatitis C Virus (HCV) is a global health concern causing severe liver diseases.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It's often asymptomatic, leading to late diagnosis and poorer outcomes.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Early detection is crucial for effective treatment and preventing progression.</a:t>
            </a: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j-lt"/>
                <a:cs typeface="+mj-lt"/>
              </a:rPr>
              <a:t>Machine learning offers a pathway to assist in timely identification.</a:t>
            </a:r>
            <a:endParaRPr lang="en-US" sz="2800"/>
          </a:p>
          <a:p>
            <a:endParaRPr lang="en-US" dirty="0"/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9076329" y="-10159"/>
            <a:ext cx="3111454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726" y="563016"/>
            <a:ext cx="5395467" cy="132378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43372" y="2692125"/>
            <a:ext cx="7163882" cy="3870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 Traditional</a:t>
            </a:r>
            <a:r>
              <a:rPr lang="en-US" dirty="0">
                <a:ea typeface="+mn-lt"/>
                <a:cs typeface="+mn-lt"/>
              </a:rPr>
              <a:t> diagnostic methods for Hepatitis C can be slow and resource-intensive.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Vast patient data exists, but extracting actionable insights manually is challenging.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There's a critical need for a rapid, data-driven tool to identify individuals at risk or those progressing through disease stages.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project addresses the classification of patients into Hepatitis C progression categories.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Placeholder 10" descr="A screenshot of a medical test&#10;&#10;AI-generated content may be incorrect.">
            <a:extLst>
              <a:ext uri="{FF2B5EF4-FFF2-40B4-BE49-F238E27FC236}">
                <a16:creationId xmlns:a16="http://schemas.microsoft.com/office/drawing/2014/main" id="{A957562C-FA22-D48B-1F26-D73CAE684E7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734" r="16734"/>
          <a:stretch/>
        </p:blipFill>
        <p:spPr>
          <a:xfrm>
            <a:off x="0" y="375447"/>
            <a:ext cx="4572000" cy="667625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990571"/>
            <a:ext cx="7762468" cy="5234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Aim: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develop and deploy a machine learning model for predicting Hepatitis C progression categories.</a:t>
            </a:r>
            <a:endParaRPr lang="en-US" sz="2400"/>
          </a:p>
          <a:p>
            <a:pPr indent="0">
              <a:buNone/>
            </a:pPr>
            <a:r>
              <a:rPr lang="en-US" sz="2400" b="1" dirty="0">
                <a:ea typeface="+mn-lt"/>
                <a:cs typeface="+mn-lt"/>
              </a:rPr>
              <a:t>Objectives: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preprocess and prepare the Hepatitis C dataset.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identify key features for accurate prediction.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train and evaluate a robust classification model.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To deploy the model as a user-friendly web API with a simple frontend.</a:t>
            </a:r>
            <a:endParaRPr lang="en-US" sz="240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b="1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170" y="375285"/>
            <a:ext cx="7671508" cy="390080"/>
          </a:xfrm>
        </p:spPr>
        <p:txBody>
          <a:bodyPr>
            <a:normAutofit fontScale="90000"/>
          </a:bodyPr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2529" y="981218"/>
            <a:ext cx="7441468" cy="5012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Materials and Methods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noProof="1">
                <a:ea typeface="+mn-lt"/>
                <a:cs typeface="+mn-lt"/>
              </a:rPr>
              <a:t>Data Source:</a:t>
            </a:r>
            <a:r>
              <a:rPr lang="en-US" sz="2400" noProof="1">
                <a:ea typeface="+mn-lt"/>
                <a:cs typeface="+mn-lt"/>
              </a:rPr>
              <a:t> </a:t>
            </a:r>
            <a:r>
              <a:rPr lang="en-US" sz="2400" noProof="1">
                <a:latin typeface="Consolas"/>
              </a:rPr>
              <a:t>HepatitisCdata.csv</a:t>
            </a:r>
            <a:r>
              <a:rPr lang="en-US" sz="2400" noProof="1">
                <a:ea typeface="+mn-lt"/>
                <a:cs typeface="+mn-lt"/>
              </a:rPr>
              <a:t> (Kaggle)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noProof="1">
                <a:ea typeface="+mn-lt"/>
                <a:cs typeface="+mn-lt"/>
              </a:rPr>
              <a:t>Preprocessing:</a:t>
            </a:r>
            <a:endParaRPr lang="en-US" sz="2400" dirty="0"/>
          </a:p>
          <a:p>
            <a:pPr marL="1028700" lvl="1">
              <a:buFont typeface="Arial"/>
              <a:buChar char="•"/>
            </a:pPr>
            <a:r>
              <a:rPr lang="en-US" sz="2400" noProof="1">
                <a:ea typeface="+mn-lt"/>
                <a:cs typeface="+mn-lt"/>
              </a:rPr>
              <a:t>Missing value handling.</a:t>
            </a:r>
            <a:endParaRPr lang="en-US" sz="2400" dirty="0"/>
          </a:p>
          <a:p>
            <a:pPr marL="1028700" lvl="1">
              <a:buFont typeface="Arial"/>
              <a:buChar char="•"/>
            </a:pPr>
            <a:r>
              <a:rPr lang="en-US" sz="2400" noProof="1">
                <a:ea typeface="+mn-lt"/>
                <a:cs typeface="+mn-lt"/>
              </a:rPr>
              <a:t>Categorical feature encoding.</a:t>
            </a:r>
            <a:endParaRPr lang="en-US" sz="2400" dirty="0"/>
          </a:p>
          <a:p>
            <a:pPr marL="1028700" lvl="1">
              <a:buFont typeface="Arial"/>
              <a:buChar char="•"/>
            </a:pPr>
            <a:r>
              <a:rPr lang="en-US" sz="2400" noProof="1">
                <a:ea typeface="+mn-lt"/>
                <a:cs typeface="+mn-lt"/>
              </a:rPr>
              <a:t>Numerical feature scaling.</a:t>
            </a:r>
            <a:endParaRPr lang="en-US" sz="2400" dirty="0"/>
          </a:p>
          <a:p>
            <a:pPr marL="1028700" lvl="1">
              <a:buFont typeface="Arial"/>
              <a:buChar char="•"/>
            </a:pPr>
            <a:r>
              <a:rPr lang="en-US" sz="2400" b="1" noProof="1">
                <a:ea typeface="+mn-lt"/>
                <a:cs typeface="+mn-lt"/>
              </a:rPr>
              <a:t>Feature Selection:</a:t>
            </a:r>
            <a:r>
              <a:rPr lang="en-US" sz="2400" noProof="1">
                <a:ea typeface="+mn-lt"/>
                <a:cs typeface="+mn-lt"/>
              </a:rPr>
              <a:t> Recursive Feature Elimination (RFE) to select top 4 features: AST, ALP, BIL, CREA.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noProof="1">
                <a:ea typeface="+mn-lt"/>
                <a:cs typeface="+mn-lt"/>
              </a:rPr>
              <a:t>Model:</a:t>
            </a:r>
            <a:r>
              <a:rPr lang="en-US" sz="2400" noProof="1">
                <a:ea typeface="+mn-lt"/>
                <a:cs typeface="+mn-lt"/>
              </a:rPr>
              <a:t> Logistic Regression (chosen for interpretability and efficiency).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noProof="1">
                <a:ea typeface="+mn-lt"/>
                <a:cs typeface="+mn-lt"/>
              </a:rPr>
              <a:t>Deployment:</a:t>
            </a:r>
            <a:r>
              <a:rPr lang="en-US" sz="2400" noProof="1">
                <a:ea typeface="+mn-lt"/>
                <a:cs typeface="+mn-lt"/>
              </a:rPr>
              <a:t> Flask web framework for API, HTML for frontend</a:t>
            </a:r>
            <a:endParaRPr lang="en-US" sz="2400" dirty="0"/>
          </a:p>
          <a:p>
            <a:endParaRPr lang="en-US" sz="2400" noProof="1"/>
          </a:p>
        </p:txBody>
      </p:sp>
      <p:pic>
        <p:nvPicPr>
          <p:cNvPr id="10" name="Picture Placeholder 9" descr="A screenshot of a medical test&#10;&#10;AI-generated content may be incorrect.">
            <a:extLst>
              <a:ext uri="{FF2B5EF4-FFF2-40B4-BE49-F238E27FC236}">
                <a16:creationId xmlns:a16="http://schemas.microsoft.com/office/drawing/2014/main" id="{5B73562F-E3F6-3D96-3284-6F9C4D49F4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734" r="16734"/>
          <a:stretch/>
        </p:blipFill>
        <p:spPr>
          <a:xfrm>
            <a:off x="14378" y="371229"/>
            <a:ext cx="3766868" cy="6489351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92854"/>
            <a:ext cx="10616241" cy="4696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Model Performance:</a:t>
            </a:r>
            <a:endParaRPr lang="en-US" sz="2400"/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Overall Accuracy: [Insert your model's actual accuracy, e.g., 91%]</a:t>
            </a:r>
            <a:endParaRPr lang="en-US" sz="2400"/>
          </a:p>
          <a:p>
            <a:pPr marL="9715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F1-Score (Macro Avg): [Insert your model's actual F1-score, e.g., 0.53]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Category Predictions:</a:t>
            </a:r>
            <a:r>
              <a:rPr lang="en-US" sz="2400" dirty="0">
                <a:ea typeface="+mn-lt"/>
                <a:cs typeface="+mn-lt"/>
              </a:rPr>
              <a:t> Model classifies into Blood Donor (0), Hepatitis (1), Fibrosis (2), Cirrhosis (3), Suspect Blood Donor (4).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Deployed API:</a:t>
            </a:r>
            <a:r>
              <a:rPr lang="en-US" sz="2400" dirty="0">
                <a:ea typeface="+mn-lt"/>
                <a:cs typeface="+mn-lt"/>
              </a:rPr>
              <a:t> A functional Flask API successfully serves predictions locally via </a:t>
            </a:r>
            <a:r>
              <a:rPr lang="en-US" sz="2400" dirty="0">
                <a:latin typeface="Consolas"/>
                <a:hlinkClick r:id="rId3"/>
              </a:rPr>
              <a:t>http://127.0.0.1:5000/predict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Web Interface:</a:t>
            </a:r>
            <a:r>
              <a:rPr lang="en-US" sz="2400" dirty="0">
                <a:ea typeface="+mn-lt"/>
                <a:cs typeface="+mn-lt"/>
              </a:rPr>
              <a:t> A simple HTML form allows user input and displays predictions.</a:t>
            </a:r>
            <a:endParaRPr lang="en-US" sz="240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812708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4966" y="1375270"/>
            <a:ext cx="4420446" cy="4648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Overall Accuracy: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0.91</a:t>
            </a:r>
            <a:r>
              <a:rPr lang="en-US" sz="2400" dirty="0">
                <a:ea typeface="+mn-lt"/>
                <a:cs typeface="+mn-lt"/>
              </a:rPr>
              <a:t> (or 91%)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F1-Score (Macro Avg):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0.53</a:t>
            </a:r>
            <a:r>
              <a:rPr lang="en-US" sz="2400" dirty="0">
                <a:ea typeface="+mn-lt"/>
                <a:cs typeface="+mn-lt"/>
              </a:rPr>
              <a:t> (Indicates performance across all classes, treating minority classes equally)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F1-Score (Weighted Avg):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0.90</a:t>
            </a:r>
            <a:r>
              <a:rPr lang="en-US" sz="2400" dirty="0">
                <a:ea typeface="+mn-lt"/>
                <a:cs typeface="+mn-lt"/>
              </a:rPr>
              <a:t> (Overall performance, weighted by class support)</a:t>
            </a:r>
            <a:endParaRPr lang="en-US" sz="240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3E36B269-E02B-1FA6-8B15-620CD56E5071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69687462"/>
              </p:ext>
            </p:extLst>
          </p:nvPr>
        </p:nvGraphicFramePr>
        <p:xfrm>
          <a:off x="5362754" y="1337094"/>
          <a:ext cx="5913340" cy="47535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2668">
                  <a:extLst>
                    <a:ext uri="{9D8B030D-6E8A-4147-A177-3AD203B41FA5}">
                      <a16:colId xmlns:a16="http://schemas.microsoft.com/office/drawing/2014/main" val="2673112446"/>
                    </a:ext>
                  </a:extLst>
                </a:gridCol>
                <a:gridCol w="1182668">
                  <a:extLst>
                    <a:ext uri="{9D8B030D-6E8A-4147-A177-3AD203B41FA5}">
                      <a16:colId xmlns:a16="http://schemas.microsoft.com/office/drawing/2014/main" val="3296726383"/>
                    </a:ext>
                  </a:extLst>
                </a:gridCol>
                <a:gridCol w="1182668">
                  <a:extLst>
                    <a:ext uri="{9D8B030D-6E8A-4147-A177-3AD203B41FA5}">
                      <a16:colId xmlns:a16="http://schemas.microsoft.com/office/drawing/2014/main" val="2624938874"/>
                    </a:ext>
                  </a:extLst>
                </a:gridCol>
                <a:gridCol w="1182668">
                  <a:extLst>
                    <a:ext uri="{9D8B030D-6E8A-4147-A177-3AD203B41FA5}">
                      <a16:colId xmlns:a16="http://schemas.microsoft.com/office/drawing/2014/main" val="2563472965"/>
                    </a:ext>
                  </a:extLst>
                </a:gridCol>
                <a:gridCol w="1182668">
                  <a:extLst>
                    <a:ext uri="{9D8B030D-6E8A-4147-A177-3AD203B41FA5}">
                      <a16:colId xmlns:a16="http://schemas.microsoft.com/office/drawing/2014/main" val="1595922869"/>
                    </a:ext>
                  </a:extLst>
                </a:gridCol>
              </a:tblGrid>
              <a:tr h="439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52712"/>
                  </a:ext>
                </a:extLst>
              </a:tr>
              <a:tr h="7968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Blood Donor (0)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770132"/>
                  </a:ext>
                </a:extLst>
              </a:tr>
              <a:tr h="7968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Hepatitis 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140806"/>
                  </a:ext>
                </a:extLst>
              </a:tr>
              <a:tr h="7968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Fibrosis 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934091"/>
                  </a:ext>
                </a:extLst>
              </a:tr>
              <a:tr h="7968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Cirrhosis (3)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04679"/>
                  </a:ext>
                </a:extLst>
              </a:tr>
              <a:tr h="11265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Suspect Blood Donor (4)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62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00022" y="2971155"/>
            <a:ext cx="8931555" cy="2966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While overall accuracy is high, the lower F1-scores for minority classes (Hepatitis, Fibrosis, Suspect Blood Donor) highlight areas for future model improvement, particularly in correctly identifying these less frequent but critical conditions.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Predicting Hepatitis C Progression</vt:lpstr>
      <vt:lpstr>Hepatitis c prediction model </vt:lpstr>
      <vt:lpstr>Study Background      Hepatitis C Virus (HCV) is a global health concern causing severe liver diseases. It's often asymptomatic, leading to late diagnosis and poorer outcomes. Early detection is crucial for effective treatment and preventing progression. Machine learning offers a pathway to assist in timely identification. </vt:lpstr>
      <vt:lpstr>Problem Statement</vt:lpstr>
      <vt:lpstr>PowerPoint Presentation</vt:lpstr>
      <vt:lpstr>Materials and methods</vt:lpstr>
      <vt:lpstr>Results</vt:lpstr>
      <vt:lpstr>Model Performance</vt:lpstr>
      <vt:lpstr>Interpretation</vt:lpstr>
      <vt:lpstr>Conclusion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192</cp:revision>
  <dcterms:created xsi:type="dcterms:W3CDTF">2025-07-14T00:30:43Z</dcterms:created>
  <dcterms:modified xsi:type="dcterms:W3CDTF">2025-07-14T01:14:44Z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