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0" r:id="rId6"/>
    <p:sldId id="290" r:id="rId7"/>
    <p:sldId id="373" r:id="rId8"/>
    <p:sldId id="305" r:id="rId9"/>
    <p:sldId id="379" r:id="rId10"/>
    <p:sldId id="374" r:id="rId11"/>
    <p:sldId id="378" r:id="rId12"/>
    <p:sldId id="380" r:id="rId13"/>
    <p:sldId id="381" r:id="rId14"/>
    <p:sldId id="382" r:id="rId15"/>
    <p:sldId id="383" r:id="rId16"/>
    <p:sldId id="303" r:id="rId17"/>
    <p:sldId id="384" r:id="rId18"/>
    <p:sldId id="385" r:id="rId19"/>
    <p:sldId id="386" r:id="rId20"/>
    <p:sldId id="274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Owl" initials="AO" lastIdx="2" clrIdx="0">
    <p:extLst>
      <p:ext uri="{19B8F6BF-5375-455C-9EA6-DF929625EA0E}">
        <p15:presenceInfo xmlns:p15="http://schemas.microsoft.com/office/powerpoint/2012/main" userId="aedbb3872e1f03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2" d="100"/>
          <a:sy n="102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C0F81-976B-4208-8344-C39BF48280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AFF783-9ACF-4ADE-961D-5A19AA1EF015}">
      <dgm:prSet/>
      <dgm:spPr/>
      <dgm:t>
        <a:bodyPr/>
        <a:lstStyle/>
        <a:p>
          <a:r>
            <a:rPr lang="ru-RU"/>
            <a:t>Провести разведочный анализ данных</a:t>
          </a:r>
        </a:p>
      </dgm:t>
    </dgm:pt>
    <dgm:pt modelId="{6683FFC2-7B20-49AE-9443-6D10661345EE}" type="parTrans" cxnId="{D61F4AB7-64E7-42B1-A9D3-F60AD059CFFC}">
      <dgm:prSet/>
      <dgm:spPr/>
      <dgm:t>
        <a:bodyPr/>
        <a:lstStyle/>
        <a:p>
          <a:endParaRPr lang="ru-RU"/>
        </a:p>
      </dgm:t>
    </dgm:pt>
    <dgm:pt modelId="{93362458-10D8-4E35-B581-6DCC400C8FD5}" type="sibTrans" cxnId="{D61F4AB7-64E7-42B1-A9D3-F60AD059CFFC}">
      <dgm:prSet/>
      <dgm:spPr/>
      <dgm:t>
        <a:bodyPr/>
        <a:lstStyle/>
        <a:p>
          <a:endParaRPr lang="ru-RU"/>
        </a:p>
      </dgm:t>
    </dgm:pt>
    <dgm:pt modelId="{BB2196DB-E56D-4DC3-BCC4-86D52C58EE83}">
      <dgm:prSet/>
      <dgm:spPr/>
      <dgm:t>
        <a:bodyPr/>
        <a:lstStyle/>
        <a:p>
          <a:r>
            <a:rPr lang="ru-RU"/>
            <a:t>Провести предобработку данных</a:t>
          </a:r>
        </a:p>
      </dgm:t>
    </dgm:pt>
    <dgm:pt modelId="{3072ACD7-1060-4245-B449-EE4EDCB49F6A}" type="parTrans" cxnId="{AF6D3449-8156-4C03-85A3-92DCDE393BE8}">
      <dgm:prSet/>
      <dgm:spPr/>
      <dgm:t>
        <a:bodyPr/>
        <a:lstStyle/>
        <a:p>
          <a:endParaRPr lang="ru-RU"/>
        </a:p>
      </dgm:t>
    </dgm:pt>
    <dgm:pt modelId="{A0C4D6E9-A258-4BAE-8133-50DC8C8F8C0C}" type="sibTrans" cxnId="{AF6D3449-8156-4C03-85A3-92DCDE393BE8}">
      <dgm:prSet/>
      <dgm:spPr/>
      <dgm:t>
        <a:bodyPr/>
        <a:lstStyle/>
        <a:p>
          <a:endParaRPr lang="ru-RU"/>
        </a:p>
      </dgm:t>
    </dgm:pt>
    <dgm:pt modelId="{E7A4371A-63E7-4647-8027-E7E762D9295B}">
      <dgm:prSet/>
      <dgm:spPr/>
      <dgm:t>
        <a:bodyPr/>
        <a:lstStyle/>
        <a:p>
          <a:r>
            <a:rPr lang="ru-RU"/>
            <a:t>Обучить нескольких моделей для прогноза модуля упругости при растяжении и прочности при растяжении</a:t>
          </a:r>
        </a:p>
      </dgm:t>
    </dgm:pt>
    <dgm:pt modelId="{660A1F6E-1965-4CDF-AEA9-9B32BBBDCFA6}" type="parTrans" cxnId="{F794D4A2-2603-4AE4-809F-E691326815B2}">
      <dgm:prSet/>
      <dgm:spPr/>
      <dgm:t>
        <a:bodyPr/>
        <a:lstStyle/>
        <a:p>
          <a:endParaRPr lang="ru-RU"/>
        </a:p>
      </dgm:t>
    </dgm:pt>
    <dgm:pt modelId="{4249A351-E751-45B6-A08C-6740E38104D4}" type="sibTrans" cxnId="{F794D4A2-2603-4AE4-809F-E691326815B2}">
      <dgm:prSet/>
      <dgm:spPr/>
      <dgm:t>
        <a:bodyPr/>
        <a:lstStyle/>
        <a:p>
          <a:endParaRPr lang="ru-RU"/>
        </a:p>
      </dgm:t>
    </dgm:pt>
    <dgm:pt modelId="{27362C09-5225-4E19-8135-D0A0E37EE7E5}">
      <dgm:prSet/>
      <dgm:spPr/>
      <dgm:t>
        <a:bodyPr/>
        <a:lstStyle/>
        <a:p>
          <a:r>
            <a:rPr lang="ru-RU"/>
            <a:t>Написать нейронную сеть, которая будет рекомендовать соотношение матрица-наполнитель</a:t>
          </a:r>
        </a:p>
      </dgm:t>
    </dgm:pt>
    <dgm:pt modelId="{AD83FF90-9E6B-4522-8C1D-7A4B042A7CD2}" type="parTrans" cxnId="{346FA3F7-5737-46BD-BED6-8D186E4D9840}">
      <dgm:prSet/>
      <dgm:spPr/>
      <dgm:t>
        <a:bodyPr/>
        <a:lstStyle/>
        <a:p>
          <a:endParaRPr lang="ru-RU"/>
        </a:p>
      </dgm:t>
    </dgm:pt>
    <dgm:pt modelId="{020A609A-CF32-4D84-B05F-08CE551FC463}" type="sibTrans" cxnId="{346FA3F7-5737-46BD-BED6-8D186E4D9840}">
      <dgm:prSet/>
      <dgm:spPr/>
      <dgm:t>
        <a:bodyPr/>
        <a:lstStyle/>
        <a:p>
          <a:endParaRPr lang="ru-RU"/>
        </a:p>
      </dgm:t>
    </dgm:pt>
    <dgm:pt modelId="{AD0CE97D-FEAD-4390-A3D6-2EE21ED36AD1}" type="pres">
      <dgm:prSet presAssocID="{309C0F81-976B-4208-8344-C39BF482803A}" presName="linearFlow" presStyleCnt="0">
        <dgm:presLayoutVars>
          <dgm:dir/>
          <dgm:resizeHandles val="exact"/>
        </dgm:presLayoutVars>
      </dgm:prSet>
      <dgm:spPr/>
    </dgm:pt>
    <dgm:pt modelId="{94658E9B-C41F-4742-803F-651573BCF3F2}" type="pres">
      <dgm:prSet presAssocID="{5BAFF783-9ACF-4ADE-961D-5A19AA1EF015}" presName="composite" presStyleCnt="0"/>
      <dgm:spPr/>
    </dgm:pt>
    <dgm:pt modelId="{E79793C0-3638-4FE3-8319-0CB23DA79F7D}" type="pres">
      <dgm:prSet presAssocID="{5BAFF783-9ACF-4ADE-961D-5A19AA1EF015}" presName="imgShp" presStyleLbl="fgImgPlace1" presStyleIdx="0" presStyleCnt="4"/>
      <dgm:spPr/>
    </dgm:pt>
    <dgm:pt modelId="{A5591009-941F-48E0-B320-4140440E1F2C}" type="pres">
      <dgm:prSet presAssocID="{5BAFF783-9ACF-4ADE-961D-5A19AA1EF015}" presName="txShp" presStyleLbl="node1" presStyleIdx="0" presStyleCnt="4">
        <dgm:presLayoutVars>
          <dgm:bulletEnabled val="1"/>
        </dgm:presLayoutVars>
      </dgm:prSet>
      <dgm:spPr/>
    </dgm:pt>
    <dgm:pt modelId="{33FC471A-4587-4674-83D7-1A7B8B362855}" type="pres">
      <dgm:prSet presAssocID="{93362458-10D8-4E35-B581-6DCC400C8FD5}" presName="spacing" presStyleCnt="0"/>
      <dgm:spPr/>
    </dgm:pt>
    <dgm:pt modelId="{DDAEB3E4-0BEA-4586-A5EC-C664EEB0EC28}" type="pres">
      <dgm:prSet presAssocID="{BB2196DB-E56D-4DC3-BCC4-86D52C58EE83}" presName="composite" presStyleCnt="0"/>
      <dgm:spPr/>
    </dgm:pt>
    <dgm:pt modelId="{3861EB0D-0A8F-4389-A153-5501AB58D29B}" type="pres">
      <dgm:prSet presAssocID="{BB2196DB-E56D-4DC3-BCC4-86D52C58EE83}" presName="imgShp" presStyleLbl="fgImgPlace1" presStyleIdx="1" presStyleCnt="4"/>
      <dgm:spPr/>
    </dgm:pt>
    <dgm:pt modelId="{9FD80158-20BA-4389-BB06-96A00ECD4BD4}" type="pres">
      <dgm:prSet presAssocID="{BB2196DB-E56D-4DC3-BCC4-86D52C58EE83}" presName="txShp" presStyleLbl="node1" presStyleIdx="1" presStyleCnt="4">
        <dgm:presLayoutVars>
          <dgm:bulletEnabled val="1"/>
        </dgm:presLayoutVars>
      </dgm:prSet>
      <dgm:spPr/>
    </dgm:pt>
    <dgm:pt modelId="{E0537487-9456-422C-9EE0-021A52C7AE7E}" type="pres">
      <dgm:prSet presAssocID="{A0C4D6E9-A258-4BAE-8133-50DC8C8F8C0C}" presName="spacing" presStyleCnt="0"/>
      <dgm:spPr/>
    </dgm:pt>
    <dgm:pt modelId="{1CF1D87C-517A-44A7-8271-0151FF97C3D5}" type="pres">
      <dgm:prSet presAssocID="{E7A4371A-63E7-4647-8027-E7E762D9295B}" presName="composite" presStyleCnt="0"/>
      <dgm:spPr/>
    </dgm:pt>
    <dgm:pt modelId="{1198F2D1-D862-45C0-A144-C07A585772D6}" type="pres">
      <dgm:prSet presAssocID="{E7A4371A-63E7-4647-8027-E7E762D9295B}" presName="imgShp" presStyleLbl="fgImgPlace1" presStyleIdx="2" presStyleCnt="4"/>
      <dgm:spPr/>
    </dgm:pt>
    <dgm:pt modelId="{98899C1B-8AA4-4CFF-983B-8CC8CC5CF3DC}" type="pres">
      <dgm:prSet presAssocID="{E7A4371A-63E7-4647-8027-E7E762D9295B}" presName="txShp" presStyleLbl="node1" presStyleIdx="2" presStyleCnt="4">
        <dgm:presLayoutVars>
          <dgm:bulletEnabled val="1"/>
        </dgm:presLayoutVars>
      </dgm:prSet>
      <dgm:spPr/>
    </dgm:pt>
    <dgm:pt modelId="{B805880E-45B8-49C8-A159-A77AEF64C852}" type="pres">
      <dgm:prSet presAssocID="{4249A351-E751-45B6-A08C-6740E38104D4}" presName="spacing" presStyleCnt="0"/>
      <dgm:spPr/>
    </dgm:pt>
    <dgm:pt modelId="{2BD601E3-356E-4077-AE8A-2639CF175267}" type="pres">
      <dgm:prSet presAssocID="{27362C09-5225-4E19-8135-D0A0E37EE7E5}" presName="composite" presStyleCnt="0"/>
      <dgm:spPr/>
    </dgm:pt>
    <dgm:pt modelId="{E3323197-736C-4C32-BD50-4727750A314B}" type="pres">
      <dgm:prSet presAssocID="{27362C09-5225-4E19-8135-D0A0E37EE7E5}" presName="imgShp" presStyleLbl="fgImgPlace1" presStyleIdx="3" presStyleCnt="4"/>
      <dgm:spPr/>
    </dgm:pt>
    <dgm:pt modelId="{D3E090B2-A80C-476F-8CE2-52A2970D0B73}" type="pres">
      <dgm:prSet presAssocID="{27362C09-5225-4E19-8135-D0A0E37EE7E5}" presName="txShp" presStyleLbl="node1" presStyleIdx="3" presStyleCnt="4">
        <dgm:presLayoutVars>
          <dgm:bulletEnabled val="1"/>
        </dgm:presLayoutVars>
      </dgm:prSet>
      <dgm:spPr/>
    </dgm:pt>
  </dgm:ptLst>
  <dgm:cxnLst>
    <dgm:cxn modelId="{8F199E43-7C86-41B1-A8AE-AB083B6D404E}" type="presOf" srcId="{5BAFF783-9ACF-4ADE-961D-5A19AA1EF015}" destId="{A5591009-941F-48E0-B320-4140440E1F2C}" srcOrd="0" destOrd="0" presId="urn:microsoft.com/office/officeart/2005/8/layout/vList3"/>
    <dgm:cxn modelId="{66EAE963-75B3-4D27-B12C-083CC74480DF}" type="presOf" srcId="{309C0F81-976B-4208-8344-C39BF482803A}" destId="{AD0CE97D-FEAD-4390-A3D6-2EE21ED36AD1}" srcOrd="0" destOrd="0" presId="urn:microsoft.com/office/officeart/2005/8/layout/vList3"/>
    <dgm:cxn modelId="{1D942267-9151-48A2-870D-3477F60D8E75}" type="presOf" srcId="{BB2196DB-E56D-4DC3-BCC4-86D52C58EE83}" destId="{9FD80158-20BA-4389-BB06-96A00ECD4BD4}" srcOrd="0" destOrd="0" presId="urn:microsoft.com/office/officeart/2005/8/layout/vList3"/>
    <dgm:cxn modelId="{AF6D3449-8156-4C03-85A3-92DCDE393BE8}" srcId="{309C0F81-976B-4208-8344-C39BF482803A}" destId="{BB2196DB-E56D-4DC3-BCC4-86D52C58EE83}" srcOrd="1" destOrd="0" parTransId="{3072ACD7-1060-4245-B449-EE4EDCB49F6A}" sibTransId="{A0C4D6E9-A258-4BAE-8133-50DC8C8F8C0C}"/>
    <dgm:cxn modelId="{32FC284A-7A42-4310-B56E-691A700C8018}" type="presOf" srcId="{27362C09-5225-4E19-8135-D0A0E37EE7E5}" destId="{D3E090B2-A80C-476F-8CE2-52A2970D0B73}" srcOrd="0" destOrd="0" presId="urn:microsoft.com/office/officeart/2005/8/layout/vList3"/>
    <dgm:cxn modelId="{F794D4A2-2603-4AE4-809F-E691326815B2}" srcId="{309C0F81-976B-4208-8344-C39BF482803A}" destId="{E7A4371A-63E7-4647-8027-E7E762D9295B}" srcOrd="2" destOrd="0" parTransId="{660A1F6E-1965-4CDF-AEA9-9B32BBBDCFA6}" sibTransId="{4249A351-E751-45B6-A08C-6740E38104D4}"/>
    <dgm:cxn modelId="{D61F4AB7-64E7-42B1-A9D3-F60AD059CFFC}" srcId="{309C0F81-976B-4208-8344-C39BF482803A}" destId="{5BAFF783-9ACF-4ADE-961D-5A19AA1EF015}" srcOrd="0" destOrd="0" parTransId="{6683FFC2-7B20-49AE-9443-6D10661345EE}" sibTransId="{93362458-10D8-4E35-B581-6DCC400C8FD5}"/>
    <dgm:cxn modelId="{5E2736BA-D10F-41D3-AFF6-F0C07DB68D1D}" type="presOf" srcId="{E7A4371A-63E7-4647-8027-E7E762D9295B}" destId="{98899C1B-8AA4-4CFF-983B-8CC8CC5CF3DC}" srcOrd="0" destOrd="0" presId="urn:microsoft.com/office/officeart/2005/8/layout/vList3"/>
    <dgm:cxn modelId="{346FA3F7-5737-46BD-BED6-8D186E4D9840}" srcId="{309C0F81-976B-4208-8344-C39BF482803A}" destId="{27362C09-5225-4E19-8135-D0A0E37EE7E5}" srcOrd="3" destOrd="0" parTransId="{AD83FF90-9E6B-4522-8C1D-7A4B042A7CD2}" sibTransId="{020A609A-CF32-4D84-B05F-08CE551FC463}"/>
    <dgm:cxn modelId="{35B8F88E-4503-4624-B561-2D83706FB380}" type="presParOf" srcId="{AD0CE97D-FEAD-4390-A3D6-2EE21ED36AD1}" destId="{94658E9B-C41F-4742-803F-651573BCF3F2}" srcOrd="0" destOrd="0" presId="urn:microsoft.com/office/officeart/2005/8/layout/vList3"/>
    <dgm:cxn modelId="{7D224CEE-065E-4653-828B-0102C541AB02}" type="presParOf" srcId="{94658E9B-C41F-4742-803F-651573BCF3F2}" destId="{E79793C0-3638-4FE3-8319-0CB23DA79F7D}" srcOrd="0" destOrd="0" presId="urn:microsoft.com/office/officeart/2005/8/layout/vList3"/>
    <dgm:cxn modelId="{F18B0732-6D11-4F89-984C-6DF31C21A6FC}" type="presParOf" srcId="{94658E9B-C41F-4742-803F-651573BCF3F2}" destId="{A5591009-941F-48E0-B320-4140440E1F2C}" srcOrd="1" destOrd="0" presId="urn:microsoft.com/office/officeart/2005/8/layout/vList3"/>
    <dgm:cxn modelId="{6562D887-4E2D-49EB-9D94-91B84CD6D735}" type="presParOf" srcId="{AD0CE97D-FEAD-4390-A3D6-2EE21ED36AD1}" destId="{33FC471A-4587-4674-83D7-1A7B8B362855}" srcOrd="1" destOrd="0" presId="urn:microsoft.com/office/officeart/2005/8/layout/vList3"/>
    <dgm:cxn modelId="{12EE9E10-097B-46D1-8526-9BCF37610D03}" type="presParOf" srcId="{AD0CE97D-FEAD-4390-A3D6-2EE21ED36AD1}" destId="{DDAEB3E4-0BEA-4586-A5EC-C664EEB0EC28}" srcOrd="2" destOrd="0" presId="urn:microsoft.com/office/officeart/2005/8/layout/vList3"/>
    <dgm:cxn modelId="{EB96A6EC-B6C2-4019-91EC-246E934C69E7}" type="presParOf" srcId="{DDAEB3E4-0BEA-4586-A5EC-C664EEB0EC28}" destId="{3861EB0D-0A8F-4389-A153-5501AB58D29B}" srcOrd="0" destOrd="0" presId="urn:microsoft.com/office/officeart/2005/8/layout/vList3"/>
    <dgm:cxn modelId="{79C687FC-0089-4880-BE89-4326D2A3EF2E}" type="presParOf" srcId="{DDAEB3E4-0BEA-4586-A5EC-C664EEB0EC28}" destId="{9FD80158-20BA-4389-BB06-96A00ECD4BD4}" srcOrd="1" destOrd="0" presId="urn:microsoft.com/office/officeart/2005/8/layout/vList3"/>
    <dgm:cxn modelId="{798A8CF7-B537-4492-AE50-ED536C5398D2}" type="presParOf" srcId="{AD0CE97D-FEAD-4390-A3D6-2EE21ED36AD1}" destId="{E0537487-9456-422C-9EE0-021A52C7AE7E}" srcOrd="3" destOrd="0" presId="urn:microsoft.com/office/officeart/2005/8/layout/vList3"/>
    <dgm:cxn modelId="{638E4244-942C-4A68-B146-C579A7813E85}" type="presParOf" srcId="{AD0CE97D-FEAD-4390-A3D6-2EE21ED36AD1}" destId="{1CF1D87C-517A-44A7-8271-0151FF97C3D5}" srcOrd="4" destOrd="0" presId="urn:microsoft.com/office/officeart/2005/8/layout/vList3"/>
    <dgm:cxn modelId="{0C80ABFB-9491-40E4-9D6B-3BB04BACC595}" type="presParOf" srcId="{1CF1D87C-517A-44A7-8271-0151FF97C3D5}" destId="{1198F2D1-D862-45C0-A144-C07A585772D6}" srcOrd="0" destOrd="0" presId="urn:microsoft.com/office/officeart/2005/8/layout/vList3"/>
    <dgm:cxn modelId="{12354D8C-F5D7-48BC-BAB4-DD492E4C1261}" type="presParOf" srcId="{1CF1D87C-517A-44A7-8271-0151FF97C3D5}" destId="{98899C1B-8AA4-4CFF-983B-8CC8CC5CF3DC}" srcOrd="1" destOrd="0" presId="urn:microsoft.com/office/officeart/2005/8/layout/vList3"/>
    <dgm:cxn modelId="{FC6ABF2A-A53E-44D0-85EA-67A7079C675A}" type="presParOf" srcId="{AD0CE97D-FEAD-4390-A3D6-2EE21ED36AD1}" destId="{B805880E-45B8-49C8-A159-A77AEF64C852}" srcOrd="5" destOrd="0" presId="urn:microsoft.com/office/officeart/2005/8/layout/vList3"/>
    <dgm:cxn modelId="{A26FCCE3-D022-4840-B691-FC89F5D708A6}" type="presParOf" srcId="{AD0CE97D-FEAD-4390-A3D6-2EE21ED36AD1}" destId="{2BD601E3-356E-4077-AE8A-2639CF175267}" srcOrd="6" destOrd="0" presId="urn:microsoft.com/office/officeart/2005/8/layout/vList3"/>
    <dgm:cxn modelId="{2EF4AF7E-70C5-4BDC-B804-6298B41646E7}" type="presParOf" srcId="{2BD601E3-356E-4077-AE8A-2639CF175267}" destId="{E3323197-736C-4C32-BD50-4727750A314B}" srcOrd="0" destOrd="0" presId="urn:microsoft.com/office/officeart/2005/8/layout/vList3"/>
    <dgm:cxn modelId="{D4BAF896-EFCD-4293-B828-E10449F121D4}" type="presParOf" srcId="{2BD601E3-356E-4077-AE8A-2639CF175267}" destId="{D3E090B2-A80C-476F-8CE2-52A2970D0B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91009-941F-48E0-B320-4140440E1F2C}">
      <dsp:nvSpPr>
        <dsp:cNvPr id="0" name=""/>
        <dsp:cNvSpPr/>
      </dsp:nvSpPr>
      <dsp:spPr>
        <a:xfrm rot="10800000">
          <a:off x="1113191" y="402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Провести разведочный анализ данных</a:t>
          </a:r>
        </a:p>
      </dsp:txBody>
      <dsp:txXfrm rot="10800000">
        <a:off x="1252102" y="402"/>
        <a:ext cx="3729128" cy="555644"/>
      </dsp:txXfrm>
    </dsp:sp>
    <dsp:sp modelId="{E79793C0-3638-4FE3-8319-0CB23DA79F7D}">
      <dsp:nvSpPr>
        <dsp:cNvPr id="0" name=""/>
        <dsp:cNvSpPr/>
      </dsp:nvSpPr>
      <dsp:spPr>
        <a:xfrm>
          <a:off x="835369" y="402"/>
          <a:ext cx="555644" cy="5556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80158-20BA-4389-BB06-96A00ECD4BD4}">
      <dsp:nvSpPr>
        <dsp:cNvPr id="0" name=""/>
        <dsp:cNvSpPr/>
      </dsp:nvSpPr>
      <dsp:spPr>
        <a:xfrm rot="10800000">
          <a:off x="1113191" y="721911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Провести предобработку данных</a:t>
          </a:r>
        </a:p>
      </dsp:txBody>
      <dsp:txXfrm rot="10800000">
        <a:off x="1252102" y="721911"/>
        <a:ext cx="3729128" cy="555644"/>
      </dsp:txXfrm>
    </dsp:sp>
    <dsp:sp modelId="{3861EB0D-0A8F-4389-A153-5501AB58D29B}">
      <dsp:nvSpPr>
        <dsp:cNvPr id="0" name=""/>
        <dsp:cNvSpPr/>
      </dsp:nvSpPr>
      <dsp:spPr>
        <a:xfrm>
          <a:off x="835369" y="721911"/>
          <a:ext cx="555644" cy="5556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99C1B-8AA4-4CFF-983B-8CC8CC5CF3DC}">
      <dsp:nvSpPr>
        <dsp:cNvPr id="0" name=""/>
        <dsp:cNvSpPr/>
      </dsp:nvSpPr>
      <dsp:spPr>
        <a:xfrm rot="10800000">
          <a:off x="1113191" y="1443419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Обучить нескольких моделей для прогноза модуля упругости при растяжении и прочности при растяжении</a:t>
          </a:r>
        </a:p>
      </dsp:txBody>
      <dsp:txXfrm rot="10800000">
        <a:off x="1252102" y="1443419"/>
        <a:ext cx="3729128" cy="555644"/>
      </dsp:txXfrm>
    </dsp:sp>
    <dsp:sp modelId="{1198F2D1-D862-45C0-A144-C07A585772D6}">
      <dsp:nvSpPr>
        <dsp:cNvPr id="0" name=""/>
        <dsp:cNvSpPr/>
      </dsp:nvSpPr>
      <dsp:spPr>
        <a:xfrm>
          <a:off x="835369" y="1443419"/>
          <a:ext cx="555644" cy="5556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90B2-A80C-476F-8CE2-52A2970D0B73}">
      <dsp:nvSpPr>
        <dsp:cNvPr id="0" name=""/>
        <dsp:cNvSpPr/>
      </dsp:nvSpPr>
      <dsp:spPr>
        <a:xfrm rot="10800000">
          <a:off x="1113191" y="2164927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Написать нейронную сеть, которая будет рекомендовать соотношение матрица-наполнитель</a:t>
          </a:r>
        </a:p>
      </dsp:txBody>
      <dsp:txXfrm rot="10800000">
        <a:off x="1252102" y="2164927"/>
        <a:ext cx="3729128" cy="555644"/>
      </dsp:txXfrm>
    </dsp:sp>
    <dsp:sp modelId="{E3323197-736C-4C32-BD50-4727750A314B}">
      <dsp:nvSpPr>
        <dsp:cNvPr id="0" name=""/>
        <dsp:cNvSpPr/>
      </dsp:nvSpPr>
      <dsp:spPr>
        <a:xfrm>
          <a:off x="835369" y="2164927"/>
          <a:ext cx="555644" cy="5556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F8F27-67EB-401F-B8C0-5A576A7BD14A}" type="datetime1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C6F9E8-04C0-4153-9C14-335CA463B6AD}" type="datetime1">
              <a:rPr lang="ru-RU" noProof="0" smtClean="0"/>
              <a:t>26.03.2023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9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5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7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ru-RU" noProof="0"/>
              <a:t>Щелкните заголовок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7" name="Прямоугольный треугольник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2" name="Текст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5" name="Текст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3" name="Текст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6" name="Текст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7" name="Дата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88" name="Нижний колонтитул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89" name="Номер слайда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0" name="Прямоугольный треугольник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1" name="Текст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23" name="Текст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2" name="Текст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3" name="Текст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4" name="Текст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5" name="Текст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25" name="Дата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126" name="Нижний колонтитул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7" name="Номер слайда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Прямоугольный треугольник 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algn="l" rtl="0"/>
            <a:r>
              <a:rPr lang="ru-RU" sz="5400" noProof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41" name="Подзаголовок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</a:rPr>
              <a:t>Образец подзаголовка</a:t>
            </a:r>
          </a:p>
        </p:txBody>
      </p:sp>
      <p:sp>
        <p:nvSpPr>
          <p:cNvPr id="48" name="Дата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Рисунок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4" name="Рисунок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5" name="Рисунок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Нижний колонтитул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0" name="Номер слайда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Прямоугольный треугольник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6" name="Подзаголовок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1" name="Дата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92" name="Нижний колонтитул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93" name="Номер слайда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: фигура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угольный треугольник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50" name="Рисунок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2" name="Дата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Нижний колонтитул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4" name="Номер слайда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2" name="Объект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Дата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0" name="Нижний колонтитул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1" name="Номер слайда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8" name="Объект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3" name="Объект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4" name="Объект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1" name="Объект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Oglyanis/BMSTU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0500" y="5695950"/>
            <a:ext cx="4933950" cy="955903"/>
          </a:xfrm>
        </p:spPr>
        <p:txBody>
          <a:bodyPr rtlCol="0"/>
          <a:lstStyle/>
          <a:p>
            <a:pPr rtl="0"/>
            <a:r>
              <a:rPr lang="ru-RU" dirty="0"/>
              <a:t>Слушатель</a:t>
            </a:r>
          </a:p>
          <a:p>
            <a:pPr rtl="0"/>
            <a:r>
              <a:rPr lang="ru-RU" dirty="0"/>
              <a:t>Ефремов Андрей Викторович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4B5C24-8C25-4FD9-A681-3485177C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" y="14479"/>
            <a:ext cx="12162765" cy="6674692"/>
          </a:xfrm>
          <a:prstGeom prst="rect">
            <a:avLst/>
          </a:prstGeom>
        </p:spPr>
      </p:pic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390"/>
            <a:ext cx="12191998" cy="3185131"/>
          </a:xfrm>
        </p:spPr>
        <p:txBody>
          <a:bodyPr rtlCol="0"/>
          <a:lstStyle/>
          <a:p>
            <a:pPr algn="ctr" rtl="0"/>
            <a:r>
              <a:rPr lang="ru-RU" sz="3600" dirty="0"/>
              <a:t>Выпускная квалификационная работа по курсу «</a:t>
            </a:r>
            <a:r>
              <a:rPr lang="en-US" sz="3600" dirty="0"/>
              <a:t>Data Science</a:t>
            </a:r>
            <a:r>
              <a:rPr lang="ru-RU" sz="3600" dirty="0"/>
              <a:t>»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40C890-B442-4B11-A63C-1A3DA93BD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625475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олученные значения дают возможность предположить, что применение метода факторного анализа и сокращения данных не даст нам хорошего результата.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E30C3-0B59-4BDF-9B60-D0120370CB67}"/>
              </a:ext>
            </a:extLst>
          </p:cNvPr>
          <p:cNvSpPr txBox="1"/>
          <p:nvPr/>
        </p:nvSpPr>
        <p:spPr>
          <a:xfrm>
            <a:off x="5907464" y="1567577"/>
            <a:ext cx="6100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Кайзера-Мейера-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Олкина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(КМО) измеряет пригодность данных для факторного анализа.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KMO находятся в диапазоне от 0 до 1.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KMO менее 0,6 считается недостаточным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0.46240230999299364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F5DEBE-9B6D-43C7-8241-D43AFD035353}"/>
              </a:ext>
            </a:extLst>
          </p:cNvPr>
          <p:cNvSpPr txBox="1"/>
          <p:nvPr/>
        </p:nvSpPr>
        <p:spPr>
          <a:xfrm>
            <a:off x="6221666" y="4371150"/>
            <a:ext cx="597033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Бартлетта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сферичность сравнивает наблюдаемую 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корреляционную матрицу с единичной матрицей.</a:t>
            </a:r>
          </a:p>
          <a:p>
            <a:pPr algn="just"/>
            <a:r>
              <a:rPr lang="ru-RU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значение теста </a:t>
            </a:r>
            <a:r>
              <a:rPr lang="ru-RU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Бартлетта</a:t>
            </a:r>
            <a:r>
              <a:rPr lang="ru-RU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выше выбранного нами уровня значимости (обычно выбираются 0,05 и 0,01), то наш набор данных не подходит для метода сокращения данных.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0.061297721011401074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1858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37" y="231006"/>
            <a:ext cx="6028339" cy="623499"/>
          </a:xfr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pPr rt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Нормализируем наши данные в размерности от 0 до 1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первые и последние пять строчек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9427071-746A-4F5E-95B3-AA774C96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22" y="176826"/>
            <a:ext cx="5172168" cy="30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ABDBD43-6C40-450D-BD0A-262CE9EF2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90154"/>
              </p:ext>
            </p:extLst>
          </p:nvPr>
        </p:nvGraphicFramePr>
        <p:xfrm>
          <a:off x="6752258" y="3504559"/>
          <a:ext cx="5439742" cy="3176615"/>
        </p:xfrm>
        <a:graphic>
          <a:graphicData uri="http://schemas.openxmlformats.org/drawingml/2006/table">
            <a:tbl>
              <a:tblPr/>
              <a:tblGrid>
                <a:gridCol w="388553">
                  <a:extLst>
                    <a:ext uri="{9D8B030D-6E8A-4147-A177-3AD203B41FA5}">
                      <a16:colId xmlns:a16="http://schemas.microsoft.com/office/drawing/2014/main" val="3223037063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4243847993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734577787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329450438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4197857056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55783973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506818660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2267273421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325480946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581631697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801076598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873356608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2016257141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216168057"/>
                    </a:ext>
                  </a:extLst>
                </a:gridCol>
              </a:tblGrid>
              <a:tr h="667671"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effectLst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Угол нашивки, град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Шаг нашивки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Плотность нашивки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Соотношение матрица-наполнитель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Плотность, кг/м3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модуль упругости, ГПа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Количество отвердителя, м.%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Содержание эпоксидных групп,%_2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Температура вспышки, С_2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Поверхностная плотность, г/м2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Модуль упругости при растяжении, ГПа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Прочность при растяжении, МПа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Потребление смолы, г/м2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086933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1.857143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2030.000000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738.736842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23.750000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37452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47.000000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1.857143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2030.000000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738.736842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129.000000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21.250000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7421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57.000000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2.771331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2030.000000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753.000000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111.860000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22.267857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2543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2.767918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748.000000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111.860000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22.267857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687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2.569620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807.000000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111.860000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22.267857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63573"/>
                  </a:ext>
                </a:extLst>
              </a:tr>
              <a:tr h="95382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88144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1018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9.076380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47.019770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2.271346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1952.087902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912.855545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86.992183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20.123249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324.774576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209.198700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73.090961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2387.292495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125.007669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03948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1019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10.565614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53.750790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3.444022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2050.089171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444.732634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145.981978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19.599769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254.215401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350.660830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72.920827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2360.392784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117.730099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79244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1020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4.161154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67.629684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3.280604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1972.372865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416.836524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110.533477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23.957502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248.423047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740.142791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74.734344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2662.906040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236.606764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75638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1021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6.313201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58.261074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3.705351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2066.799773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741.475517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141.397963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19.246945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275.779840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641.468152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74.042708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2071.715856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197.126067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79645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1022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6.078902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77.434468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3.808020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1890.413468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417.316232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129.183416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27.474763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300.952708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758.747882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74.309704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2856.328932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dirty="0">
                          <a:effectLst/>
                        </a:rPr>
                        <a:t>194.754342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2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52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AA74ECB-E5AB-49A8-A1AB-60F952AC87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70% (на обучение) /30% (на тестирование)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моделей для прогноза модуля упругости и прочности при растяжении:</a:t>
            </a:r>
          </a:p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К-соседей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5801C1-CD3C-41B0-B9B6-8787CC8E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868954"/>
            <a:ext cx="10744186" cy="64381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регрессии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C0246C-2086-4409-B782-F88CE605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47" y="968925"/>
            <a:ext cx="5283630" cy="12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145" y="-83975"/>
            <a:ext cx="6168182" cy="6858000"/>
          </a:xfrm>
        </p:spPr>
        <p:txBody>
          <a:bodyPr rtlCol="0">
            <a:normAutofit/>
          </a:bodyPr>
          <a:lstStyle/>
          <a:p>
            <a:pPr rtl="0"/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моделей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C7BC08D9-C83B-44A9-95A7-340B6600970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24600"/>
            <a:ext cx="256063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dirty="0"/>
              <a:t>02.02.20ГГ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AE4E6A13-40E9-49DE-9D96-2A84E3C3E0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16833" y="6083560"/>
            <a:ext cx="10475167" cy="601404"/>
          </a:xfrm>
          <a:prstGeom prst="rect">
            <a:avLst/>
          </a:prstGeom>
        </p:spPr>
        <p:txBody>
          <a:bodyPr rtlCol="0"/>
          <a:lstStyle/>
          <a:p>
            <a:pPr algn="ctr" rt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регрессии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7A53C02-8978-44B1-B74C-2897F8E9FC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1900" y="6324600"/>
            <a:ext cx="8001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18579DE-B0CD-45D3-94C4-0C31BEED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79" y="520674"/>
            <a:ext cx="5478279" cy="114950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1EB23F1-9223-46CE-90BC-D196866B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76" y="3748087"/>
            <a:ext cx="5500853" cy="22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6D35D-9D83-4B67-9E7A-8AC50406A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AA628D5-ED2F-49BC-AD66-96C6AE3678AF}"/>
              </a:ext>
            </a:extLst>
          </p:cNvPr>
          <p:cNvSpPr>
            <a:spLocks noGrp="1"/>
          </p:cNvSpPr>
          <p:nvPr/>
        </p:nvSpPr>
        <p:spPr>
          <a:xfrm>
            <a:off x="307797" y="1265094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модели: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скрытых слоев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нейронов на слое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активационная функция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нейронов на выходном слое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оптимизатор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метрика оценки качества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 задано 40.</a:t>
            </a:r>
          </a:p>
          <a:p>
            <a:pPr marL="0" indent="0">
              <a:buClr>
                <a:srgbClr val="99CB38"/>
              </a:buClr>
              <a:buFont typeface="Wingdings 3" charset="2"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Corbel" panose="020B0503020204020204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FAFBA1-0BAF-4F32-A00B-FB6A9763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94" y="1529080"/>
            <a:ext cx="4305300" cy="1676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177823-8376-4F5B-87AF-EF871448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73" y="3429000"/>
            <a:ext cx="4829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0130C32-DB13-403A-A9AA-5C9B6180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сеть. Оценка качества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339095-8AFD-4D70-97CD-9F685FC860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619125"/>
            <a:ext cx="9620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FB42CAB-BE8C-4BE2-A32C-2E99B3B6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11133145" cy="82341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BF7AB9BB-B8CD-459A-93C2-BB85476B481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слушателя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Созданный репозиторий: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https://github.com/Oglyanis/BMSTU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B39EB5-EAFE-4DA8-91BA-B1D15709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noProof="0"/>
              <a:t>02.02.20ГГ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410140-E43F-4F90-9C01-9D25F8FA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1A71338-8BA2-4C79-A6C5-5A8E30081D0C}" type="slidenum">
              <a:rPr lang="ru-RU" noProof="0" smtClean="0"/>
              <a:pPr/>
              <a:t>16</a:t>
            </a:fld>
            <a:endParaRPr lang="ru-RU" noProof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C27ED90-3970-4D43-B7AB-DE681227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4" y="1548882"/>
            <a:ext cx="4486275" cy="3862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04673F-E007-49D4-954F-DB22C919A281}"/>
              </a:ext>
            </a:extLst>
          </p:cNvPr>
          <p:cNvSpPr txBox="1"/>
          <p:nvPr/>
        </p:nvSpPr>
        <p:spPr>
          <a:xfrm>
            <a:off x="7105262" y="5494084"/>
            <a:ext cx="611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http://51.250.74.213:5000/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923309"/>
          </a:xfrm>
        </p:spPr>
        <p:txBody>
          <a:bodyPr rtlCol="0"/>
          <a:lstStyle/>
          <a:p>
            <a:pPr rtl="0"/>
            <a:r>
              <a:rPr lang="ru-RU" dirty="0"/>
              <a:t>Ефремов Андрей Викторович</a:t>
            </a:r>
          </a:p>
          <a:p>
            <a:pPr rtl="0"/>
            <a:r>
              <a:rPr lang="ru-RU" dirty="0"/>
              <a:t>Электронная почта: </a:t>
            </a:r>
            <a:r>
              <a:rPr lang="en-US" dirty="0"/>
              <a:t>i@Savoonia.ru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pic>
        <p:nvPicPr>
          <p:cNvPr id="23" name="Рисунок 22" descr="Человек пишет за столом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>
            <a:normAutofit/>
          </a:bodyPr>
          <a:lstStyle/>
          <a:p>
            <a:pPr algn="just" rtl="0"/>
            <a:r>
              <a:rPr lang="ru-RU" sz="3200" dirty="0">
                <a:solidFill>
                  <a:schemeClr val="tx1"/>
                </a:solidFill>
              </a:rPr>
              <a:t>Прогнозирование конечных свойств новых материалов (композиционных материалов)</a:t>
            </a:r>
            <a:r>
              <a:rPr lang="ru-RU" sz="3200" dirty="0"/>
              <a:t> </a:t>
            </a:r>
          </a:p>
        </p:txBody>
      </p:sp>
      <p:pic>
        <p:nvPicPr>
          <p:cNvPr id="16" name="Рисунок 15" descr="Стол, карандаши и книги на деревянном столе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F9B970F-DDEB-40BF-BBB5-0E493A029E0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123518504"/>
              </p:ext>
            </p:extLst>
          </p:nvPr>
        </p:nvGraphicFramePr>
        <p:xfrm>
          <a:off x="6189663" y="3525611"/>
          <a:ext cx="5816600" cy="272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Дата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 dirty="0"/>
              <a:t>02.02.20ГГ</a:t>
            </a: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7B5920-F2DF-4720-B369-D58134FF353D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9" b="159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11551165" cy="953431"/>
          </a:xfrm>
        </p:spPr>
        <p:txBody>
          <a:bodyPr rtlCol="0"/>
          <a:lstStyle/>
          <a:p>
            <a:pPr algn="ctr" rtl="0"/>
            <a:r>
              <a:rPr lang="ru-RU" dirty="0"/>
              <a:t>Разведочный анализ данных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486" y="2489702"/>
            <a:ext cx="3607505" cy="3539905"/>
          </a:xfrm>
        </p:spPr>
        <p:txBody>
          <a:bodyPr rtlCol="0">
            <a:normAutofit fontScale="77500" lnSpcReduction="20000"/>
          </a:bodyPr>
          <a:lstStyle/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2 дата сета с общим количеством параметров 13</a:t>
            </a: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1й дата сет: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1023 rows × 10 columns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2й дата сет: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1040 rows × 3 columns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выполнено методом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rtl="0"/>
            <a:r>
              <a:rPr lang="ru-RU" dirty="0"/>
              <a:t>. </a:t>
            </a: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837C492-143A-4468-927F-0D220500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8890"/>
              </p:ext>
            </p:extLst>
          </p:nvPr>
        </p:nvGraphicFramePr>
        <p:xfrm>
          <a:off x="4445251" y="1488775"/>
          <a:ext cx="3591283" cy="4351340"/>
        </p:xfrm>
        <a:graphic>
          <a:graphicData uri="http://schemas.openxmlformats.org/drawingml/2006/table">
            <a:tbl>
              <a:tblPr/>
              <a:tblGrid>
                <a:gridCol w="679201">
                  <a:extLst>
                    <a:ext uri="{9D8B030D-6E8A-4147-A177-3AD203B41FA5}">
                      <a16:colId xmlns:a16="http://schemas.microsoft.com/office/drawing/2014/main" val="3597181050"/>
                    </a:ext>
                  </a:extLst>
                </a:gridCol>
                <a:gridCol w="724398">
                  <a:extLst>
                    <a:ext uri="{9D8B030D-6E8A-4147-A177-3AD203B41FA5}">
                      <a16:colId xmlns:a16="http://schemas.microsoft.com/office/drawing/2014/main" val="820319336"/>
                    </a:ext>
                  </a:extLst>
                </a:gridCol>
                <a:gridCol w="1043134">
                  <a:extLst>
                    <a:ext uri="{9D8B030D-6E8A-4147-A177-3AD203B41FA5}">
                      <a16:colId xmlns:a16="http://schemas.microsoft.com/office/drawing/2014/main" val="2271928999"/>
                    </a:ext>
                  </a:extLst>
                </a:gridCol>
                <a:gridCol w="1144550">
                  <a:extLst>
                    <a:ext uri="{9D8B030D-6E8A-4147-A177-3AD203B41FA5}">
                      <a16:colId xmlns:a16="http://schemas.microsoft.com/office/drawing/2014/main" val="2500307289"/>
                    </a:ext>
                  </a:extLst>
                </a:gridCol>
              </a:tblGrid>
              <a:tr h="4452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Угол </a:t>
                      </a:r>
                      <a:r>
                        <a:rPr lang="ru-RU" sz="9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нашивки,град</a:t>
                      </a:r>
                      <a:endParaRPr lang="ru-RU" sz="900" b="1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12" marR="7812" marT="78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Шаг нашивки</a:t>
                      </a:r>
                    </a:p>
                  </a:txBody>
                  <a:tcPr marL="7812" marR="7812" marT="78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Плотнлсть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нашивки</a:t>
                      </a:r>
                    </a:p>
                  </a:txBody>
                  <a:tcPr marL="7812" marR="7812" marT="78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38702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45335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60.000000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79035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0441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47.000000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5863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22442"/>
                  </a:ext>
                </a:extLst>
              </a:tr>
              <a:tr h="1562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62261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1035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8.088111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47.759177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99058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1036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7.619138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66.931932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75988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1037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9.800926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72.858286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89616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1038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10.079859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65.519479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3334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1039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9.021043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66.920143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51081"/>
                  </a:ext>
                </a:extLst>
              </a:tr>
              <a:tr h="624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1040 rows × 3 columns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12" marR="7812" marT="7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12" marR="7812" marT="7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12" marR="7812" marT="7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5219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8305232-4966-42F6-AE37-12221A07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82190"/>
              </p:ext>
            </p:extLst>
          </p:nvPr>
        </p:nvGraphicFramePr>
        <p:xfrm>
          <a:off x="5504507" y="2198307"/>
          <a:ext cx="6230292" cy="4353897"/>
        </p:xfrm>
        <a:graphic>
          <a:graphicData uri="http://schemas.openxmlformats.org/drawingml/2006/table">
            <a:tbl>
              <a:tblPr/>
              <a:tblGrid>
                <a:gridCol w="506025">
                  <a:extLst>
                    <a:ext uri="{9D8B030D-6E8A-4147-A177-3AD203B41FA5}">
                      <a16:colId xmlns:a16="http://schemas.microsoft.com/office/drawing/2014/main" val="2052349743"/>
                    </a:ext>
                  </a:extLst>
                </a:gridCol>
                <a:gridCol w="486809">
                  <a:extLst>
                    <a:ext uri="{9D8B030D-6E8A-4147-A177-3AD203B41FA5}">
                      <a16:colId xmlns:a16="http://schemas.microsoft.com/office/drawing/2014/main" val="131202668"/>
                    </a:ext>
                  </a:extLst>
                </a:gridCol>
                <a:gridCol w="614916">
                  <a:extLst>
                    <a:ext uri="{9D8B030D-6E8A-4147-A177-3AD203B41FA5}">
                      <a16:colId xmlns:a16="http://schemas.microsoft.com/office/drawing/2014/main" val="4285178059"/>
                    </a:ext>
                  </a:extLst>
                </a:gridCol>
                <a:gridCol w="608510">
                  <a:extLst>
                    <a:ext uri="{9D8B030D-6E8A-4147-A177-3AD203B41FA5}">
                      <a16:colId xmlns:a16="http://schemas.microsoft.com/office/drawing/2014/main" val="88685172"/>
                    </a:ext>
                  </a:extLst>
                </a:gridCol>
                <a:gridCol w="580753">
                  <a:extLst>
                    <a:ext uri="{9D8B030D-6E8A-4147-A177-3AD203B41FA5}">
                      <a16:colId xmlns:a16="http://schemas.microsoft.com/office/drawing/2014/main" val="2509372780"/>
                    </a:ext>
                  </a:extLst>
                </a:gridCol>
                <a:gridCol w="580753">
                  <a:extLst>
                    <a:ext uri="{9D8B030D-6E8A-4147-A177-3AD203B41FA5}">
                      <a16:colId xmlns:a16="http://schemas.microsoft.com/office/drawing/2014/main" val="1646571104"/>
                    </a:ext>
                  </a:extLst>
                </a:gridCol>
                <a:gridCol w="531646">
                  <a:extLst>
                    <a:ext uri="{9D8B030D-6E8A-4147-A177-3AD203B41FA5}">
                      <a16:colId xmlns:a16="http://schemas.microsoft.com/office/drawing/2014/main" val="2453094555"/>
                    </a:ext>
                  </a:extLst>
                </a:gridCol>
                <a:gridCol w="531646">
                  <a:extLst>
                    <a:ext uri="{9D8B030D-6E8A-4147-A177-3AD203B41FA5}">
                      <a16:colId xmlns:a16="http://schemas.microsoft.com/office/drawing/2014/main" val="4263482590"/>
                    </a:ext>
                  </a:extLst>
                </a:gridCol>
                <a:gridCol w="582889">
                  <a:extLst>
                    <a:ext uri="{9D8B030D-6E8A-4147-A177-3AD203B41FA5}">
                      <a16:colId xmlns:a16="http://schemas.microsoft.com/office/drawing/2014/main" val="893495993"/>
                    </a:ext>
                  </a:extLst>
                </a:gridCol>
                <a:gridCol w="597835">
                  <a:extLst>
                    <a:ext uri="{9D8B030D-6E8A-4147-A177-3AD203B41FA5}">
                      <a16:colId xmlns:a16="http://schemas.microsoft.com/office/drawing/2014/main" val="2182419522"/>
                    </a:ext>
                  </a:extLst>
                </a:gridCol>
                <a:gridCol w="608510">
                  <a:extLst>
                    <a:ext uri="{9D8B030D-6E8A-4147-A177-3AD203B41FA5}">
                      <a16:colId xmlns:a16="http://schemas.microsoft.com/office/drawing/2014/main" val="2864590250"/>
                    </a:ext>
                  </a:extLst>
                </a:gridCol>
              </a:tblGrid>
              <a:tr h="56425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80141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22.267857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868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23.750000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284.615385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4816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49.900000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284.615385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586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129.000000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21.250000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07638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2.771331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753.000000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111.860000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22.267857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284.615385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6041"/>
                  </a:ext>
                </a:extLst>
              </a:tr>
              <a:tr h="1327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43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1018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2.271346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1952.087902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912.855545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86.992183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20.123249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324.774576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209.198700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73.090961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2387.292495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125.007669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04394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1019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3.444022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2050.089171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444.732634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145.981978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19.599769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254.215401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350.660830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72.920827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2360.392784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117.730099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18821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3.280604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1972.372865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416.836524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110.533477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23.957502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248.423047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740.142791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74.734344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2662.906040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236.606764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1529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3.705351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2066.799773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741.475517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141.397963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19.246945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275.779840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641.468152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74.042708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2071.715856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197.126067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79145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3.808020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1890.413468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417.316232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129.183416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27.474763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300.952708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758.747882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74.309704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2856.328932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194.754342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69707"/>
                  </a:ext>
                </a:extLst>
              </a:tr>
              <a:tr h="398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1023 rows × 10 columns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1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5377526" cy="6858000"/>
          </a:xfr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rtlCol="0"/>
          <a:lstStyle/>
          <a:p>
            <a:pPr rtl="0"/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Описательная статистика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каждому столбцу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A48BD25-6754-4285-976D-E400DA1E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16555"/>
              </p:ext>
            </p:extLst>
          </p:nvPr>
        </p:nvGraphicFramePr>
        <p:xfrm>
          <a:off x="5584372" y="1298144"/>
          <a:ext cx="6169806" cy="5063524"/>
        </p:xfrm>
        <a:graphic>
          <a:graphicData uri="http://schemas.openxmlformats.org/drawingml/2006/table">
            <a:tbl>
              <a:tblPr/>
              <a:tblGrid>
                <a:gridCol w="769875">
                  <a:extLst>
                    <a:ext uri="{9D8B030D-6E8A-4147-A177-3AD203B41FA5}">
                      <a16:colId xmlns:a16="http://schemas.microsoft.com/office/drawing/2014/main" val="3020228044"/>
                    </a:ext>
                  </a:extLst>
                </a:gridCol>
                <a:gridCol w="497042">
                  <a:extLst>
                    <a:ext uri="{9D8B030D-6E8A-4147-A177-3AD203B41FA5}">
                      <a16:colId xmlns:a16="http://schemas.microsoft.com/office/drawing/2014/main" val="2908085459"/>
                    </a:ext>
                  </a:extLst>
                </a:gridCol>
                <a:gridCol w="672627">
                  <a:extLst>
                    <a:ext uri="{9D8B030D-6E8A-4147-A177-3AD203B41FA5}">
                      <a16:colId xmlns:a16="http://schemas.microsoft.com/office/drawing/2014/main" val="1475122677"/>
                    </a:ext>
                  </a:extLst>
                </a:gridCol>
                <a:gridCol w="734758">
                  <a:extLst>
                    <a:ext uri="{9D8B030D-6E8A-4147-A177-3AD203B41FA5}">
                      <a16:colId xmlns:a16="http://schemas.microsoft.com/office/drawing/2014/main" val="4068979149"/>
                    </a:ext>
                  </a:extLst>
                </a:gridCol>
                <a:gridCol w="637511">
                  <a:extLst>
                    <a:ext uri="{9D8B030D-6E8A-4147-A177-3AD203B41FA5}">
                      <a16:colId xmlns:a16="http://schemas.microsoft.com/office/drawing/2014/main" val="682940487"/>
                    </a:ext>
                  </a:extLst>
                </a:gridCol>
                <a:gridCol w="713148">
                  <a:extLst>
                    <a:ext uri="{9D8B030D-6E8A-4147-A177-3AD203B41FA5}">
                      <a16:colId xmlns:a16="http://schemas.microsoft.com/office/drawing/2014/main" val="765755208"/>
                    </a:ext>
                  </a:extLst>
                </a:gridCol>
                <a:gridCol w="672627">
                  <a:extLst>
                    <a:ext uri="{9D8B030D-6E8A-4147-A177-3AD203B41FA5}">
                      <a16:colId xmlns:a16="http://schemas.microsoft.com/office/drawing/2014/main" val="3013707585"/>
                    </a:ext>
                  </a:extLst>
                </a:gridCol>
                <a:gridCol w="705044">
                  <a:extLst>
                    <a:ext uri="{9D8B030D-6E8A-4147-A177-3AD203B41FA5}">
                      <a16:colId xmlns:a16="http://schemas.microsoft.com/office/drawing/2014/main" val="288416285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374846970"/>
                    </a:ext>
                  </a:extLst>
                </a:gridCol>
              </a:tblGrid>
              <a:tr h="188937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count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mean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std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min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50%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max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6680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Угол нашивки, град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44.252199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45.015793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0893"/>
                  </a:ext>
                </a:extLst>
              </a:tr>
              <a:tr h="1889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Шаг нашивки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6.899222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2.563467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5.080033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6.916144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8.586293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14.440522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3394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Плотность нашивки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57.153929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12.350969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49.799212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57.341920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64.944961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103.988901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52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Соотношение матрица-наполнитель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2.930366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0.913222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0.389403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2.317887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2.906878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3.552660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5.591742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98981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Плотность, кг/м3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1975.734888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73.729231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1731.764635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1924.155467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1977.621657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2021.374375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2207.773481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49084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модуль упругости, ГПа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739.923233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330.231581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2.436909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500.047452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739.664328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961.812526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1911.536477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8675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Количество отвердителя, м.%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110.570769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28.295911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17.740275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92.443497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110.564840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129.730366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198.953207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14998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Содержание эпоксидных групп,%_2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22.244390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2.406301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14.254985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20.608034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22.230744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23.961934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1858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Температура вспышки, С_2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285.882151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40.943260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259.066528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285.896812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313.002106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413.273418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463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Поверхностная плотность, г/м2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482.731833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281.314690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0.603740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266.816645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451.864365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693.225017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1399.542362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27886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Модуль упругости при растяжении, ГПа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73.328571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3.118983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64.054061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71.245018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73.268805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75.356612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82.682051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56763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Прочность при растяжении, МПа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2466.922843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485.628006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1036.856605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2135.850448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2459.524526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2767.193119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3848.436732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556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Потребление смолы, г/м2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218.423144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59.735931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33.803026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179.627520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219.198882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257.481724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414.590628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1779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A143859-54EA-429A-A0DF-66B795824397}"/>
              </a:ext>
            </a:extLst>
          </p:cNvPr>
          <p:cNvSpPr txBox="1"/>
          <p:nvPr/>
        </p:nvSpPr>
        <p:spPr>
          <a:xfrm>
            <a:off x="4821810" y="496332"/>
            <a:ext cx="6099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89202"/>
          </a:xfrm>
        </p:spPr>
        <p:txBody>
          <a:bodyPr rtlCol="0"/>
          <a:lstStyle/>
          <a:p>
            <a:pPr rtl="0"/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данных. Гистограммы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"/>
              <a:t>02.02.20ГГ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smtClean="0"/>
              <a:pPr rtl="0"/>
              <a:t>5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F4F341-455A-4D70-859E-B588C8F0F7C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109" y="1376037"/>
            <a:ext cx="7967049" cy="49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89202"/>
          </a:xfrm>
        </p:spPr>
        <p:txBody>
          <a:bodyPr rtlCol="0">
            <a:noAutofit/>
          </a:bodyPr>
          <a:lstStyle/>
          <a:p>
            <a:pPr rtl="0"/>
            <a: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данных. </a:t>
            </a:r>
            <a:b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«Ящики с усами»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"/>
              <a:t>02.02.20ГГ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smtClean="0"/>
              <a:pPr rtl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315115-CC82-4873-A0F5-2A22B92264C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02" y="1511928"/>
            <a:ext cx="7416297" cy="49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1A0E2-8164-43D8-A7F7-86FD54FFD622}"/>
              </a:ext>
            </a:extLst>
          </p:cNvPr>
          <p:cNvSpPr txBox="1"/>
          <p:nvPr/>
        </p:nvSpPr>
        <p:spPr>
          <a:xfrm>
            <a:off x="685049" y="2390268"/>
            <a:ext cx="30811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большинства характеристик распределение близко к нормальному. Исключение составляют: </a:t>
            </a:r>
          </a:p>
          <a:p>
            <a:pPr algn="just"/>
            <a:r>
              <a:rPr lang="ru-RU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плотность, г/м2 - нормальное распределение со смещением вправо. </a:t>
            </a:r>
          </a:p>
          <a:p>
            <a:pPr algn="just"/>
            <a:endParaRPr lang="ru-RU" sz="16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нашивки, град - дискретное распределение, так как колонка содержит всего два уникальных значения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2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00746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коэффициентов корреляции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8421AF-D0B6-4C5B-A881-7E4730B3D83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9" y="1240325"/>
            <a:ext cx="8691326" cy="50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47538-05C7-414A-9638-C05C42C22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806450"/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5716-9FAA-4F83-8E6B-A1BBBD52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26" y="2804744"/>
            <a:ext cx="4994257" cy="2084280"/>
          </a:xfrm>
        </p:spPr>
        <p:txBody>
          <a:bodyPr/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осчитаем распределение выбросов по каждому столбцу.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ыбросы распределены по разным признакам. </a:t>
            </a:r>
          </a:p>
          <a:p>
            <a:pPr algn="just"/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Какого-то скопления выбросов в одном из признаков</a:t>
            </a:r>
          </a:p>
          <a:p>
            <a:pPr algn="just"/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не обнаружено.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удаления воспользуемся методом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интервала</a:t>
            </a:r>
            <a:endParaRPr lang="ru-RU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7DCCF8-91C5-4968-8DAD-123D0D1A413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24600"/>
            <a:ext cx="2560638" cy="365125"/>
          </a:xfrm>
          <a:prstGeom prst="rect">
            <a:avLst/>
          </a:prstGeom>
        </p:spPr>
        <p:txBody>
          <a:bodyPr/>
          <a:lstStyle/>
          <a:p>
            <a:r>
              <a:rPr lang="ru-RU" noProof="0" dirty="0"/>
              <a:t>26.03.2023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3B9B5E-0517-41B5-A721-D93D539637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1900" y="6324600"/>
            <a:ext cx="800100" cy="365125"/>
          </a:xfrm>
          <a:prstGeom prst="rect">
            <a:avLst/>
          </a:prstGeom>
        </p:spPr>
        <p:txBody>
          <a:bodyPr/>
          <a:lstStyle/>
          <a:p>
            <a:fld id="{11A71338-8BA2-4C79-A6C5-5A8E30081D0C}" type="slidenum">
              <a:rPr lang="ru-RU" sz="1050" noProof="0" smtClean="0"/>
              <a:pPr/>
              <a:t>8</a:t>
            </a:fld>
            <a:endParaRPr lang="ru-RU" sz="1050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318BE-83DD-4157-B6BB-96CDE4EBE069}"/>
              </a:ext>
            </a:extLst>
          </p:cNvPr>
          <p:cNvSpPr txBox="1"/>
          <p:nvPr/>
        </p:nvSpPr>
        <p:spPr>
          <a:xfrm>
            <a:off x="6771993" y="2687049"/>
            <a:ext cx="525100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 в признаке Угол нашивки, град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Шаг нашивки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выбросов в признаке Плотность нашивки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Соотношение матрица-наполнитель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выбросов в признаке Плотность, кг/м3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модуль упругости, ГПа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Количество отвердителя, м.%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Содержание эпоксидных групп,%_2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выбросов в признаке Температура вспышки, С_2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Поверхностная плотность, г/м2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Модуль упругости при растяжении, ГПа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Прочность при растяжении, МПа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выбросов в признаке Потребление смолы, г/м2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24 выброса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D9B372-F2CC-4E13-B69C-B1577A1D59DE}"/>
              </a:ext>
            </a:extLst>
          </p:cNvPr>
          <p:cNvSpPr/>
          <p:nvPr/>
        </p:nvSpPr>
        <p:spPr>
          <a:xfrm>
            <a:off x="5323438" y="288794"/>
            <a:ext cx="5878716" cy="941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8AE90B1-140E-4F01-AFD9-E9889D4B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" y="143375"/>
            <a:ext cx="457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40C890-B442-4B11-A63C-1A3DA93B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6168182" cy="6858001"/>
          </a:xfrm>
        </p:spPr>
        <p:txBody>
          <a:bodyPr>
            <a:normAutofit/>
          </a:bodyPr>
          <a:lstStyle/>
          <a:p>
            <a:pPr defTabSz="625475"/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ACBDA-FE66-4148-89FB-344364C3988A}"/>
              </a:ext>
            </a:extLst>
          </p:cNvPr>
          <p:cNvSpPr txBox="1"/>
          <p:nvPr/>
        </p:nvSpPr>
        <p:spPr>
          <a:xfrm>
            <a:off x="7068495" y="225788"/>
            <a:ext cx="3999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выбросов после уда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ления</a:t>
            </a: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Угол нашивки, град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Шаг нашивки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Плотность нашивки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Соотношение матрица-наполнитель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Плотность, кг/м3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модуль упругости, ГПа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Количество отвердителя, м.%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Содержание эпоксидных групп,%_2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Температура вспышки, С_2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Поверхностная плотность, г/м2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Модуль упругости при растяжении, ГПа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Прочность при растяжении, МПа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Потребление смолы, г/м2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Всего 0 выброса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BF04E-B7E8-49AD-AD8E-F64B6FDFD07E}"/>
              </a:ext>
            </a:extLst>
          </p:cNvPr>
          <p:cNvSpPr txBox="1"/>
          <p:nvPr/>
        </p:nvSpPr>
        <p:spPr>
          <a:xfrm>
            <a:off x="7280776" y="2889767"/>
            <a:ext cx="3787101" cy="267765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пропусков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нашивки, град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нашивки          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нашивки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матрица-наполнитель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Плотность, кг/м3      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упругости, ГПа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отвердителя, м.%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эпоксидных групп,%_2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вспышки, С_2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плотность, г/м2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растяжении, ГПа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смолы, г/м2                                0</a:t>
            </a:r>
          </a:p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9B798-DB32-42C2-B2D6-E7441D980BFF}"/>
              </a:ext>
            </a:extLst>
          </p:cNvPr>
          <p:cNvSpPr txBox="1"/>
          <p:nvPr/>
        </p:nvSpPr>
        <p:spPr>
          <a:xfrm>
            <a:off x="7068495" y="5647327"/>
            <a:ext cx="470101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alibri" panose="020F0502020204030204" pitchFamily="34" charset="0"/>
              </a:rPr>
              <a:t>Размер дата сета после удаления выбросов</a:t>
            </a:r>
          </a:p>
          <a:p>
            <a:pPr algn="ctr"/>
            <a:r>
              <a:rPr lang="ru-RU" sz="1100" dirty="0">
                <a:latin typeface="Calibri" panose="020F0502020204030204" pitchFamily="34" charset="0"/>
              </a:rPr>
              <a:t> </a:t>
            </a:r>
          </a:p>
          <a:p>
            <a:r>
              <a:rPr lang="ru-RU" sz="1100" dirty="0">
                <a:latin typeface="Calibri" panose="020F0502020204030204" pitchFamily="34" charset="0"/>
              </a:rPr>
              <a:t>Количество строк в очищенном дата сете:  927 </a:t>
            </a:r>
          </a:p>
          <a:p>
            <a:r>
              <a:rPr lang="ru-RU" sz="1100" dirty="0">
                <a:latin typeface="Calibri" panose="020F0502020204030204" pitchFamily="34" charset="0"/>
              </a:rPr>
              <a:t>Количество столбцов (переменных) в очищенном дата сете:  13 </a:t>
            </a:r>
          </a:p>
          <a:p>
            <a:r>
              <a:rPr lang="ru-RU" sz="1100" dirty="0">
                <a:latin typeface="Calibri" panose="020F0502020204030204" pitchFamily="34" charset="0"/>
              </a:rPr>
              <a:t>Количество пропусков в данных очищенного дата сета:  0</a:t>
            </a:r>
            <a:endParaRPr lang="en-US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5102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3_TF33780407_Win32.potx" id="{82615611-3AB5-4D98-872A-1E2A17C7FB3F}" vid="{72F3B573-31D2-441B-96D2-4C78B5C5F0F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Sine</Template>
  <TotalTime>414</TotalTime>
  <Words>1470</Words>
  <Application>Microsoft Office PowerPoint</Application>
  <PresentationFormat>Широкоэкранный</PresentationFormat>
  <Paragraphs>650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Calibri</vt:lpstr>
      <vt:lpstr>Corbel</vt:lpstr>
      <vt:lpstr>Courier New</vt:lpstr>
      <vt:lpstr>Posterama</vt:lpstr>
      <vt:lpstr>Roboto</vt:lpstr>
      <vt:lpstr>Times New Roman</vt:lpstr>
      <vt:lpstr>Wingdings</vt:lpstr>
      <vt:lpstr>Wingdings 3</vt:lpstr>
      <vt:lpstr>SineVTI</vt:lpstr>
      <vt:lpstr>Выпускная квалификационная работа по курсу «Data Science»  </vt:lpstr>
      <vt:lpstr>Прогнозирование конечных свойств новых материалов (композиционных материалов) </vt:lpstr>
      <vt:lpstr>Разведочный анализ данных</vt:lpstr>
      <vt:lpstr>      Описательная статистика по каждому столбцу</vt:lpstr>
      <vt:lpstr>Разведочный анализ данных. Гистограммы</vt:lpstr>
      <vt:lpstr>Разведочный анализ данных.  Диаграммы «Ящики с усами»</vt:lpstr>
      <vt:lpstr>Тепловая карта коэффициентов корреляции</vt:lpstr>
      <vt:lpstr>    </vt:lpstr>
      <vt:lpstr>     Предобработка данных</vt:lpstr>
      <vt:lpstr>Предобработка данных     Полученные значения дают возможность предположить, что применение метода факторного анализа и сокращения данных не даст нам хорошего результата.</vt:lpstr>
      <vt:lpstr>Предобработка данных   Нормализируем наши данные в размерности от 0 до 1             выводим первые и последние пять строчек   </vt:lpstr>
      <vt:lpstr>Решение задачи регрессии</vt:lpstr>
      <vt:lpstr>    Оценка качества моделей </vt:lpstr>
      <vt:lpstr>Нейронная сеть</vt:lpstr>
      <vt:lpstr>Нейронная сеть. Оценка качества модели</vt:lpstr>
      <vt:lpstr>Разработка приложения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Anna Owl</dc:creator>
  <cp:lastModifiedBy>Anna Owl</cp:lastModifiedBy>
  <cp:revision>34</cp:revision>
  <dcterms:created xsi:type="dcterms:W3CDTF">2023-03-23T18:45:24Z</dcterms:created>
  <dcterms:modified xsi:type="dcterms:W3CDTF">2023-03-26T11:54:13Z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