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00" r:id="rId2"/>
    <p:sldId id="301" r:id="rId3"/>
    <p:sldId id="302" r:id="rId4"/>
  </p:sldIdLst>
  <p:sldSz cx="9144000" cy="6858000" type="screen4x3"/>
  <p:notesSz cx="6888163" cy="100203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99CC00"/>
    <a:srgbClr val="1AA010"/>
    <a:srgbClr val="4D4D4D"/>
    <a:srgbClr val="EAEAEA"/>
    <a:srgbClr val="F19027"/>
    <a:srgbClr val="F8F8F8"/>
    <a:srgbClr val="FFFF00"/>
    <a:srgbClr val="FFCC00"/>
    <a:srgbClr val="FFF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7" autoAdjust="0"/>
    <p:restoredTop sz="44726" autoAdjust="0"/>
  </p:normalViewPr>
  <p:slideViewPr>
    <p:cSldViewPr snapToGrid="0">
      <p:cViewPr>
        <p:scale>
          <a:sx n="75" d="100"/>
          <a:sy n="75" d="100"/>
        </p:scale>
        <p:origin x="-1794" y="-462"/>
      </p:cViewPr>
      <p:guideLst>
        <p:guide orient="horz" pos="2594"/>
        <p:guide pos="28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50" d="100"/>
          <a:sy n="150" d="100"/>
        </p:scale>
        <p:origin x="-1494" y="1446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93" tIns="46547" rIns="93093" bIns="46547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GB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93" tIns="46547" rIns="93093" bIns="46547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GB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93" tIns="46547" rIns="93093" bIns="46547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GB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93" tIns="46547" rIns="93093" bIns="46547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D2A30CDD-04DF-4A88-833F-CF9D2753C4A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31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93" tIns="46547" rIns="93093" bIns="46547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93" tIns="46547" rIns="93093" bIns="46547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GB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10150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759325"/>
            <a:ext cx="5513387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93" tIns="46547" rIns="93093" bIns="465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93" tIns="46547" rIns="93093" bIns="46547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GB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93" tIns="46547" rIns="93093" bIns="46547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19074CB9-D74E-4863-A424-DF875E360E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368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-52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-52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-52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-52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-52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23CEE60-139C-459F-BF44-338A079AE280}" type="slidenum">
              <a:rPr lang="en-US"/>
              <a:pPr/>
              <a:t>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800" b="1" smtClean="0">
                <a:latin typeface="Arial" charset="0"/>
              </a:rPr>
              <a:t>IBM in the UK &amp; Ireland</a:t>
            </a:r>
          </a:p>
          <a:p>
            <a:pPr eaLnBrk="1" hangingPunct="1"/>
            <a:endParaRPr lang="en-GB" sz="800" b="1" smtClean="0">
              <a:latin typeface="Arial" charset="0"/>
            </a:endParaRPr>
          </a:p>
          <a:p>
            <a:pPr eaLnBrk="1" hangingPunct="1"/>
            <a:r>
              <a:rPr lang="en-GB" sz="800" b="1" smtClean="0">
                <a:latin typeface="Arial" charset="0"/>
              </a:rPr>
              <a:t>Version 5 – updated September 2013</a:t>
            </a:r>
            <a:endParaRPr lang="en-US" sz="80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9" descr="COVER_42-1555754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55588" y="3663950"/>
            <a:ext cx="8626475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98"/>
          <p:cNvGrpSpPr>
            <a:grpSpLocks/>
          </p:cNvGrpSpPr>
          <p:nvPr userDrawn="1"/>
        </p:nvGrpSpPr>
        <p:grpSpPr bwMode="auto">
          <a:xfrm>
            <a:off x="254000" y="3663950"/>
            <a:ext cx="8631238" cy="2228850"/>
            <a:chOff x="160" y="2308"/>
            <a:chExt cx="5437" cy="1399"/>
          </a:xfrm>
        </p:grpSpPr>
        <p:sp>
          <p:nvSpPr>
            <p:cNvPr id="6" name="Rectangle 80"/>
            <p:cNvSpPr>
              <a:spLocks noChangeArrowheads="1"/>
            </p:cNvSpPr>
            <p:nvPr/>
          </p:nvSpPr>
          <p:spPr bwMode="auto">
            <a:xfrm>
              <a:off x="160" y="2308"/>
              <a:ext cx="858" cy="288"/>
            </a:xfrm>
            <a:prstGeom prst="rect">
              <a:avLst/>
            </a:prstGeom>
            <a:solidFill>
              <a:schemeClr val="bg1">
                <a:alpha val="49001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defRPr/>
              </a:pPr>
              <a:endParaRPr lang="en-US">
                <a:latin typeface="Arial" charset="-52"/>
                <a:ea typeface="+mn-ea"/>
              </a:endParaRPr>
            </a:p>
          </p:txBody>
        </p:sp>
        <p:sp>
          <p:nvSpPr>
            <p:cNvPr id="7" name="Rectangle 81"/>
            <p:cNvSpPr>
              <a:spLocks noChangeArrowheads="1"/>
            </p:cNvSpPr>
            <p:nvPr/>
          </p:nvSpPr>
          <p:spPr bwMode="auto">
            <a:xfrm>
              <a:off x="160" y="2862"/>
              <a:ext cx="858" cy="289"/>
            </a:xfrm>
            <a:prstGeom prst="rect">
              <a:avLst/>
            </a:prstGeom>
            <a:solidFill>
              <a:schemeClr val="bg1">
                <a:alpha val="49001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defRPr/>
              </a:pPr>
              <a:endParaRPr lang="en-US">
                <a:latin typeface="Arial" charset="-52"/>
                <a:ea typeface="+mn-ea"/>
              </a:endParaRPr>
            </a:p>
          </p:txBody>
        </p:sp>
        <p:sp>
          <p:nvSpPr>
            <p:cNvPr id="8" name="Rectangle 82"/>
            <p:cNvSpPr>
              <a:spLocks noChangeArrowheads="1"/>
            </p:cNvSpPr>
            <p:nvPr/>
          </p:nvSpPr>
          <p:spPr bwMode="auto">
            <a:xfrm>
              <a:off x="160" y="3419"/>
              <a:ext cx="269" cy="288"/>
            </a:xfrm>
            <a:prstGeom prst="rect">
              <a:avLst/>
            </a:prstGeom>
            <a:solidFill>
              <a:schemeClr val="bg1">
                <a:alpha val="49001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defRPr/>
              </a:pPr>
              <a:endParaRPr lang="en-US">
                <a:latin typeface="Arial" charset="-52"/>
                <a:ea typeface="+mn-ea"/>
              </a:endParaRPr>
            </a:p>
          </p:txBody>
        </p:sp>
        <p:sp>
          <p:nvSpPr>
            <p:cNvPr id="9" name="Rectangle 83"/>
            <p:cNvSpPr>
              <a:spLocks noChangeArrowheads="1"/>
            </p:cNvSpPr>
            <p:nvPr/>
          </p:nvSpPr>
          <p:spPr bwMode="auto">
            <a:xfrm>
              <a:off x="4739" y="2308"/>
              <a:ext cx="858" cy="288"/>
            </a:xfrm>
            <a:prstGeom prst="rect">
              <a:avLst/>
            </a:prstGeom>
            <a:solidFill>
              <a:schemeClr val="bg1">
                <a:alpha val="49001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defRPr/>
              </a:pPr>
              <a:endParaRPr lang="en-US">
                <a:latin typeface="Arial" charset="-52"/>
                <a:ea typeface="+mn-ea"/>
              </a:endParaRPr>
            </a:p>
          </p:txBody>
        </p:sp>
        <p:sp>
          <p:nvSpPr>
            <p:cNvPr id="10" name="Rectangle 84"/>
            <p:cNvSpPr>
              <a:spLocks noChangeArrowheads="1"/>
            </p:cNvSpPr>
            <p:nvPr/>
          </p:nvSpPr>
          <p:spPr bwMode="auto">
            <a:xfrm>
              <a:off x="4739" y="2862"/>
              <a:ext cx="858" cy="289"/>
            </a:xfrm>
            <a:prstGeom prst="rect">
              <a:avLst/>
            </a:prstGeom>
            <a:solidFill>
              <a:schemeClr val="bg1">
                <a:alpha val="49001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defRPr/>
              </a:pPr>
              <a:endParaRPr lang="en-US">
                <a:latin typeface="Arial" charset="-52"/>
                <a:ea typeface="+mn-ea"/>
              </a:endParaRPr>
            </a:p>
          </p:txBody>
        </p:sp>
        <p:sp>
          <p:nvSpPr>
            <p:cNvPr id="11" name="Rectangle 85"/>
            <p:cNvSpPr>
              <a:spLocks noChangeArrowheads="1"/>
            </p:cNvSpPr>
            <p:nvPr/>
          </p:nvSpPr>
          <p:spPr bwMode="auto">
            <a:xfrm>
              <a:off x="5328" y="3419"/>
              <a:ext cx="269" cy="288"/>
            </a:xfrm>
            <a:prstGeom prst="rect">
              <a:avLst/>
            </a:prstGeom>
            <a:solidFill>
              <a:schemeClr val="bg1">
                <a:alpha val="49001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defRPr/>
              </a:pPr>
              <a:endParaRPr lang="en-US">
                <a:latin typeface="Arial" charset="-52"/>
                <a:ea typeface="+mn-ea"/>
              </a:endParaRPr>
            </a:p>
          </p:txBody>
        </p:sp>
        <p:sp>
          <p:nvSpPr>
            <p:cNvPr id="12" name="Freeform 86"/>
            <p:cNvSpPr>
              <a:spLocks/>
            </p:cNvSpPr>
            <p:nvPr/>
          </p:nvSpPr>
          <p:spPr bwMode="auto">
            <a:xfrm>
              <a:off x="1305" y="2308"/>
              <a:ext cx="2862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8"/>
                </a:cxn>
                <a:cxn ang="0">
                  <a:pos x="2880" y="288"/>
                </a:cxn>
                <a:cxn ang="0">
                  <a:pos x="2838" y="256"/>
                </a:cxn>
                <a:cxn ang="0">
                  <a:pos x="2660" y="134"/>
                </a:cxn>
                <a:cxn ang="0">
                  <a:pos x="2430" y="46"/>
                </a:cxn>
                <a:cxn ang="0">
                  <a:pos x="2230" y="10"/>
                </a:cxn>
                <a:cxn ang="0">
                  <a:pos x="2112" y="0"/>
                </a:cxn>
                <a:cxn ang="0">
                  <a:pos x="0" y="0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9001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defRPr/>
              </a:pPr>
              <a:endParaRPr lang="en-US">
                <a:latin typeface="Arial" charset="-52"/>
                <a:ea typeface="+mn-ea"/>
              </a:endParaRPr>
            </a:p>
          </p:txBody>
        </p:sp>
        <p:sp>
          <p:nvSpPr>
            <p:cNvPr id="13" name="Freeform 87"/>
            <p:cNvSpPr>
              <a:spLocks/>
            </p:cNvSpPr>
            <p:nvPr/>
          </p:nvSpPr>
          <p:spPr bwMode="auto">
            <a:xfrm>
              <a:off x="1305" y="2862"/>
              <a:ext cx="3174" cy="2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8"/>
                </a:cxn>
                <a:cxn ang="0">
                  <a:pos x="3194" y="290"/>
                </a:cxn>
                <a:cxn ang="0">
                  <a:pos x="3188" y="256"/>
                </a:cxn>
                <a:cxn ang="0">
                  <a:pos x="3160" y="146"/>
                </a:cxn>
                <a:cxn ang="0">
                  <a:pos x="3118" y="34"/>
                </a:cxn>
                <a:cxn ang="0">
                  <a:pos x="3102" y="2"/>
                </a:cxn>
                <a:cxn ang="0">
                  <a:pos x="0" y="0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9001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defRPr/>
              </a:pPr>
              <a:endParaRPr lang="en-US">
                <a:latin typeface="Arial" charset="-52"/>
                <a:ea typeface="+mn-ea"/>
              </a:endParaRPr>
            </a:p>
          </p:txBody>
        </p:sp>
        <p:sp>
          <p:nvSpPr>
            <p:cNvPr id="14" name="Freeform 88"/>
            <p:cNvSpPr>
              <a:spLocks/>
            </p:cNvSpPr>
            <p:nvPr/>
          </p:nvSpPr>
          <p:spPr bwMode="auto">
            <a:xfrm>
              <a:off x="3595" y="3417"/>
              <a:ext cx="916" cy="290"/>
            </a:xfrm>
            <a:custGeom>
              <a:avLst/>
              <a:gdLst/>
              <a:ahLst/>
              <a:cxnLst>
                <a:cxn ang="0">
                  <a:pos x="0" y="290"/>
                </a:cxn>
                <a:cxn ang="0">
                  <a:pos x="0" y="2"/>
                </a:cxn>
                <a:cxn ang="0">
                  <a:pos x="3194" y="0"/>
                </a:cxn>
                <a:cxn ang="0">
                  <a:pos x="3176" y="156"/>
                </a:cxn>
                <a:cxn ang="0">
                  <a:pos x="3150" y="254"/>
                </a:cxn>
                <a:cxn ang="0">
                  <a:pos x="3140" y="290"/>
                </a:cxn>
                <a:cxn ang="0">
                  <a:pos x="0" y="290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chemeClr val="bg1">
                <a:alpha val="49001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>
                <a:defRPr/>
              </a:pPr>
              <a:endParaRPr lang="en-US">
                <a:latin typeface="Arial" charset="-52"/>
                <a:ea typeface="+mn-ea"/>
              </a:endParaRPr>
            </a:p>
          </p:txBody>
        </p:sp>
        <p:sp>
          <p:nvSpPr>
            <p:cNvPr id="15" name="Rectangle 89"/>
            <p:cNvSpPr>
              <a:spLocks noChangeArrowheads="1"/>
            </p:cNvSpPr>
            <p:nvPr/>
          </p:nvSpPr>
          <p:spPr bwMode="auto">
            <a:xfrm>
              <a:off x="1877" y="3419"/>
              <a:ext cx="858" cy="288"/>
            </a:xfrm>
            <a:prstGeom prst="rect">
              <a:avLst/>
            </a:prstGeom>
            <a:solidFill>
              <a:schemeClr val="bg1">
                <a:alpha val="49001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defRPr/>
              </a:pPr>
              <a:endParaRPr lang="en-US">
                <a:latin typeface="Arial" charset="-52"/>
                <a:ea typeface="+mn-ea"/>
              </a:endParaRPr>
            </a:p>
          </p:txBody>
        </p:sp>
      </p:grpSp>
      <p:sp>
        <p:nvSpPr>
          <p:cNvPr id="16" name="Line 90"/>
          <p:cNvSpPr>
            <a:spLocks noChangeShapeType="1"/>
          </p:cNvSpPr>
          <p:nvPr/>
        </p:nvSpPr>
        <p:spPr bwMode="auto">
          <a:xfrm>
            <a:off x="255588" y="1022350"/>
            <a:ext cx="8620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n-US">
              <a:latin typeface="Arial" charset="-52"/>
              <a:ea typeface="+mn-ea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black">
          <a:xfrm>
            <a:off x="5927725" y="6491288"/>
            <a:ext cx="30543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r"/>
            <a:r>
              <a:rPr lang="en-US" sz="800">
                <a:solidFill>
                  <a:srgbClr val="000000"/>
                </a:solidFill>
              </a:rPr>
              <a:t>© 2009 IBM Corporation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18" name="Picture 96" descr="5300_IBMpos_black_PPT_bkg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93100" y="711200"/>
            <a:ext cx="585788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49" name="Rectangle 77"/>
          <p:cNvSpPr>
            <a:spLocks noGrp="1" noChangeArrowheads="1"/>
          </p:cNvSpPr>
          <p:nvPr>
            <p:ph type="ctrTitle"/>
          </p:nvPr>
        </p:nvSpPr>
        <p:spPr bwMode="auto">
          <a:xfrm>
            <a:off x="139700" y="1428750"/>
            <a:ext cx="8763000" cy="19923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50" name="Rectangle 78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5575" y="200025"/>
            <a:ext cx="4881563" cy="8318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Font typeface="Wingdings" charset="2"/>
              <a:buNone/>
              <a:defRPr sz="13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595959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595959"/>
          </a:solidFill>
          <a:latin typeface="Arial" charset="-52"/>
          <a:ea typeface="ＭＳ Ｐゴシック" pitchFamily="34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595959"/>
          </a:solidFill>
          <a:latin typeface="Arial" charset="-52"/>
          <a:ea typeface="ＭＳ Ｐゴシック" pitchFamily="34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595959"/>
          </a:solidFill>
          <a:latin typeface="Arial" charset="-52"/>
          <a:ea typeface="ＭＳ Ｐゴシック" pitchFamily="34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595959"/>
          </a:solidFill>
          <a:latin typeface="Arial" charset="-52"/>
          <a:ea typeface="ＭＳ Ｐゴシック" pitchFamily="34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595959"/>
          </a:solidFill>
          <a:latin typeface="Arial" charset="-5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595959"/>
          </a:solidFill>
          <a:latin typeface="Arial" charset="-5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595959"/>
          </a:solidFill>
          <a:latin typeface="Arial" charset="-5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595959"/>
          </a:solidFill>
          <a:latin typeface="Arial" charset="-52"/>
        </a:defRPr>
      </a:lvl9pPr>
    </p:titleStyle>
    <p:bodyStyle>
      <a:lvl1pPr marL="1714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573088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2pPr>
      <a:lvl3pPr marL="102711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48272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93992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397125" indent="-228600" algn="l" rtl="0" fontAlgn="base">
        <a:spcBef>
          <a:spcPct val="20000"/>
        </a:spcBef>
        <a:spcAft>
          <a:spcPct val="0"/>
        </a:spcAft>
        <a:buClr>
          <a:schemeClr val="tx1"/>
        </a:buClr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854325" indent="-228600" algn="l" rtl="0" fontAlgn="base">
        <a:spcBef>
          <a:spcPct val="20000"/>
        </a:spcBef>
        <a:spcAft>
          <a:spcPct val="0"/>
        </a:spcAft>
        <a:buClr>
          <a:schemeClr val="tx1"/>
        </a:buClr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311525" indent="-228600" algn="l" rtl="0" fontAlgn="base">
        <a:spcBef>
          <a:spcPct val="20000"/>
        </a:spcBef>
        <a:spcAft>
          <a:spcPct val="0"/>
        </a:spcAft>
        <a:buClr>
          <a:schemeClr val="tx1"/>
        </a:buClr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768725" indent="-228600" algn="l" rtl="0" fontAlgn="base">
        <a:spcBef>
          <a:spcPct val="20000"/>
        </a:spcBef>
        <a:spcAft>
          <a:spcPct val="0"/>
        </a:spcAft>
        <a:buClr>
          <a:schemeClr val="tx1"/>
        </a:buClr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93" name="Rectangle 9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06975" y="609600"/>
            <a:ext cx="4340225" cy="8318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buFont typeface="Wingdings" pitchFamily="2" charset="2"/>
              <a:buNone/>
            </a:pPr>
            <a:r>
              <a:rPr lang="en-GB" sz="1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September 2014,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author     </a:t>
            </a:r>
            <a:r>
              <a:rPr lang="en-GB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 </a:t>
            </a:r>
            <a:r>
              <a:rPr lang="en-GB" sz="13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Ognen</a:t>
            </a:r>
            <a:r>
              <a:rPr lang="en-GB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Kostovski</a:t>
            </a:r>
          </a:p>
          <a:p>
            <a:pPr eaLnBrk="1" hangingPunct="1">
              <a:buNone/>
            </a:pPr>
            <a:r>
              <a:rPr lang="en-GB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professor  | Davide Martinenghi</a:t>
            </a:r>
            <a:endParaRPr lang="en-US" sz="13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8794" name="Line 10"/>
          <p:cNvSpPr>
            <a:spLocks noChangeShapeType="1"/>
          </p:cNvSpPr>
          <p:nvPr/>
        </p:nvSpPr>
        <p:spPr bwMode="auto">
          <a:xfrm>
            <a:off x="230188" y="1454150"/>
            <a:ext cx="8620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800" name="Rectangle 16"/>
          <p:cNvSpPr>
            <a:spLocks noChangeArrowheads="1"/>
          </p:cNvSpPr>
          <p:nvPr/>
        </p:nvSpPr>
        <p:spPr bwMode="auto">
          <a:xfrm>
            <a:off x="5908675" y="3819525"/>
            <a:ext cx="24606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75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18799" name="Rectangle 15"/>
          <p:cNvSpPr>
            <a:spLocks noChangeArrowheads="1"/>
          </p:cNvSpPr>
          <p:nvPr/>
        </p:nvSpPr>
        <p:spPr bwMode="auto">
          <a:xfrm>
            <a:off x="7681913" y="5507039"/>
            <a:ext cx="1296987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75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7046913" y="4529138"/>
            <a:ext cx="209708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75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0" y="3997323"/>
            <a:ext cx="9867900" cy="1336677"/>
            <a:chOff x="0" y="4674212"/>
            <a:chExt cx="9867900" cy="1536088"/>
          </a:xfrm>
        </p:grpSpPr>
        <p:sp>
          <p:nvSpPr>
            <p:cNvPr id="18" name="Rectangle 17"/>
            <p:cNvSpPr/>
            <p:nvPr/>
          </p:nvSpPr>
          <p:spPr>
            <a:xfrm>
              <a:off x="0" y="4686300"/>
              <a:ext cx="9144000" cy="1460500"/>
            </a:xfrm>
            <a:prstGeom prst="rect">
              <a:avLst/>
            </a:prstGeom>
            <a:solidFill>
              <a:srgbClr val="EAEAEA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600" b="1" spc="-300" dirty="0" smtClean="0">
                  <a:solidFill>
                    <a:srgbClr val="99CC00"/>
                  </a:solidFill>
                  <a:latin typeface="Courier New" pitchFamily="49" charset="0"/>
                  <a:cs typeface="Courier New" pitchFamily="49" charset="0"/>
                </a:rPr>
                <a:t>Control</a:t>
              </a:r>
              <a:endParaRPr lang="en-US" sz="9600" b="1" spc="-300" dirty="0">
                <a:solidFill>
                  <a:srgbClr val="99CC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1584813" y="4674212"/>
              <a:ext cx="650387" cy="438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3200" dirty="0" smtClean="0">
                  <a:solidFill>
                    <a:schemeClr val="bg2"/>
                  </a:solidFill>
                </a:rPr>
                <a:t>get</a:t>
              </a:r>
              <a:endParaRPr 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5325209" y="5813425"/>
              <a:ext cx="4542691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GB" sz="3200" dirty="0">
                  <a:solidFill>
                    <a:schemeClr val="bg2"/>
                  </a:solidFill>
                </a:rPr>
                <a:t>o</a:t>
              </a:r>
              <a:r>
                <a:rPr lang="en-GB" sz="3200" dirty="0" smtClean="0">
                  <a:solidFill>
                    <a:schemeClr val="bg2"/>
                  </a:solidFill>
                </a:rPr>
                <a:t>ver your phone bills</a:t>
              </a:r>
              <a:endParaRPr lang="en-US" sz="3200" dirty="0">
                <a:solidFill>
                  <a:schemeClr val="bg2"/>
                </a:solidFill>
              </a:endParaRPr>
            </a:p>
          </p:txBody>
        </p:sp>
      </p:grpSp>
      <p:pic>
        <p:nvPicPr>
          <p:cNvPr id="28" name="Picture 27" descr="androi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5397500"/>
            <a:ext cx="1600200" cy="1460501"/>
          </a:xfrm>
          <a:prstGeom prst="rect">
            <a:avLst/>
          </a:prstGeom>
        </p:spPr>
      </p:pic>
      <p:pic>
        <p:nvPicPr>
          <p:cNvPr id="30" name="Picture 29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241281" cy="140969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38200" y="2819400"/>
            <a:ext cx="739774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b="1" spc="-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urier New" pitchFamily="49" charset="0"/>
              </a:rPr>
              <a:t>Call Statistics</a:t>
            </a:r>
            <a:endParaRPr lang="en-US" sz="5400" b="1" spc="-3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8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3" grpId="0" animBg="1" autoUpdateAnimBg="0"/>
      <p:bldP spid="118794" grpId="0" animBg="1"/>
      <p:bldP spid="118800" grpId="0" build="p" autoUpdateAnimBg="0" advAuto="0"/>
      <p:bldP spid="118799" grpId="0" build="p" autoUpdateAnimBg="0" advAuto="0"/>
      <p:bldP spid="22" grpId="0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674342"/>
            <a:ext cx="9144000" cy="1270902"/>
          </a:xfrm>
          <a:prstGeom prst="rect">
            <a:avLst/>
          </a:prstGeom>
          <a:solidFill>
            <a:srgbClr val="EAEAEA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spc="-300" dirty="0" smtClean="0">
                <a:solidFill>
                  <a:srgbClr val="99CC00"/>
                </a:solidFill>
                <a:latin typeface="Courier New" pitchFamily="49" charset="0"/>
                <a:cs typeface="Courier New" pitchFamily="49" charset="0"/>
              </a:rPr>
              <a:t>Reduce your bill</a:t>
            </a:r>
            <a:endParaRPr lang="en-US" sz="6000" b="1" spc="-300" dirty="0">
              <a:solidFill>
                <a:srgbClr val="99CC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556000"/>
            <a:ext cx="666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1AA010"/>
                </a:solidFill>
                <a:latin typeface="Courier New" pitchFamily="49" charset="0"/>
                <a:cs typeface="Courier New" pitchFamily="49" charset="0"/>
              </a:rPr>
              <a:t>best tariff match</a:t>
            </a:r>
            <a:endParaRPr lang="en-US" sz="4000" b="1" dirty="0">
              <a:solidFill>
                <a:srgbClr val="1AA01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56300" y="3606800"/>
            <a:ext cx="36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ave money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22987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4000" b="1" dirty="0" smtClean="0">
                <a:solidFill>
                  <a:srgbClr val="4D4D4D"/>
                </a:solidFill>
                <a:latin typeface="Courier New" pitchFamily="49" charset="0"/>
                <a:cs typeface="Courier New" pitchFamily="49" charset="0"/>
              </a:rPr>
              <a:t>ompare models</a:t>
            </a:r>
            <a:endParaRPr lang="en-US" sz="4000" b="1" dirty="0">
              <a:solidFill>
                <a:srgbClr val="4D4D4D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3700" y="2565400"/>
            <a:ext cx="4051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onthly statistics</a:t>
            </a:r>
            <a:endParaRPr lang="en-US" sz="2800" b="1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6900" y="4127500"/>
            <a:ext cx="3506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5400" b="1" dirty="0" smtClean="0">
                <a:latin typeface="Courier New" pitchFamily="49" charset="0"/>
                <a:cs typeface="Courier New" pitchFamily="49" charset="0"/>
              </a:rPr>
              <a:t>all log</a:t>
            </a:r>
            <a:endParaRPr lang="en-US" sz="5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66900" y="1752600"/>
            <a:ext cx="6285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99CC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3600" b="1" dirty="0" smtClean="0">
                <a:solidFill>
                  <a:srgbClr val="99CC00"/>
                </a:solidFill>
                <a:latin typeface="Courier New" pitchFamily="49" charset="0"/>
                <a:cs typeface="Courier New" pitchFamily="49" charset="0"/>
              </a:rPr>
              <a:t>atch needs &amp; services</a:t>
            </a:r>
            <a:endParaRPr lang="en-US" sz="3600" b="1" dirty="0">
              <a:solidFill>
                <a:srgbClr val="99CC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0100" y="2197100"/>
            <a:ext cx="3621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1AA010"/>
                </a:solidFill>
              </a:rPr>
              <a:t>c</a:t>
            </a:r>
            <a:r>
              <a:rPr lang="en-US" sz="3200" dirty="0" smtClean="0">
                <a:solidFill>
                  <a:srgbClr val="1AA010"/>
                </a:solidFill>
              </a:rPr>
              <a:t>ompare operators</a:t>
            </a:r>
            <a:endParaRPr lang="en-US" sz="3200" dirty="0">
              <a:solidFill>
                <a:srgbClr val="1AA01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228600"/>
            <a:ext cx="5431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  <a:cs typeface="Courier New" pitchFamily="49" charset="0"/>
              </a:rPr>
              <a:t>How it will make a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difference</a:t>
            </a:r>
            <a:r>
              <a:rPr lang="en-US" sz="2400" dirty="0" smtClean="0">
                <a:latin typeface="+mn-lt"/>
                <a:cs typeface="Courier New" pitchFamily="49" charset="0"/>
              </a:rPr>
              <a:t>?</a:t>
            </a:r>
            <a:endParaRPr lang="en-US" sz="2400" dirty="0">
              <a:latin typeface="+mn-lt"/>
              <a:cs typeface="Courier New" pitchFamily="49" charset="0"/>
            </a:endParaRP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166688" y="819150"/>
            <a:ext cx="8620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051300" y="1511300"/>
            <a:ext cx="50927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3600" b="1" spc="-300" dirty="0" smtClean="0">
                <a:solidFill>
                  <a:srgbClr val="99CC00"/>
                </a:solidFill>
                <a:latin typeface="Courier New" pitchFamily="49" charset="0"/>
                <a:cs typeface="Courier New" pitchFamily="49" charset="0"/>
              </a:rPr>
              <a:t>widget</a:t>
            </a:r>
            <a:endParaRPr lang="en-US" sz="3600" b="1" spc="-300" dirty="0">
              <a:solidFill>
                <a:srgbClr val="99CC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517900"/>
            <a:ext cx="9144000" cy="1270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b="1" spc="-300" dirty="0">
              <a:solidFill>
                <a:srgbClr val="99CC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6" descr="ekran 1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 r="5917"/>
          <a:stretch>
            <a:fillRect/>
          </a:stretch>
        </p:blipFill>
        <p:spPr>
          <a:xfrm>
            <a:off x="165100" y="2159000"/>
            <a:ext cx="2894330" cy="3822700"/>
          </a:xfrm>
          <a:prstGeom prst="rect">
            <a:avLst/>
          </a:prstGeom>
        </p:spPr>
      </p:pic>
      <p:pic>
        <p:nvPicPr>
          <p:cNvPr id="6" name="Content Placeholder 5" descr="ekran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 r="6192"/>
          <a:stretch>
            <a:fillRect/>
          </a:stretch>
        </p:blipFill>
        <p:spPr>
          <a:xfrm>
            <a:off x="6069014" y="2146299"/>
            <a:ext cx="2897186" cy="3824969"/>
          </a:xfrm>
          <a:prstGeom prst="rect">
            <a:avLst/>
          </a:prstGeom>
        </p:spPr>
      </p:pic>
      <p:pic>
        <p:nvPicPr>
          <p:cNvPr id="7" name="Picture 8" descr="ekran 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/>
          <a:srcRect r="6250"/>
          <a:stretch>
            <a:fillRect/>
          </a:stretch>
        </p:blipFill>
        <p:spPr>
          <a:xfrm>
            <a:off x="3136901" y="2806700"/>
            <a:ext cx="2870199" cy="38269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0"/>
            <a:ext cx="71096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spc="-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main screens</a:t>
            </a:r>
            <a:endParaRPr lang="en-US" sz="8000" b="1" spc="-3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" name="Picture 9" descr="10615734_10152378487722620_571753819_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4787" y="1308100"/>
            <a:ext cx="1192213" cy="116205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020409">
  <a:themeElements>
    <a:clrScheme name="white0204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71BFA7"/>
      </a:accent2>
      <a:accent3>
        <a:srgbClr val="FFFFFF"/>
      </a:accent3>
      <a:accent4>
        <a:srgbClr val="000000"/>
      </a:accent4>
      <a:accent5>
        <a:srgbClr val="BEC4FD"/>
      </a:accent5>
      <a:accent6>
        <a:srgbClr val="66AD97"/>
      </a:accent6>
      <a:hlink>
        <a:srgbClr val="009999"/>
      </a:hlink>
      <a:folHlink>
        <a:srgbClr val="99CC00"/>
      </a:folHlink>
    </a:clrScheme>
    <a:fontScheme name="white0204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white0204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71BFA7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66AD9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iMac 1 HD:Applications:Microsoft Office 2004:Templates:Presentations:Designs:Blank Presentation</Template>
  <TotalTime>88109</TotalTime>
  <Words>62</Words>
  <Application>Microsoft Office PowerPoint</Application>
  <PresentationFormat>On-screen Show (4:3)</PresentationFormat>
  <Paragraphs>22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white020409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in the UK &amp; Ireland</dc:title>
  <dc:creator>UKinternal editorial/UK/IBM</dc:creator>
  <cp:lastModifiedBy>Ognen Kostovski</cp:lastModifiedBy>
  <cp:revision>473</cp:revision>
  <dcterms:created xsi:type="dcterms:W3CDTF">2009-03-31T00:18:45Z</dcterms:created>
  <dcterms:modified xsi:type="dcterms:W3CDTF">2017-02-07T18:56:40Z</dcterms:modified>
</cp:coreProperties>
</file>