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notesSlides/notesSlide2.xml" ContentType="application/vnd.openxmlformats-officedocument.presentationml.notesSlide+xml"/>
  <Override PartName="/ppt/viewProps.xml" ContentType="application/vnd.openxmlformats-officedocument.presentationml.viewProps+xml"/>
  <Override PartName="/ppt/notesSlides/notesSlide14.xml" ContentType="application/vnd.openxmlformats-officedocument.presentationml.notes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454" r:id="rId3"/>
    <p:sldId id="452" r:id="rId4"/>
    <p:sldId id="453" r:id="rId5"/>
    <p:sldId id="456" r:id="rId6"/>
    <p:sldId id="457" r:id="rId7"/>
    <p:sldId id="458" r:id="rId8"/>
    <p:sldId id="459" r:id="rId9"/>
    <p:sldId id="462" r:id="rId10"/>
    <p:sldId id="461" r:id="rId11"/>
    <p:sldId id="464" r:id="rId12"/>
    <p:sldId id="465" r:id="rId13"/>
    <p:sldId id="466" r:id="rId14"/>
    <p:sldId id="467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4A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302" autoAdjust="0"/>
  </p:normalViewPr>
  <p:slideViewPr>
    <p:cSldViewPr snapToObjects="1">
      <p:cViewPr varScale="1">
        <p:scale>
          <a:sx n="78" d="100"/>
          <a:sy n="78" d="100"/>
        </p:scale>
        <p:origin x="160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AFFA48-8607-4707-BB18-CF413BACD2E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E5D1D-64DB-439F-9BA6-342FDC2CD81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91088D5-8A1F-4AF1-B960-4F5E1C9DC7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Замет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19E5D1D-64DB-439F-9BA6-342FDC2CD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03D1422-6518-484C-BC84-17E706B6E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BDEDFDF-EDBD-4D48-844A-3CCA6E73184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03D1422-6518-484C-BC84-17E706B6E0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385028D1-93A0-48DE-AB27-86DC7478B5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6C22A80-164F-4632-B407-7C1F15FBDB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CA54652-052B-4A3C-8784-55B13652EF5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88E398A-9EC2-4E43-863D-5A828ACCF6F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Замет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19E5D1D-64DB-439F-9BA6-342FDC2CD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86620CA-ECCD-44C6-B4E5-138B9C0E03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 noEditPoints="1"/>
          </p:cNvSpPr>
          <p:nvPr>
            <p:ph type="sldImg"/>
          </p:nvPr>
        </p:nvSpPr>
        <p:spPr/>
        <p:txBody>
          <a:bodyPr/>
          <a:lstStyle/>
          <a:p/>
        </p:txBody>
      </p:sp>
      <p:sp>
        <p:nvSpPr>
          <p:cNvPr id="3" name="Заметки 2"/>
          <p:cNvSpPr>
            <a:spLocks noGrp="1" noEditPoint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5"/>
          </p:nvPr>
        </p:nvSpPr>
        <p:spPr/>
        <p:txBody>
          <a:bodyPr/>
          <a:lstStyle/>
          <a:p>
            <a:fld id="{019E5D1D-64DB-439F-9BA6-342FDC2CD81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A5E9821-7189-4B91-97A4-60BC8CDA7D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5303" y="1307734"/>
            <a:ext cx="9171156" cy="3840943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-15302" y="0"/>
            <a:ext cx="9171156" cy="1379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 noEditPoints="1"/>
          </p:cNvSpPr>
          <p:nvPr>
            <p:ph type="ctrTitle"/>
          </p:nvPr>
        </p:nvSpPr>
        <p:spPr>
          <a:xfrm>
            <a:off x="793304" y="2384884"/>
            <a:ext cx="7772400" cy="1899643"/>
          </a:xfrm>
          <a:solidFill>
            <a:srgbClr val="FFFFFF">
              <a:alpha val="69804"/>
            </a:srgbClr>
          </a:solidFill>
        </p:spPr>
        <p:txBody>
          <a:bodyPr lIns="144000" rIns="144000">
            <a:normAutofit/>
          </a:bodyPr>
          <a:lstStyle>
            <a:lvl1pPr>
              <a:defRPr sz="3200" b="1" cap="small" baseline="0">
                <a:solidFill>
                  <a:schemeClr val="accent1"/>
                </a:solidFill>
                <a:latin typeface="PT Sans" pitchFamily="34" charset="-52" panose="020B0503020203020204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3815916" y="5337212"/>
            <a:ext cx="5072608" cy="133214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2"/>
                </a:solidFill>
                <a:latin typeface="PT Sans" pitchFamily="34" charset="-52" panose="020B0503020203020204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-15302" y="1307734"/>
            <a:ext cx="9171156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-15304" y="5080882"/>
            <a:ext cx="9171157" cy="72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9513" y="404664"/>
            <a:ext cx="2333625" cy="620078"/>
          </a:xfrm>
          <a:prstGeom prst="rect">
            <a:avLst/>
          </a:prstGeom>
        </p:spPr>
      </p:pic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 noEditPoints="1"/>
          </p:cNvSpPr>
          <p:nvPr>
            <p:ph type="body" sz="half" idx="1"/>
          </p:nvPr>
        </p:nvSpPr>
        <p:spPr>
          <a:xfrm>
            <a:off x="381000" y="1219200"/>
            <a:ext cx="4210050" cy="4913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4743450" y="1219200"/>
            <a:ext cx="4211638" cy="4913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13"/>
          <p:cNvSpPr>
            <a:spLocks noGrp="1" noEditPoints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 tIns="108000" bIns="108000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idx="1"/>
          </p:nvPr>
        </p:nvSpPr>
        <p:spPr>
          <a:xfrm>
            <a:off x="683568" y="1484784"/>
            <a:ext cx="7848872" cy="47525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 noEditPoints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 noEditPoints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 noEditPoints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 noEditPoints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Номер слайда 5"/>
          <p:cNvSpPr>
            <a:spLocks noGrp="1" noEditPoints="1"/>
          </p:cNvSpPr>
          <p:nvPr>
            <p:ph type="sldNum" sz="quarter" idx="12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043608" y="437884"/>
            <a:ext cx="7920880" cy="6648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7504" y="404664"/>
            <a:ext cx="8928992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EditPoints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 noEditPoints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043608" y="1484784"/>
            <a:ext cx="7770041" cy="4896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Текст 2"/>
          <p:cNvSpPr>
            <a:spLocks noGrp="1" noEditPoints="1"/>
          </p:cNvSpPr>
          <p:nvPr>
            <p:ph type="body" idx="1"/>
          </p:nvPr>
        </p:nvSpPr>
        <p:spPr>
          <a:xfrm>
            <a:off x="1043608" y="1484784"/>
            <a:ext cx="7082705" cy="4752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омер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76456" y="6597352"/>
            <a:ext cx="298303" cy="26064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30717" y="427403"/>
            <a:ext cx="752523" cy="69365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>
          <a:xfrm>
            <a:off x="1043608" y="437884"/>
            <a:ext cx="7920880" cy="6648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108000" rIns="91440" bIns="10800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51520" y="1196752"/>
            <a:ext cx="871296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hdr="0" ftr="0"/>
  <p:txStyles>
    <p:titleStyle>
      <a:lvl1pPr algn="l" defTabSz="914400" rtl="0" eaLnBrk="1" latinLnBrk="0" hangingPunct="1">
        <a:spcBef>
          <a:spcPct val="0"/>
        </a:spcBef>
        <a:buNone/>
        <a:defRPr sz="2000" b="0" i="0" kern="1200" cap="sm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 panose="020B0604020202020204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 panose="020B0604020202020204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 panose="020B0604020202020204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ctrTitle"/>
          </p:nvPr>
        </p:nvSpPr>
        <p:spPr>
          <a:solidFill>
            <a:srgbClr val="FFFFFF">
              <a:alpha val="69804"/>
            </a:srgbClr>
          </a:solidFill>
        </p:spPr>
        <p:txBody>
          <a:bodyPr vert="horz" lIns="144000" tIns="108000" rIns="144000" bIns="108000" rtlCol="0" anchor="ctr">
            <a:normAutofit/>
          </a:bodyPr>
          <a:lstStyle/>
          <a:p>
            <a:pPr algn="ctr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Arial" pitchFamily="34" charset="0" panose="020B0604020202020204"/>
                <a:cs typeface="Arial" pitchFamily="34" charset="0" panose="020B0604020202020204"/>
              </a:rPr>
              <a:t>Государственная тайна</a:t>
            </a:r>
          </a:p>
          <a:p>
            <a:pPr algn="ctr"/>
            <a:r>
              <a:rPr lang="ru-RU" dirty="0">
                <a:solidFill>
                  <a:schemeClr val="tx1">
                    <a:lumMod val="50000"/>
                  </a:schemeClr>
                </a:solidFill>
                <a:latin typeface="Arial" pitchFamily="34" charset="0" panose="020B0604020202020204"/>
                <a:cs typeface="Arial" pitchFamily="34" charset="0" panose="020B0604020202020204"/>
              </a:rPr>
              <a:t>Коммерческая тайна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Группа №</a:t>
            </a:r>
            <a:r>
              <a:rPr lang="en-US" b="1" dirty="0"/>
              <a:t> </a:t>
            </a:r>
            <a:r>
              <a:rPr lang="ru-RU" b="1" dirty="0"/>
              <a:t>2</a:t>
            </a:r>
            <a:endParaRPr lang="ru-RU" b="1" dirty="0">
              <a:solidFill>
                <a:schemeClr val="accent2"/>
              </a:solidFill>
            </a:endParaRPr>
          </a:p>
          <a:p>
            <a:r>
              <a:rPr lang="ru-RU" i="1" dirty="0"/>
              <a:t>Кузьмина Ксения </a:t>
            </a:r>
          </a:p>
          <a:p>
            <a:r>
              <a:rPr lang="ru-RU" i="1" dirty="0"/>
              <a:t>Черникова Василиса  </a:t>
            </a:r>
          </a:p>
          <a:p>
            <a:r>
              <a:rPr lang="ru-RU" i="1" dirty="0"/>
              <a:t>Трофименко Максим </a:t>
            </a:r>
            <a:br>
              <a:rPr lang="ru-RU" i="1" dirty="0"/>
            </a:br>
            <a:r>
              <a:rPr lang="ru-RU" i="1" dirty="0"/>
              <a:t>Сажин Антон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5</a:t>
            </a:r>
          </a:p>
        </p:txBody>
      </p:sp>
      <p:sp>
        <p:nvSpPr>
          <p:cNvPr id="3" name="Содержимое 2"/>
          <p:cNvSpPr>
            <a:spLocks noGrp="1" noEditPoints="1"/>
          </p:cNvSpPr>
          <p:nvPr>
            <p:ph idx="1"/>
          </p:nvPr>
        </p:nvSpPr>
        <p:spPr>
          <a:xfrm>
            <a:off x="684688" y="1403952"/>
            <a:ext cx="7848872" cy="475252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600" b="0" i="1" u="sng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Описание ситуации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Коммерческая тайна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Сотрудник </a:t>
            </a:r>
            <a:r>
              <a:rPr lang="en-US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N</a:t>
            </a: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, директор компании</a:t>
            </a:r>
            <a:endParaRPr lang="ru-RU" sz="1600" b="0" i="1" u="none" strike="noStrike">
              <a:latin typeface="Times New Roman" pitchFamily="18" charset="0" panose="02020603050405020304"/>
              <a:ea typeface="+mn-lt"/>
              <a:cs typeface="Times New Roman" pitchFamily="18" charset="0" panose="02020603050405020304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Сотрудник </a:t>
            </a:r>
            <a:r>
              <a:rPr lang="en-US" sz="1600" b="0" i="1" u="none" strike="noStrike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N</a:t>
            </a:r>
            <a:r>
              <a:rPr lang="ru-RU" sz="1600" b="0" i="1" u="none" strike="noStrike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, с которым был официально заключен трудовой договор, разгласил конкурентам компании, в которой работает, количество человек, которые получили травмы или профессиональные заболевания, также разгласил условия труда и количество работников. При этом, по трудовому договору он не имел права разглашать информацию, являющуюся коммерческой тайной. Работодателю стало известно о разглашении информации сотрудником, и он решил уволить его по статье, тот обратился в суд, чтобы заменить причину увольнения.</a:t>
            </a:r>
            <a:endParaRPr lang="ru-RU" sz="1600" i="1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сентябрь 2024</a:t>
            </a:r>
          </a:p>
          <a:p>
            <a:pPr marL="0" indent="0">
              <a:spcBef>
                <a:spcPts val="600"/>
              </a:spcBef>
              <a:buNone/>
            </a:pPr>
            <a:endParaRPr lang="ru-RU" sz="1600" i="1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10</a:t>
            </a:fld>
            <a:endParaRPr lang="ru-RU"/>
          </a:p>
        </p:txBody>
      </p:sp>
      <p:sp>
        <p:nvSpPr>
          <p:cNvPr id="8" name="Содержимое 2"/>
          <p:cNvSpPr txBox="1"/>
          <p:nvPr/>
        </p:nvSpPr>
        <p:spPr>
          <a:xfrm>
            <a:off x="688703" y="4941168"/>
            <a:ext cx="8136904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i="1" u="sng" dirty="0">
                <a:solidFill>
                  <a:srgbClr val="7030A0"/>
                </a:solidFill>
              </a:rPr>
              <a:t>Регулирующие норматив-но правовые акты: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i="1" dirty="0">
                <a:solidFill>
                  <a:srgbClr val="7030A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</a:t>
            </a:r>
            <a:r>
              <a:rPr lang="ru-RU" sz="1600" b="0" i="1" u="none" strike="noStrike">
                <a:solidFill>
                  <a:srgbClr val="7030A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татья 5 Фе</a:t>
            </a:r>
            <a:r>
              <a:rPr lang="ru-RU" sz="1600" b="0" i="1" u="none" strike="noStrike">
                <a:solidFill>
                  <a:srgbClr val="7030A0"/>
                </a:solidFill>
                <a:highlight>
                  <a:srgbClr val="FFFFFF"/>
                </a:highlight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дерального закона от 29.07.2004 </a:t>
            </a:r>
            <a:r>
              <a:rPr lang="en-US" sz="1600" b="0" i="1" u="none" strike="noStrike">
                <a:solidFill>
                  <a:srgbClr val="7030A0"/>
                </a:solidFill>
                <a:highlight>
                  <a:srgbClr val="FFFFFF"/>
                </a:highlight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N</a:t>
            </a:r>
            <a:r>
              <a:rPr lang="ru-RU" sz="1600" b="0" i="1" u="none" strike="noStrike">
                <a:solidFill>
                  <a:srgbClr val="7030A0"/>
                </a:solidFill>
                <a:highlight>
                  <a:srgbClr val="FFFFFF"/>
                </a:highlight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98-ФЗ (ред. от 08.08.2024), пункт 5</a:t>
            </a:r>
            <a:endParaRPr lang="ru-RU" sz="1600" i="1" dirty="0">
              <a:solidFill>
                <a:srgbClr val="7030A0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5</a:t>
            </a:r>
            <a:r>
              <a:rPr lang="en-US" dirty="0"/>
              <a:t> - </a:t>
            </a:r>
            <a:r>
              <a:rPr lang="ru-RU" dirty="0"/>
              <a:t>решение</a:t>
            </a:r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11</a:t>
            </a:fld>
            <a:endParaRPr lang="ru-RU"/>
          </a:p>
        </p:txBody>
      </p:sp>
      <p:sp>
        <p:nvSpPr>
          <p:cNvPr id="8" name="Содержимое 2"/>
          <p:cNvSpPr>
            <a:spLocks noGrp="1" noEditPoints="1"/>
          </p:cNvSpPr>
          <p:nvPr>
            <p:ph idx="1"/>
          </p:nvPr>
        </p:nvSpPr>
        <p:spPr>
          <a:xfrm>
            <a:off x="684213" y="1484313"/>
            <a:ext cx="7848600" cy="194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u="sng" dirty="0">
                <a:solidFill>
                  <a:srgbClr val="C00000"/>
                </a:solidFill>
              </a:rPr>
              <a:t>Обстоятельства важные для принятия решения: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i="1" u="sng" dirty="0">
              <a:solidFill>
                <a:srgbClr val="C00000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dirty="0">
                <a:solidFill>
                  <a:srgbClr val="C00000"/>
                </a:solidFill>
              </a:rPr>
              <a:t>- </a:t>
            </a:r>
            <a:r>
              <a:rPr lang="ru-RU" sz="1600" b="0" i="1" u="none" strike="noStrike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по трудовому договору сотрудник не имел права разглашать информацию, являющуюся коммерческой тайной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600" b="0" i="1" u="none" strike="noStrike">
              <a:solidFill>
                <a:srgbClr val="C00000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b="0" i="1" u="none" strike="noStrike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сотрудник перед информацию о количестве человек, которые получили травмы или профессиональные заболевания, также разгласил условия труда и количество работников.</a:t>
            </a:r>
          </a:p>
        </p:txBody>
      </p:sp>
      <p:sp>
        <p:nvSpPr>
          <p:cNvPr id="9" name="Содержимое 2"/>
          <p:cNvSpPr txBox="1"/>
          <p:nvPr/>
        </p:nvSpPr>
        <p:spPr>
          <a:xfrm>
            <a:off x="575369" y="4293096"/>
            <a:ext cx="7993261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u="sng" dirty="0">
                <a:solidFill>
                  <a:schemeClr val="accent1"/>
                </a:solidFill>
              </a:rPr>
              <a:t>Результат решения кейса: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i="1" u="sng" dirty="0">
              <a:solidFill>
                <a:schemeClr val="accent1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b="0" i="1" u="none" strike="noStrike">
                <a:solidFill>
                  <a:schemeClr val="accent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Можно удовлетворить иск сотрудника, з</a:t>
            </a:r>
            <a:r>
              <a:rPr lang="ru-RU" i="1" dirty="0">
                <a:solidFill>
                  <a:schemeClr val="accent1"/>
                </a:solidFill>
              </a:rPr>
              <a:t>аменить  причину увольнения на "увольнение по собственному желанию"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1043608" y="332656"/>
            <a:ext cx="7920880" cy="664820"/>
          </a:xfrm>
        </p:spPr>
        <p:txBody>
          <a:bodyPr/>
          <a:lstStyle/>
          <a:p>
            <a:endParaRPr lang="ru-RU" dirty="0"/>
          </a:p>
          <a:p>
            <a:r>
              <a:rPr lang="ru-RU" dirty="0"/>
              <a:t>Кейс-ситуация 6</a:t>
            </a:r>
          </a:p>
          <a:p>
            <a:endParaRPr lang="ru-RU" dirty="0"/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467544" y="1772816"/>
            <a:ext cx="7848872" cy="4392488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ru-RU" sz="1600" b="0" i="1" u="sng" strike="noStrike" dirty="0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Описание ситуации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 dirty="0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Коммерческая тайна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 dirty="0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Сотрудник </a:t>
            </a:r>
            <a:r>
              <a:rPr lang="en-US" sz="1600" b="0" i="1" u="none" strike="noStrike" dirty="0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N</a:t>
            </a:r>
            <a:r>
              <a:rPr lang="ru-RU" sz="1600" b="0" i="1" u="none" strike="noStrike" dirty="0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, директор компании</a:t>
            </a:r>
            <a:endParaRPr lang="ru-RU" sz="1600" b="0" i="1" u="none" strike="noStrike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u="none" strike="noStrike" dirty="0"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- </a:t>
            </a:r>
            <a:r>
              <a:rPr lang="ru-RU" sz="1600" b="0" i="1" u="none" strike="noStrike" dirty="0"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К</a:t>
            </a:r>
            <a:r>
              <a:rPr lang="ru-RU" sz="1600" b="0" i="1" u="none" strike="noStrike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инокомпания заключила с предпринимателем договор оказания услуг. В нем был пункт о конфиденциальной информации, куда входили сведения о съемках сериала. За каждый факт нарушения предусмотрели штраф 450 тыс. рублей. Кинокомпания не заплатила предпринимателю вовремя, и он написал гневный пост в телеграмм-канале. Рассказал, за что именно ему не заплатили, в том числе озвучил название нового сериала, даты съемки и другую конфиденциальную информацию.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1" u="none" strike="noStrike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Кинокомпания потребовала от предпринимателя неустойку за разглашение конфиденциальной информации. Она насчитала штраф в 4,5 млн рублей за девять нарушений. Каждый вид разглашенной информации расценили как отдельное нарушение: название, телеканал, даты съемок, количество серий и т. д.</a:t>
            </a:r>
            <a:r>
              <a:rPr lang="en-US" sz="1600" b="0" i="1" u="none" strike="noStrike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</a:t>
            </a:r>
            <a:r>
              <a:rPr lang="ru-RU" sz="1600" b="0" i="1" u="none" strike="noStrike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предприниматель отказался выплачивать штраф, тогда, кинокомпания обратилась в суд.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1" u="none" strike="noStrike" dirty="0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сентябрь </a:t>
            </a:r>
            <a:r>
              <a:rPr sz="1600" strike="noStrike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2020 года</a:t>
            </a:r>
            <a:endParaRPr lang="ru-RU" sz="1600" strike="noStrike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u="sng" dirty="0">
                <a:solidFill>
                  <a:srgbClr val="7030A0"/>
                </a:solidFill>
              </a:rPr>
              <a:t>Регулирующие норматив-но правовые акты: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i="1" dirty="0">
                <a:solidFill>
                  <a:srgbClr val="7030A0"/>
                </a:solidFill>
              </a:rPr>
              <a:t>- 333 статья ГК РФ, пункт 2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i="1" dirty="0">
                <a:solidFill>
                  <a:srgbClr val="7030A0"/>
                </a:solidFill>
              </a:rPr>
              <a:t>- 330 ГК РФ , пункт 1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i="1" dirty="0">
                <a:solidFill>
                  <a:srgbClr val="7030A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</a:t>
            </a:r>
            <a:r>
              <a:rPr lang="ru-RU" sz="1600" b="0" i="1" u="none" strike="noStrike" dirty="0">
                <a:solidFill>
                  <a:srgbClr val="7030A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татья 5 Фе</a:t>
            </a:r>
            <a:r>
              <a:rPr lang="ru-RU" sz="1600" b="0" i="1" u="none" strike="noStrike" dirty="0">
                <a:solidFill>
                  <a:srgbClr val="7030A0"/>
                </a:solidFill>
                <a:highlight>
                  <a:srgbClr val="FFFFFF"/>
                </a:highlight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дерального закона от 29.07.2004 </a:t>
            </a:r>
            <a:r>
              <a:rPr lang="en-US" sz="1600" b="0" i="1" u="none" strike="noStrike" dirty="0">
                <a:solidFill>
                  <a:srgbClr val="7030A0"/>
                </a:solidFill>
                <a:highlight>
                  <a:srgbClr val="FFFFFF"/>
                </a:highlight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N</a:t>
            </a:r>
            <a:r>
              <a:rPr lang="ru-RU" sz="1600" b="0" i="1" u="none" strike="noStrike" dirty="0">
                <a:solidFill>
                  <a:srgbClr val="7030A0"/>
                </a:solidFill>
                <a:highlight>
                  <a:srgbClr val="FFFFFF"/>
                </a:highlight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98-ФЗ (ред. от 08.08.2024)</a:t>
            </a:r>
            <a:endParaRPr lang="ru-RU" sz="1600" i="1" dirty="0">
              <a:solidFill>
                <a:srgbClr val="7030A0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700" b="1">
                <a:solidFill>
                  <a:schemeClr val="bg1"/>
                </a:solidFill>
              </a:defRPr>
            </a:lvl1pPr>
          </a:lstStyle>
          <a:p>
            <a:fld id="{C87B2790-9B43-4903-B0A0-A4941B7FD28D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6</a:t>
            </a:r>
            <a:r>
              <a:rPr lang="en-US" dirty="0"/>
              <a:t> - </a:t>
            </a:r>
            <a:r>
              <a:rPr lang="ru-RU" dirty="0"/>
              <a:t>решение</a:t>
            </a:r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13</a:t>
            </a:fld>
            <a:endParaRPr lang="ru-RU"/>
          </a:p>
        </p:txBody>
      </p:sp>
      <p:sp>
        <p:nvSpPr>
          <p:cNvPr id="8" name="Содержимое 2"/>
          <p:cNvSpPr>
            <a:spLocks noGrp="1" noEditPoints="1"/>
          </p:cNvSpPr>
          <p:nvPr>
            <p:ph idx="1"/>
          </p:nvPr>
        </p:nvSpPr>
        <p:spPr>
          <a:xfrm>
            <a:off x="684213" y="1484313"/>
            <a:ext cx="7848600" cy="194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u="sng" dirty="0">
                <a:solidFill>
                  <a:srgbClr val="C00000"/>
                </a:solidFill>
              </a:rPr>
              <a:t>Обстоятельства важные для принятия решения: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i="1" u="sng" dirty="0">
              <a:solidFill>
                <a:srgbClr val="C00000"/>
              </a:solidFill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i="1" dirty="0">
                <a:solidFill>
                  <a:srgbClr val="C00000"/>
                </a:solidFill>
              </a:rPr>
              <a:t>- </a:t>
            </a:r>
            <a:r>
              <a:rPr lang="ru-RU" sz="1600" b="0" i="1" u="none" strike="noStrike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Предприниматель рассказал, за что именно ему не заплатили, в том числе озвучил название нового сериала, даты съемки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1" u="none" strike="noStrike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За каждый факт нарушения предусмотрели штраф 450 тыс. рублей</a:t>
            </a: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1" u="none" strike="noStrike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Предпринимателем было  внесено заявление об уменьшении размера штрафа</a:t>
            </a:r>
            <a:endParaRPr lang="en-US" sz="1600" b="0" i="1" u="none" strike="noStrike">
              <a:solidFill>
                <a:srgbClr val="C00000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b="0" i="1" u="none" strike="noStrike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9" name="Содержимое 2"/>
          <p:cNvSpPr txBox="1"/>
          <p:nvPr/>
        </p:nvSpPr>
        <p:spPr>
          <a:xfrm>
            <a:off x="611560" y="3717032"/>
            <a:ext cx="7993261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i="1" u="sng" dirty="0">
                <a:solidFill>
                  <a:schemeClr val="accent1"/>
                </a:solidFill>
              </a:rPr>
              <a:t>Результат решения кейса: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600" i="1" u="sng" dirty="0">
              <a:solidFill>
                <a:schemeClr val="accent1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b="0" i="1" dirty="0">
                <a:solidFill>
                  <a:schemeClr val="accent1"/>
                </a:solidFill>
              </a:rPr>
              <a:t>Материалами дела подтвержден факт публичного 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b="0" i="1" dirty="0">
                <a:solidFill>
                  <a:schemeClr val="accent1"/>
                </a:solidFill>
              </a:rPr>
              <a:t>распространения конфиденциально информации, требование о взыскании неустойки законно и обоснованно.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b="0" i="1" dirty="0">
                <a:solidFill>
                  <a:schemeClr val="accent1"/>
                </a:solidFill>
              </a:rPr>
              <a:t>Назначить ответчику штраф в размере 45 000 тыс. рублей, учитывая просрочку истцом выплат по договору, написанное им заявление, а также то, что условия договорной санкции значительно превышает возможные убытки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600" b="1" i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1</a:t>
            </a:r>
          </a:p>
        </p:txBody>
      </p:sp>
      <p:sp>
        <p:nvSpPr>
          <p:cNvPr id="3" name="Содержимое 2"/>
          <p:cNvSpPr>
            <a:spLocks noGrp="1" noEditPoints="1"/>
          </p:cNvSpPr>
          <p:nvPr>
            <p:ph idx="1"/>
          </p:nvPr>
        </p:nvSpPr>
        <p:spPr>
          <a:xfrm>
            <a:off x="734786" y="1439426"/>
            <a:ext cx="7320643" cy="4980689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800" i="1" u="sng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Описание </a:t>
            </a:r>
            <a:r>
              <a:rPr lang="ru-RU" sz="1800" i="1" u="sng" dirty="0" err="1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ситуации</a:t>
            </a:r>
            <a:r>
              <a:rPr lang="ru-RU" sz="18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: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8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гос. Тайна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8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Действующие лица: АО «</a:t>
            </a:r>
            <a:r>
              <a:rPr lang="ru-RU" sz="1800" i="1" dirty="0" err="1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ТехноБезопасность</a:t>
            </a:r>
            <a:r>
              <a:rPr lang="ru-RU" sz="18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», гос. заказчик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АО "</a:t>
            </a:r>
            <a:r>
              <a:rPr lang="ru-RU" sz="1800" i="1" dirty="0" err="1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ТехноБезопасность</a:t>
            </a:r>
            <a:r>
              <a:rPr lang="ru-RU" sz="18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" участвует в тендере на поставку оборудования для государственного учреждения, работающего с информацией, относящейся к государственной тайне. По условиям тендера, организация-поставщик обязана иметь лицензию на работу с информацией, составляющей государственную тайну. В процессе проверки конкурсной документации заказчик выявил, что лицензия АО "</a:t>
            </a:r>
            <a:r>
              <a:rPr lang="ru-RU" sz="1800" i="1" dirty="0" err="1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ТехноБезопасность</a:t>
            </a:r>
            <a:r>
              <a:rPr lang="ru-RU" sz="18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" на работу с государственной тайной истекла. Руководство компании подало заявление на продление лицензии, однако сроки рассмотрения заявления превышают сроки выполнения тендера. Заказчик решил аннулировать заявку АО "</a:t>
            </a:r>
            <a:r>
              <a:rPr lang="ru-RU" sz="1800" i="1" dirty="0" err="1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ТехноБезопасность</a:t>
            </a:r>
            <a:r>
              <a:rPr lang="ru-RU" sz="18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", несмотря на отсутствие окончательного решения по продлению лицензии.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- 13.09.2024</a:t>
            </a:r>
          </a:p>
          <a:p>
            <a:pPr marL="0" indent="0">
              <a:spcBef>
                <a:spcPts val="600"/>
              </a:spcBef>
              <a:buNone/>
            </a:pPr>
            <a:endParaRPr lang="ru-RU" sz="1800" i="1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800" i="1" u="sng" dirty="0">
                <a:solidFill>
                  <a:srgbClr val="7030A0"/>
                </a:solidFill>
              </a:rPr>
              <a:t>Регулирующие нормативно правовые акты: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800" i="1" dirty="0">
                <a:solidFill>
                  <a:srgbClr val="7030A0"/>
                </a:solidFill>
              </a:rPr>
              <a:t>- Статья 27 федерального Закона РФ номер 5485-1 (ред. от 08.08.2024) «О государственной тайне», абзац 1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800" i="1" dirty="0">
                <a:solidFill>
                  <a:srgbClr val="7030A0"/>
                </a:solidFill>
              </a:rPr>
              <a:t>Положение о лицензировании деятельности предприятий, учреждений и организаций по проведению работ, связанных с использованием сведений, составляющих государственную тайну . . .</a:t>
            </a:r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1</a:t>
            </a:r>
            <a:r>
              <a:rPr lang="en-US" dirty="0"/>
              <a:t> - </a:t>
            </a:r>
            <a:r>
              <a:rPr lang="ru-RU" dirty="0"/>
              <a:t>решение</a:t>
            </a:r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3</a:t>
            </a:fld>
            <a:endParaRPr lang="ru-RU"/>
          </a:p>
        </p:txBody>
      </p:sp>
      <p:sp>
        <p:nvSpPr>
          <p:cNvPr id="5" name="Содержимое 2"/>
          <p:cNvSpPr txBox="1"/>
          <p:nvPr/>
        </p:nvSpPr>
        <p:spPr>
          <a:xfrm>
            <a:off x="705304" y="1669143"/>
            <a:ext cx="3794688" cy="46401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i="1" u="sng" dirty="0">
                <a:solidFill>
                  <a:schemeClr val="accent2"/>
                </a:solidFill>
              </a:rPr>
              <a:t>При принятии решения следует учитывать:</a:t>
            </a:r>
          </a:p>
          <a:p>
            <a:r>
              <a:rPr lang="ru-RU" sz="1400" i="1" dirty="0">
                <a:solidFill>
                  <a:schemeClr val="accent2"/>
                </a:solidFill>
              </a:rPr>
              <a:t>Является ли обязательное наличие действующей лицензии условием допуска к конкурсу по законодательству о государственной тайне.</a:t>
            </a:r>
          </a:p>
          <a:p>
            <a:r>
              <a:rPr lang="ru-RU" sz="1400" i="1" dirty="0">
                <a:solidFill>
                  <a:schemeClr val="accent2"/>
                </a:solidFill>
              </a:rPr>
              <a:t>Возможно ли временное разрешение на выполнение тендерных обязательств, если документы на продление лицензии поданы и рассматриваются лицензирующим органом.</a:t>
            </a:r>
          </a:p>
          <a:p>
            <a:r>
              <a:rPr lang="ru-RU" sz="1400" i="1" dirty="0">
                <a:solidFill>
                  <a:schemeClr val="accent2"/>
                </a:solidFill>
              </a:rPr>
              <a:t>Должен ли заказчик учитывать особые обстоятельства, такие как временная задержка продления лицензии, если компания ранее выполняла обязательства в рамках работы с государственной тайной.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400" i="1" dirty="0">
              <a:solidFill>
                <a:srgbClr val="C00000"/>
              </a:solidFill>
            </a:endParaRPr>
          </a:p>
        </p:txBody>
      </p:sp>
      <p:sp>
        <p:nvSpPr>
          <p:cNvPr id="7" name="Содержимое 2"/>
          <p:cNvSpPr txBox="1"/>
          <p:nvPr/>
        </p:nvSpPr>
        <p:spPr>
          <a:xfrm>
            <a:off x="4609124" y="1669143"/>
            <a:ext cx="3794688" cy="41272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400" i="1" u="sng" dirty="0">
                <a:solidFill>
                  <a:schemeClr val="accent1"/>
                </a:solidFill>
              </a:rPr>
              <a:t>Решение кейса: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400" i="1" dirty="0">
                <a:solidFill>
                  <a:schemeClr val="accent1"/>
                </a:solidFill>
              </a:rPr>
              <a:t>Заказчику следует направить запрос в лицензирующий орган для получения официальной информации о сроках рассмотрения продления лицензии и возможности временного разрешения для АО «</a:t>
            </a:r>
            <a:r>
              <a:rPr lang="ru-RU" sz="1400" i="1" dirty="0" err="1">
                <a:solidFill>
                  <a:schemeClr val="accent1"/>
                </a:solidFill>
              </a:rPr>
              <a:t>ТехноБезопасность</a:t>
            </a:r>
            <a:r>
              <a:rPr lang="ru-RU" sz="1400" i="1" dirty="0">
                <a:solidFill>
                  <a:schemeClr val="accent1"/>
                </a:solidFill>
              </a:rPr>
              <a:t>». В случае, если временное разрешение возможно, АО «</a:t>
            </a:r>
            <a:r>
              <a:rPr lang="ru-RU" sz="1400" i="1" dirty="0" err="1">
                <a:solidFill>
                  <a:schemeClr val="accent1"/>
                </a:solidFill>
              </a:rPr>
              <a:t>ТехноБезопасность</a:t>
            </a:r>
            <a:r>
              <a:rPr lang="ru-RU" sz="1400" i="1" dirty="0">
                <a:solidFill>
                  <a:schemeClr val="accent1"/>
                </a:solidFill>
              </a:rPr>
              <a:t>» может быть допущено к участию в тендере с условием предоставления лицензии в ближайшие сроки. Если же такой вариант невозможен, заявка должна быть отклонена.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2</a:t>
            </a:r>
          </a:p>
        </p:txBody>
      </p:sp>
      <p:sp>
        <p:nvSpPr>
          <p:cNvPr id="3" name="Содержимое 2"/>
          <p:cNvSpPr>
            <a:spLocks noGrp="1" noEditPoints="1"/>
          </p:cNvSpPr>
          <p:nvPr>
            <p:ph idx="1"/>
          </p:nvPr>
        </p:nvSpPr>
        <p:spPr>
          <a:xfrm>
            <a:off x="683568" y="1196752"/>
            <a:ext cx="7320643" cy="4935332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600" dirty="0"/>
              <a:t>Описание ситуации: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600" dirty="0"/>
              <a:t>гос. Тайна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600" dirty="0"/>
              <a:t>Действующие лица: ООО «</a:t>
            </a:r>
            <a:r>
              <a:rPr lang="ru-RU" sz="1600" dirty="0" err="1"/>
              <a:t>СтройКомплекс</a:t>
            </a:r>
            <a:r>
              <a:rPr lang="ru-RU" sz="1600" dirty="0"/>
              <a:t>», субподрядчик, гос. Заказчик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dirty="0"/>
              <a:t>ООО "</a:t>
            </a:r>
            <a:r>
              <a:rPr lang="ru-RU" sz="1600" dirty="0" err="1"/>
              <a:t>СтройКомплекс</a:t>
            </a:r>
            <a:r>
              <a:rPr lang="ru-RU" sz="1600" dirty="0"/>
              <a:t>" выполняет строительные работы на объекте стратегического значения. В ходе работ выяснилось, что компания использует субподрядчика – ООО "</a:t>
            </a:r>
            <a:r>
              <a:rPr lang="ru-RU" sz="1600" dirty="0" err="1"/>
              <a:t>Технострой</a:t>
            </a:r>
            <a:r>
              <a:rPr lang="ru-RU" sz="1600" dirty="0"/>
              <a:t>", который не имеет лицензии на работу с информацией, составляющей государственную тайну. По контракту с заказчиком (государственным учреждением) ООО "</a:t>
            </a:r>
            <a:r>
              <a:rPr lang="ru-RU" sz="1600" dirty="0" err="1"/>
              <a:t>СтройКомплекс</a:t>
            </a:r>
            <a:r>
              <a:rPr lang="ru-RU" sz="1600" dirty="0"/>
              <a:t>" должно обеспечить все требования информационной безопасности, однако утверждает, что субподрядчик не имеет доступа к информации, относящейся к государственной тайне, а значит, лицензия ему не требуется. Заказчик, обеспокоенный потенциальной утечкой информации, требует прекратить работу с субподрядчиком.</a:t>
            </a:r>
          </a:p>
          <a:p>
            <a:pPr>
              <a:spcBef>
                <a:spcPts val="600"/>
              </a:spcBef>
              <a:buFontTx/>
              <a:buChar char="-"/>
            </a:pPr>
            <a:r>
              <a:rPr lang="ru-RU" sz="1600" dirty="0"/>
              <a:t>15.10.2024</a:t>
            </a:r>
            <a:endParaRPr lang="ru-RU" sz="1400" dirty="0">
              <a:solidFill>
                <a:srgbClr val="7030A0"/>
              </a:solidFill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400" u="sng" dirty="0">
                <a:solidFill>
                  <a:srgbClr val="7030A0"/>
                </a:solidFill>
              </a:rPr>
              <a:t>Регулирующие нормативно правовые акты: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>
                <a:solidFill>
                  <a:srgbClr val="7030A0"/>
                </a:solidFill>
              </a:rPr>
              <a:t>- Статья 27 федерального Закона РФ номер 5485-1 (ред. От 08.08.2024) «О государственной тайне», абзац 1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400" dirty="0">
                <a:solidFill>
                  <a:srgbClr val="7030A0"/>
                </a:solidFill>
              </a:rPr>
              <a:t>Положение о лицензировании деятельности предприятий, учреждений и организаций по проведению работ, связанных с использованием сведений, составляющих государственную тайну</a:t>
            </a:r>
          </a:p>
          <a:p>
            <a:pPr marL="0" indent="0">
              <a:spcBef>
                <a:spcPts val="600"/>
              </a:spcBef>
              <a:buNone/>
            </a:pPr>
            <a:endParaRPr lang="ru-RU" sz="2000" dirty="0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4</a:t>
            </a:fld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2</a:t>
            </a:r>
            <a:r>
              <a:rPr lang="en-US" dirty="0"/>
              <a:t> - </a:t>
            </a:r>
            <a:r>
              <a:rPr lang="ru-RU" dirty="0"/>
              <a:t>решение</a:t>
            </a:r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5</a:t>
            </a:fld>
            <a:endParaRPr lang="ru-RU"/>
          </a:p>
        </p:txBody>
      </p:sp>
      <p:sp>
        <p:nvSpPr>
          <p:cNvPr id="5" name="Содержимое 2"/>
          <p:cNvSpPr txBox="1"/>
          <p:nvPr/>
        </p:nvSpPr>
        <p:spPr>
          <a:xfrm>
            <a:off x="705304" y="1723570"/>
            <a:ext cx="3794688" cy="4585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400" i="1" u="sng" dirty="0">
                <a:solidFill>
                  <a:schemeClr val="accent2"/>
                </a:solidFill>
              </a:rPr>
              <a:t>При рассмотрении ситуации следует учесть</a:t>
            </a:r>
            <a:r>
              <a:rPr lang="ru-RU" sz="1400" i="1" dirty="0">
                <a:solidFill>
                  <a:schemeClr val="accent2"/>
                </a:solidFill>
              </a:rPr>
              <a:t>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400" i="1" dirty="0">
                <a:solidFill>
                  <a:schemeClr val="accent2"/>
                </a:solidFill>
              </a:rPr>
              <a:t>Доступ субподрядчика к информации, которая может считаться государственной тайной.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400" i="1" dirty="0">
                <a:solidFill>
                  <a:schemeClr val="accent2"/>
                </a:solidFill>
              </a:rPr>
              <a:t>Обязательства генерального подрядчика перед заказчиком по обеспечению требований безопасности.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400" i="1" dirty="0">
                <a:solidFill>
                  <a:schemeClr val="accent2"/>
                </a:solidFill>
              </a:rPr>
              <a:t>Наличие официальных документов и оценок, которые подтверждают или опровергают доступ субподрядчика к информации, связанной с государственной тайной.</a:t>
            </a:r>
          </a:p>
        </p:txBody>
      </p:sp>
      <p:sp>
        <p:nvSpPr>
          <p:cNvPr id="6" name="Содержимое 2"/>
          <p:cNvSpPr txBox="1"/>
          <p:nvPr/>
        </p:nvSpPr>
        <p:spPr>
          <a:xfrm>
            <a:off x="4608004" y="1412776"/>
            <a:ext cx="3794688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400" i="1" dirty="0">
              <a:solidFill>
                <a:srgbClr val="7030A0"/>
              </a:solidFill>
            </a:endParaRPr>
          </a:p>
        </p:txBody>
      </p:sp>
      <p:sp>
        <p:nvSpPr>
          <p:cNvPr id="7" name="Содержимое 2"/>
          <p:cNvSpPr txBox="1"/>
          <p:nvPr/>
        </p:nvSpPr>
        <p:spPr>
          <a:xfrm>
            <a:off x="4609124" y="1723570"/>
            <a:ext cx="3794688" cy="40728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400" i="1" u="sng" dirty="0">
                <a:solidFill>
                  <a:schemeClr val="accent1"/>
                </a:solidFill>
              </a:rPr>
              <a:t>Решение кейса: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400" i="1" dirty="0">
                <a:solidFill>
                  <a:schemeClr val="accent1"/>
                </a:solidFill>
              </a:rPr>
              <a:t>ООО «</a:t>
            </a:r>
            <a:r>
              <a:rPr lang="ru-RU" sz="1400" i="1" dirty="0" err="1">
                <a:solidFill>
                  <a:schemeClr val="accent1"/>
                </a:solidFill>
              </a:rPr>
              <a:t>СтройКомплекс</a:t>
            </a:r>
            <a:r>
              <a:rPr lang="ru-RU" sz="1400" i="1" dirty="0">
                <a:solidFill>
                  <a:schemeClr val="accent1"/>
                </a:solidFill>
              </a:rPr>
              <a:t>» обязано провести внутреннюю проверку с участием представителей заказчика и предоставить документы, подтверждающие отсутствие доступа субподрядчика к секретной информации. Если будет доказано, что ООО «</a:t>
            </a:r>
            <a:r>
              <a:rPr lang="ru-RU" sz="1400" i="1" dirty="0" err="1">
                <a:solidFill>
                  <a:schemeClr val="accent1"/>
                </a:solidFill>
              </a:rPr>
              <a:t>Технострой</a:t>
            </a:r>
            <a:r>
              <a:rPr lang="ru-RU" sz="1400" i="1" dirty="0">
                <a:solidFill>
                  <a:schemeClr val="accent1"/>
                </a:solidFill>
              </a:rPr>
              <a:t>» действительно не имеет доступа к такой информации, продолжение работ возможно без обязательного получения лицензии для субподрядчика. Если доказательства будут признаны недостаточными, ООО «</a:t>
            </a:r>
            <a:r>
              <a:rPr lang="ru-RU" sz="1400" i="1" dirty="0" err="1">
                <a:solidFill>
                  <a:schemeClr val="accent1"/>
                </a:solidFill>
              </a:rPr>
              <a:t>СтройКомплекс</a:t>
            </a:r>
            <a:r>
              <a:rPr lang="ru-RU" sz="1400" i="1" dirty="0">
                <a:solidFill>
                  <a:schemeClr val="accent1"/>
                </a:solidFill>
              </a:rPr>
              <a:t>» обязано заменить субподрядчика или выполнить требования заказчика о прекращении работы с ним.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3</a:t>
            </a:r>
          </a:p>
        </p:txBody>
      </p:sp>
      <p:sp>
        <p:nvSpPr>
          <p:cNvPr id="3" name="Содержимое 2"/>
          <p:cNvSpPr>
            <a:spLocks noGrp="1" noEditPoints="1"/>
          </p:cNvSpPr>
          <p:nvPr>
            <p:ph idx="1"/>
          </p:nvPr>
        </p:nvSpPr>
        <p:spPr>
          <a:xfrm>
            <a:off x="683568" y="1124744"/>
            <a:ext cx="7848872" cy="475252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endParaRPr lang="ru-RU" sz="1600" i="1" dirty="0"/>
          </a:p>
          <a:p>
            <a:pPr marL="0" indent="0">
              <a:spcBef>
                <a:spcPts val="600"/>
              </a:spcBef>
              <a:buNone/>
            </a:pPr>
            <a:r>
              <a:rPr lang="ru-RU" sz="1600" i="1" u="sng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Описание ситуации: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гос. Тайна</a:t>
            </a:r>
            <a:endParaRPr lang="ru-RU" sz="1600" i="1" u="sng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6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Ведомство по охране государственной тайны (ВОГТ) проводит проверку на предмет несанкционированного доступа к информации, содержащейся в документе, отнесенном к государственной тайне. Документ содержит данные о новых разработках в области оборонной технологии.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Действующие лица: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ru-RU" sz="16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Гражданин 1 – инженер, работающий в оборонном предприятии, имеющий доступ к государственной тайне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ru-RU" sz="16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Гражданин 2 – начальник отдела безопасности на предприятии.</a:t>
            </a:r>
          </a:p>
          <a:p>
            <a:pPr marL="400050" lvl="1" indent="0">
              <a:spcBef>
                <a:spcPts val="600"/>
              </a:spcBef>
              <a:buNone/>
            </a:pPr>
            <a:r>
              <a:rPr lang="ru-RU" sz="16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Гражданин 1 случайно оставил свой доступ к системе открытым, и его компьютер был использован третьими лицами для получения информации. ВОГТ проводит расследование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i="1" dirty="0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сентябрь 2024</a:t>
            </a:r>
          </a:p>
          <a:p>
            <a:pPr marL="0" indent="0">
              <a:spcBef>
                <a:spcPts val="600"/>
              </a:spcBef>
              <a:buNone/>
            </a:pPr>
            <a:endParaRPr lang="ru-RU" sz="1600" i="1" dirty="0"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600" i="1" dirty="0"/>
          </a:p>
          <a:p>
            <a:pPr marL="0" indent="0">
              <a:spcBef>
                <a:spcPts val="600"/>
              </a:spcBef>
              <a:buNone/>
            </a:pPr>
            <a:endParaRPr lang="ru-RU" sz="1600" i="1" dirty="0"/>
          </a:p>
          <a:p>
            <a:pPr marL="0" indent="0">
              <a:spcBef>
                <a:spcPts val="600"/>
              </a:spcBef>
              <a:buNone/>
            </a:pPr>
            <a:endParaRPr lang="ru-RU" sz="1400" i="1" dirty="0"/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6</a:t>
            </a:fld>
            <a:endParaRPr lang="ru-RU"/>
          </a:p>
        </p:txBody>
      </p:sp>
      <p:sp>
        <p:nvSpPr>
          <p:cNvPr id="7" name="Содержимое 2"/>
          <p:cNvSpPr txBox="1"/>
          <p:nvPr/>
        </p:nvSpPr>
        <p:spPr>
          <a:xfrm>
            <a:off x="4609124" y="3780216"/>
            <a:ext cx="3794688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100" i="1" dirty="0">
              <a:solidFill>
                <a:schemeClr val="tx2"/>
              </a:solidFill>
            </a:endParaRPr>
          </a:p>
        </p:txBody>
      </p:sp>
      <p:sp>
        <p:nvSpPr>
          <p:cNvPr id="8" name="Содержимое 2"/>
          <p:cNvSpPr txBox="1"/>
          <p:nvPr/>
        </p:nvSpPr>
        <p:spPr>
          <a:xfrm>
            <a:off x="611560" y="5463952"/>
            <a:ext cx="8136904" cy="12637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i="1" dirty="0">
                <a:solidFill>
                  <a:srgbClr val="7030A0"/>
                </a:solidFill>
              </a:rPr>
              <a:t>Регулирующие норматив-но правовые акты: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u-RU" sz="1600" i="1" dirty="0">
                <a:solidFill>
                  <a:srgbClr val="7030A0"/>
                </a:solidFill>
              </a:rPr>
              <a:t>Статья 27 федерального Закона РФ номер 5485-1 (ред. От 08.08.2024) «О государственной тайне», абзац 1 </a:t>
            </a:r>
          </a:p>
          <a:p>
            <a:pPr marL="285750" indent="-285750">
              <a:spcBef>
                <a:spcPts val="600"/>
              </a:spcBef>
              <a:buFontTx/>
              <a:buChar char="-"/>
            </a:pPr>
            <a:r>
              <a:rPr lang="ru-RU" sz="1600" dirty="0">
                <a:solidFill>
                  <a:srgbClr val="7030A0"/>
                </a:solidFill>
              </a:rPr>
              <a:t>Статья 23 федерального Закона РФ номер 5485-1 (ред. От 08.08.2024) «О государственной тайне»</a:t>
            </a:r>
            <a:endParaRPr lang="ru-RU" sz="16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3</a:t>
            </a:r>
            <a:r>
              <a:rPr lang="en-US" dirty="0"/>
              <a:t> - </a:t>
            </a:r>
            <a:r>
              <a:rPr lang="ru-RU" dirty="0"/>
              <a:t>решение</a:t>
            </a:r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7</a:t>
            </a:fld>
            <a:endParaRPr lang="ru-RU"/>
          </a:p>
        </p:txBody>
      </p:sp>
      <p:sp>
        <p:nvSpPr>
          <p:cNvPr id="5" name="Содержимое 2"/>
          <p:cNvSpPr txBox="1"/>
          <p:nvPr/>
        </p:nvSpPr>
        <p:spPr>
          <a:xfrm>
            <a:off x="705304" y="3774504"/>
            <a:ext cx="3794688" cy="2534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400" i="1" dirty="0">
              <a:solidFill>
                <a:schemeClr val="tx2"/>
              </a:solidFill>
            </a:endParaRPr>
          </a:p>
        </p:txBody>
      </p:sp>
      <p:sp>
        <p:nvSpPr>
          <p:cNvPr id="6" name="Содержимое 2"/>
          <p:cNvSpPr txBox="1"/>
          <p:nvPr/>
        </p:nvSpPr>
        <p:spPr>
          <a:xfrm>
            <a:off x="4608004" y="1412776"/>
            <a:ext cx="3794688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400" i="1" dirty="0">
              <a:solidFill>
                <a:srgbClr val="7030A0"/>
              </a:solidFill>
            </a:endParaRPr>
          </a:p>
        </p:txBody>
      </p:sp>
      <p:sp>
        <p:nvSpPr>
          <p:cNvPr id="8" name="Содержимое 2"/>
          <p:cNvSpPr>
            <a:spLocks noGrp="1" noEditPoints="1"/>
          </p:cNvSpPr>
          <p:nvPr>
            <p:ph idx="1"/>
          </p:nvPr>
        </p:nvSpPr>
        <p:spPr>
          <a:xfrm>
            <a:off x="684213" y="1484313"/>
            <a:ext cx="7848600" cy="194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u="sng" dirty="0">
                <a:solidFill>
                  <a:srgbClr val="C00000"/>
                </a:solidFill>
              </a:rPr>
              <a:t>Обстоятельства важные для принятия решения:</a:t>
            </a:r>
          </a:p>
          <a:p>
            <a:pPr indent="0">
              <a:spcBef>
                <a:spcPts val="600"/>
              </a:spcBef>
              <a:buNone/>
            </a:pPr>
            <a:r>
              <a:rPr lang="ru-RU" i="1" dirty="0">
                <a:solidFill>
                  <a:srgbClr val="C00000"/>
                </a:solidFill>
              </a:rPr>
              <a:t>- Гражданин 1 имеет допуск к государственной тайне </a:t>
            </a:r>
          </a:p>
          <a:p>
            <a:pPr indent="0">
              <a:spcBef>
                <a:spcPts val="600"/>
              </a:spcBef>
              <a:buNone/>
            </a:pPr>
            <a:r>
              <a:rPr lang="ru-RU" i="1" dirty="0">
                <a:solidFill>
                  <a:srgbClr val="C00000"/>
                </a:solidFill>
              </a:rPr>
              <a:t>- Внутренние инструкции предприятия не были соблюдены, что привело к утечке информации.</a:t>
            </a:r>
          </a:p>
        </p:txBody>
      </p:sp>
      <p:sp>
        <p:nvSpPr>
          <p:cNvPr id="9" name="Содержимое 2"/>
          <p:cNvSpPr txBox="1"/>
          <p:nvPr/>
        </p:nvSpPr>
        <p:spPr>
          <a:xfrm>
            <a:off x="705304" y="3500537"/>
            <a:ext cx="7993261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u="sng" dirty="0">
                <a:solidFill>
                  <a:schemeClr val="accent1"/>
                </a:solidFill>
              </a:rPr>
              <a:t>Результат решения кейса: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i="1" dirty="0">
              <a:solidFill>
                <a:schemeClr val="accent1"/>
              </a:solidFill>
            </a:endParaRP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dirty="0">
                <a:solidFill>
                  <a:schemeClr val="accent1"/>
                </a:solidFill>
              </a:rPr>
              <a:t>Гражданин 1 был привлечен к уголовной ответственности согласно закону УК РФ статья 283 и был лишён свободы на срок 1 года. Гражданин 2 также был привлечен к уголовной ответственности согласно закону УК РФ статья 293 и был лишён свободы на срок 1 года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4</a:t>
            </a:r>
          </a:p>
        </p:txBody>
      </p:sp>
      <p:sp>
        <p:nvSpPr>
          <p:cNvPr id="3" name="Содержимое 2"/>
          <p:cNvSpPr>
            <a:spLocks noGrp="1" noEditPoints="1"/>
          </p:cNvSpPr>
          <p:nvPr>
            <p:ph idx="1"/>
          </p:nvPr>
        </p:nvSpPr>
        <p:spPr>
          <a:xfrm>
            <a:off x="683568" y="1268760"/>
            <a:ext cx="7848872" cy="475252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1600" b="0" i="1" u="sng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Описание ситуации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Коммерческая тайна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Сотрудник </a:t>
            </a:r>
            <a:r>
              <a:rPr lang="en-US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N</a:t>
            </a: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, директор компании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По заключенному трудовому договору сотрудник </a:t>
            </a:r>
            <a:r>
              <a:rPr lang="en-US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N</a:t>
            </a: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в компании “ООО Ромашка” в свое отсутствие обязан хранить документы, помеченные грифом “ком тайна” (список клиентов компании), в сейфе.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Но к тому моменту, когда рабочий день подошел к концу, выяснилось, что сейф заполнен и места для хранения документов нет. Сотрудник </a:t>
            </a:r>
            <a:r>
              <a:rPr lang="en-US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N</a:t>
            </a: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был вынужден оставить эти документы на своем рабочем столе, после чего уйти домой. В результате документы были сфотографированы и переданы третьим лицам.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Директор "ООО Ромашки" уволил сотрудника за нарушение трудового договора и также потребовал заплатить штраф за понесенные компанией убытки. Сотрудник</a:t>
            </a:r>
            <a:r>
              <a:rPr lang="ru-RU" sz="1600" b="0" i="1" u="none" strike="noStrike"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обратился в суд, чтобы заменить причину увольнения.</a:t>
            </a:r>
            <a:endParaRPr lang="ru-RU" sz="1600" b="0" i="1" u="none" strike="noStrike">
              <a:solidFill>
                <a:schemeClr val="bg2">
                  <a:lumMod val="50000"/>
                </a:schemeClr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ru-RU" sz="1600" b="0" i="1" u="none" strike="noStrike">
                <a:solidFill>
                  <a:schemeClr val="bg2">
                    <a:lumMod val="50000"/>
                  </a:schemeClr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октябрь 2024</a:t>
            </a:r>
          </a:p>
          <a:p>
            <a:pPr marL="0" indent="0">
              <a:spcBef>
                <a:spcPts val="600"/>
              </a:spcBef>
              <a:buNone/>
            </a:pPr>
            <a:endParaRPr lang="ru-RU" sz="1600" b="0" i="1" u="none" strike="noStrike">
              <a:solidFill>
                <a:srgbClr val="000000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600" b="0" i="1" u="none" strike="noStrike">
              <a:solidFill>
                <a:srgbClr val="000000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indent="0">
              <a:spcBef>
                <a:spcPts val="600"/>
              </a:spcBef>
              <a:buNone/>
            </a:pPr>
            <a:endParaRPr lang="ru-RU" sz="1600" b="0" i="1" u="none" strike="noStrike">
              <a:solidFill>
                <a:srgbClr val="000000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8</a:t>
            </a:fld>
            <a:endParaRPr lang="ru-RU"/>
          </a:p>
        </p:txBody>
      </p:sp>
      <p:sp>
        <p:nvSpPr>
          <p:cNvPr id="6" name="Содержимое 2"/>
          <p:cNvSpPr txBox="1"/>
          <p:nvPr/>
        </p:nvSpPr>
        <p:spPr>
          <a:xfrm>
            <a:off x="4608004" y="1412776"/>
            <a:ext cx="3794688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400" i="1" dirty="0">
              <a:solidFill>
                <a:srgbClr val="7030A0"/>
              </a:solidFill>
            </a:endParaRPr>
          </a:p>
        </p:txBody>
      </p:sp>
      <p:sp>
        <p:nvSpPr>
          <p:cNvPr id="8" name="Содержимое 2"/>
          <p:cNvSpPr txBox="1"/>
          <p:nvPr/>
        </p:nvSpPr>
        <p:spPr>
          <a:xfrm>
            <a:off x="611560" y="5373216"/>
            <a:ext cx="8136904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i="1" u="sng" dirty="0">
                <a:solidFill>
                  <a:srgbClr val="7030A0"/>
                </a:solidFill>
              </a:rPr>
              <a:t>Регулирующие нормативно-правовые акты: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i="1" dirty="0">
                <a:solidFill>
                  <a:srgbClr val="7030A0"/>
                </a:solidFill>
              </a:rPr>
              <a:t>- С</a:t>
            </a:r>
            <a:r>
              <a:rPr lang="ru-RU" sz="1600" b="0" i="1" u="none" strike="noStrike">
                <a:solidFill>
                  <a:srgbClr val="7030A0"/>
                </a:solidFill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татья 11 Фе</a:t>
            </a:r>
            <a:r>
              <a:rPr lang="ru-RU" sz="1600" b="0" i="1" u="none" strike="noStrike">
                <a:solidFill>
                  <a:srgbClr val="7030A0"/>
                </a:solidFill>
                <a:highlight>
                  <a:srgbClr val="FFFFFF"/>
                </a:highlight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дерального закона от 29.07.2004 </a:t>
            </a:r>
            <a:r>
              <a:rPr lang="en-US" sz="1600" b="0" i="1" u="none" strike="noStrike">
                <a:solidFill>
                  <a:srgbClr val="7030A0"/>
                </a:solidFill>
                <a:highlight>
                  <a:srgbClr val="FFFFFF"/>
                </a:highlight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N</a:t>
            </a:r>
            <a:r>
              <a:rPr lang="ru-RU" sz="1600" b="0" i="1" u="none" strike="noStrike">
                <a:solidFill>
                  <a:srgbClr val="7030A0"/>
                </a:solidFill>
                <a:highlight>
                  <a:srgbClr val="FFFFFF"/>
                </a:highlight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 98-ФЗ (ред. от 08.08.2024), 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b="0" i="1" u="none" strike="noStrike">
                <a:solidFill>
                  <a:srgbClr val="7030A0"/>
                </a:solidFill>
                <a:highlight>
                  <a:srgbClr val="FFFFFF"/>
                </a:highlight>
                <a:latin typeface="Times New Roman" pitchFamily="18" charset="0" panose="02020603050405020304"/>
                <a:ea typeface="+mn-lt"/>
                <a:cs typeface="Times New Roman" pitchFamily="18" charset="0" panose="02020603050405020304"/>
              </a:rPr>
              <a:t>пункты 1, 5, 7</a:t>
            </a:r>
            <a:endParaRPr lang="ru-RU" sz="1600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Кейс-ситуация 4</a:t>
            </a:r>
            <a:r>
              <a:rPr lang="en-US" dirty="0"/>
              <a:t> - </a:t>
            </a:r>
            <a:r>
              <a:rPr lang="ru-RU" dirty="0"/>
              <a:t>решение</a:t>
            </a:r>
          </a:p>
        </p:txBody>
      </p:sp>
      <p:sp>
        <p:nvSpPr>
          <p:cNvPr id="4" name="Номер слайда 3"/>
          <p:cNvSpPr>
            <a:spLocks noGrp="1" noEditPoints="1"/>
          </p:cNvSpPr>
          <p:nvPr>
            <p:ph type="sldNum" sz="quarter" idx="4"/>
          </p:nvPr>
        </p:nvSpPr>
        <p:spPr/>
        <p:txBody>
          <a:bodyPr/>
          <a:lstStyle/>
          <a:p>
            <a:fld id="{C87B2790-9B43-4903-B0A0-A4941B7FD28D}" type="slidenum">
              <a:rPr lang="ru-RU" smtClean="0"/>
              <a:t>9</a:t>
            </a:fld>
            <a:endParaRPr lang="ru-RU"/>
          </a:p>
        </p:txBody>
      </p:sp>
      <p:sp>
        <p:nvSpPr>
          <p:cNvPr id="7" name="Содержимое 2"/>
          <p:cNvSpPr txBox="1"/>
          <p:nvPr/>
        </p:nvSpPr>
        <p:spPr>
          <a:xfrm>
            <a:off x="4609124" y="3780216"/>
            <a:ext cx="3794688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»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endParaRPr lang="ru-RU" sz="1100" i="1" dirty="0">
              <a:solidFill>
                <a:schemeClr val="tx2"/>
              </a:solidFill>
            </a:endParaRPr>
          </a:p>
        </p:txBody>
      </p:sp>
      <p:sp>
        <p:nvSpPr>
          <p:cNvPr id="8" name="Содержимое 2"/>
          <p:cNvSpPr>
            <a:spLocks noGrp="1" noEditPoints="1"/>
          </p:cNvSpPr>
          <p:nvPr>
            <p:ph idx="1"/>
          </p:nvPr>
        </p:nvSpPr>
        <p:spPr>
          <a:xfrm>
            <a:off x="684213" y="1484313"/>
            <a:ext cx="7848600" cy="19446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u="sng" dirty="0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Обстоятельства важные для принятия решения: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i="1" dirty="0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</a:t>
            </a:r>
            <a:r>
              <a:rPr lang="ru-RU" sz="1600" i="1" dirty="0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Сотрудник</a:t>
            </a:r>
            <a:r>
              <a:rPr lang="ru-RU" i="1" dirty="0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 </a:t>
            </a:r>
            <a:r>
              <a:rPr lang="ru-RU" sz="1600" b="0" i="1" u="none" strike="noStrike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в свое отсутствие обязан хранить документы, помеченные грифом “ком тайна” (список клиентов компании), в сейфе. </a:t>
            </a:r>
            <a:endParaRPr lang="ru-RU" i="1" dirty="0">
              <a:solidFill>
                <a:srgbClr val="C00000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dirty="0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- </a:t>
            </a:r>
            <a:r>
              <a:rPr lang="ru-RU" sz="1600" b="0" i="1" u="none" strike="noStrike">
                <a:solidFill>
                  <a:srgbClr val="C00000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сейф заполнен и места для хранения документов нет.</a:t>
            </a:r>
            <a:endParaRPr lang="ru-RU" i="1" dirty="0">
              <a:solidFill>
                <a:srgbClr val="C00000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9" name="Содержимое 2"/>
          <p:cNvSpPr txBox="1"/>
          <p:nvPr/>
        </p:nvSpPr>
        <p:spPr>
          <a:xfrm>
            <a:off x="683195" y="4077072"/>
            <a:ext cx="7993261" cy="2016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i="1" u="sng" dirty="0">
                <a:solidFill>
                  <a:schemeClr val="accent1"/>
                </a:solidFill>
              </a:rPr>
              <a:t>Результат решения кейса:</a:t>
            </a:r>
          </a:p>
          <a:p>
            <a:pPr marL="0" indent="0">
              <a:spcBef>
                <a:spcPts val="600"/>
              </a:spcBef>
              <a:buFont typeface="Arial" pitchFamily="34" charset="0" panose="020B0604020202020204"/>
              <a:buNone/>
            </a:pPr>
            <a:r>
              <a:rPr lang="ru-RU" sz="1600" b="0" i="1" u="none" strike="noStrike">
                <a:solidFill>
                  <a:schemeClr val="accent1"/>
                </a:solidFill>
                <a:latin typeface="Arial" pitchFamily="34" charset="0" panose="020B0604020202020204"/>
                <a:ea typeface="Arial" pitchFamily="34" charset="0" panose="020B0604020202020204"/>
                <a:cs typeface="Arial" pitchFamily="34" charset="0" panose="020B0604020202020204"/>
              </a:rPr>
              <a:t>Вся вина за несоблюдение требований обращения с ком тайной возложены на работодателя, в том числе возмещение убытков компании. В таком случае можно удовлетворить иск сотрудника.</a:t>
            </a:r>
            <a:endParaRPr lang="ru-RU" i="1" dirty="0">
              <a:solidFill>
                <a:schemeClr val="accent1"/>
              </a:solidFill>
              <a:latin typeface="Arial" pitchFamily="34" charset="0" panose="020B0604020202020204"/>
              <a:ea typeface="Arial" pitchFamily="34" charset="0" panose="020B0604020202020204"/>
              <a:cs typeface="Arial" pitchFamily="34" charset="0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CC">
  <a:themeElements>
    <a:clrScheme name="Политех">
      <a:dk1>
        <a:srgbClr val="575756"/>
      </a:dk1>
      <a:lt1>
        <a:srgbClr val="FFFFFF"/>
      </a:lt1>
      <a:dk2>
        <a:srgbClr val="575756"/>
      </a:dk2>
      <a:lt2>
        <a:srgbClr val="BCBCBC"/>
      </a:lt2>
      <a:accent1>
        <a:srgbClr val="369461"/>
      </a:accent1>
      <a:accent2>
        <a:srgbClr val="DB3519"/>
      </a:accent2>
      <a:accent3>
        <a:srgbClr val="007789"/>
      </a:accent3>
      <a:accent4>
        <a:srgbClr val="90984F"/>
      </a:accent4>
      <a:accent5>
        <a:srgbClr val="2FA0E1"/>
      </a:accent5>
      <a:accent6>
        <a:srgbClr val="F0961D"/>
      </a:accent6>
      <a:hlink>
        <a:srgbClr val="E25A0B"/>
      </a:hlink>
      <a:folHlink>
        <a:srgbClr val="850006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politech_new</Template>
  <TotalTime>11820</TotalTime>
  <Words>1008</Words>
  <Application>Microsoft Office PowerPoint</Application>
  <PresentationFormat>Экран (4:3)</PresentationFormat>
  <Paragraphs>60</Paragraphs>
  <Slides>14</Slides>
  <Notes>14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SCC</vt:lpstr>
      <vt:lpstr>Государственная тайна</vt:lpstr>
      <vt:lpstr>Кейс-ситуация 1</vt:lpstr>
      <vt:lpstr>Кейс-ситуация 1 - решение</vt:lpstr>
      <vt:lpstr>Кейс-ситуация 2</vt:lpstr>
      <vt:lpstr>Кейс-ситуация 2 - решение</vt:lpstr>
      <vt:lpstr>Кейс-ситуация 3</vt:lpstr>
      <vt:lpstr>Кейс-ситуация 3 - решение</vt:lpstr>
      <vt:lpstr>Кейс-ситуация 4</vt:lpstr>
      <vt:lpstr>Кейс-ситуация 4</vt:lpstr>
      <vt:lpstr>Кейс-ситуация 4 - решение</vt:lpstr>
      <vt:lpstr>Кейс-ситуация 5</vt:lpstr>
      <vt:lpstr>Кейс-ситуация 5 - решение</vt:lpstr>
      <vt:lpstr> Кейс-ситуация 6 </vt:lpstr>
      <vt:lpstr>Кейс-ситуация 6 - решение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 UNIX: Архитектура ОС. Стандарт POSIX</dc:title>
  <dc:creator>Василий</dc:creator>
  <cp:lastModifiedBy>Ксения</cp:lastModifiedBy>
  <cp:revision>624</cp:revision>
  <dcterms:created xsi:type="dcterms:W3CDTF">2018-04-03T06:05:28Z</dcterms:created>
  <dcterms:modified xsi:type="dcterms:W3CDTF">2024-11-01T12:04:14Z</dcterms:modified>
</cp:coreProperties>
</file>