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54" r:id="rId2"/>
    <p:sldId id="452" r:id="rId3"/>
    <p:sldId id="462" r:id="rId4"/>
    <p:sldId id="463" r:id="rId5"/>
    <p:sldId id="464" r:id="rId6"/>
    <p:sldId id="467" r:id="rId7"/>
    <p:sldId id="468" r:id="rId8"/>
    <p:sldId id="465" r:id="rId9"/>
    <p:sldId id="466" r:id="rId10"/>
    <p:sldId id="469" r:id="rId11"/>
    <p:sldId id="470" r:id="rId12"/>
    <p:sldId id="471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4A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302" autoAdjust="0"/>
  </p:normalViewPr>
  <p:slideViewPr>
    <p:cSldViewPr snapToObjects="1">
      <p:cViewPr varScale="1">
        <p:scale>
          <a:sx n="77" d="100"/>
          <a:sy n="77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FA48-8607-4707-BB18-CF413BACD2EA}" type="datetimeFigureOut">
              <a:rPr lang="ru-RU" smtClean="0"/>
              <a:pPr/>
              <a:t>06.12.2024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5D1D-64DB-439F-9BA6-342FDC2CD81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69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5303" y="1307734"/>
            <a:ext cx="9171156" cy="384094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5302" y="0"/>
            <a:ext cx="9171156" cy="1379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3304" y="2384884"/>
            <a:ext cx="7772400" cy="1899643"/>
          </a:xfrm>
          <a:solidFill>
            <a:srgbClr val="FFFFFF">
              <a:alpha val="69804"/>
            </a:srgbClr>
          </a:solidFill>
        </p:spPr>
        <p:txBody>
          <a:bodyPr lIns="144000" rIns="144000">
            <a:normAutofit/>
          </a:bodyPr>
          <a:lstStyle>
            <a:lvl1pPr>
              <a:defRPr sz="3200" b="1" cap="small" baseline="0">
                <a:solidFill>
                  <a:schemeClr val="accent1"/>
                </a:solidFill>
                <a:latin typeface="PT Sans" panose="020B0503020203020204" pitchFamily="34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5916" y="5337212"/>
            <a:ext cx="5072608" cy="133214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PT Sans" panose="020B0503020203020204" pitchFamily="34" charset="-5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5302" y="1307734"/>
            <a:ext cx="917115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15304" y="5080882"/>
            <a:ext cx="9171157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3" y="404664"/>
            <a:ext cx="2333625" cy="6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5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210050" cy="4913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43450" y="1219200"/>
            <a:ext cx="4211638" cy="4913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650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tIns="108000" bIns="108000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84784"/>
            <a:ext cx="7848872" cy="47525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0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50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043608" y="437884"/>
            <a:ext cx="7920880" cy="6648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404664"/>
            <a:ext cx="8928992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5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6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484784"/>
            <a:ext cx="7770041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608" y="1484784"/>
            <a:ext cx="7082705" cy="47525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717" y="427403"/>
            <a:ext cx="752523" cy="6936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37884"/>
            <a:ext cx="7920880" cy="6648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08000" rIns="91440" bIns="10800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1196752"/>
            <a:ext cx="87129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0" i="0" kern="1200" cap="sm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6206" y="2060848"/>
            <a:ext cx="7772400" cy="1899643"/>
          </a:xfrm>
          <a:solidFill>
            <a:srgbClr val="FFFFFF">
              <a:alpha val="69804"/>
            </a:srgbClr>
          </a:solidFill>
        </p:spPr>
        <p:txBody>
          <a:bodyPr vert="horz" lIns="144000" tIns="108000" rIns="144000" bIns="108000" rtlCol="0" anchor="ctr">
            <a:normAutofit fontScale="90000"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ОИ и </a:t>
            </a:r>
            <a:r>
              <a:rPr lang="ru-RU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ИСПДн</a:t>
            </a: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Производство дронов  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Сборка автоматизирована, дроны гражданского и военного назначения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Группа №</a:t>
            </a:r>
            <a:r>
              <a:rPr lang="en-US" b="1" dirty="0"/>
              <a:t> ____</a:t>
            </a:r>
            <a:endParaRPr lang="ru-RU" b="1" dirty="0"/>
          </a:p>
          <a:p>
            <a:r>
              <a:rPr lang="ru-RU" i="1" dirty="0"/>
              <a:t>ФИО 1</a:t>
            </a:r>
          </a:p>
          <a:p>
            <a:r>
              <a:rPr lang="ru-RU" i="1" dirty="0"/>
              <a:t>ФИО 2</a:t>
            </a:r>
          </a:p>
          <a:p>
            <a:r>
              <a:rPr lang="ru-RU" i="1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353243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FA54087-5551-45EA-8E61-0E34C4B6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9FFB09-A7D3-4344-8BA7-80E36FE7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7" y="14505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Рисунок 2">
            <a:extLst>
              <a:ext uri="{FF2B5EF4-FFF2-40B4-BE49-F238E27FC236}">
                <a16:creationId xmlns:a16="http://schemas.microsoft.com/office/drawing/2014/main" id="{1725E30B-80F6-4E98-B6A6-7FACC348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1863" r="1694" b="1443"/>
          <a:stretch>
            <a:fillRect/>
          </a:stretch>
        </p:blipFill>
        <p:spPr bwMode="auto">
          <a:xfrm>
            <a:off x="1691680" y="1772816"/>
            <a:ext cx="5699125" cy="395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B163E14-1A85-480F-8061-500D6A9C2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7" y="586216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2 - Этаж 2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1C48526-061A-46C6-A99E-5E5F5FE5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438150"/>
            <a:ext cx="7921625" cy="6651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хема помещения: рабочие места сотрудников, а также расположения АРМ, серверов, линий связи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2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B39E-473A-B3F1-551C-1D8D583D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хема помещения: рабочие места сотрудников, а также расположения АРМ, серверов, линий связи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A7B08DE-75EF-4427-A721-A716DF6E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40BCAB-FC85-4E38-BEB7-D808E500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14185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6" name="Рисунок 3">
            <a:extLst>
              <a:ext uri="{FF2B5EF4-FFF2-40B4-BE49-F238E27FC236}">
                <a16:creationId xmlns:a16="http://schemas.microsoft.com/office/drawing/2014/main" id="{9CB1528B-A89A-42C5-AE7D-C6E8C428A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/>
          <a:stretch>
            <a:fillRect/>
          </a:stretch>
        </p:blipFill>
        <p:spPr bwMode="auto">
          <a:xfrm>
            <a:off x="1703387" y="1772816"/>
            <a:ext cx="5737225" cy="40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9DB588DB-6D28-4D30-9D9D-A22D8173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7" y="592228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3 - Этаж 3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2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B39E-473A-B3F1-551C-1D8D583D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список ПО, согласно должностям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D0304A1-6DC5-413A-A4A2-437D781CF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834706"/>
              </p:ext>
            </p:extLst>
          </p:nvPr>
        </p:nvGraphicFramePr>
        <p:xfrm>
          <a:off x="539552" y="1556792"/>
          <a:ext cx="7848600" cy="4559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0237">
                  <a:extLst>
                    <a:ext uri="{9D8B030D-6E8A-4147-A177-3AD203B41FA5}">
                      <a16:colId xmlns:a16="http://schemas.microsoft.com/office/drawing/2014/main" val="2792889137"/>
                    </a:ext>
                  </a:extLst>
                </a:gridCol>
                <a:gridCol w="5338363">
                  <a:extLst>
                    <a:ext uri="{9D8B030D-6E8A-4147-A177-3AD203B41FA5}">
                      <a16:colId xmlns:a16="http://schemas.microsoft.com/office/drawing/2014/main" val="3125774298"/>
                    </a:ext>
                  </a:extLst>
                </a:gridCol>
              </a:tblGrid>
              <a:tr h="17100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</a:rPr>
                        <a:t>Инженер-конструктор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точных расчетов, создания 3D моделей и чертежей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577828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Инженер-электронщик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создания электронных схем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323984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Программист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Компилятор языка программирования, Система версий проектов, дополнительно - IDE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4955255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 dirty="0">
                          <a:effectLst/>
                        </a:rPr>
                        <a:t>Специалист по тестированию 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3083524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Оператор производственной линии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just" fontAlgn="ctr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точных расчетов,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499799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Специалист по качеству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673467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</a:rPr>
                        <a:t>Логист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just" fontAlgn="ctr"/>
                      <a:r>
                        <a:rPr lang="ru-RU" sz="1400" u="none" strike="noStrike" dirty="0">
                          <a:effectLst/>
                        </a:rPr>
                        <a:t>ОС, офисный пакет, система автоматизации логистики (например, 1С: Логистика)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718759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Менеджер проектов 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офисный пакет, система ведения проектов (например, </a:t>
                      </a:r>
                      <a:r>
                        <a:rPr lang="ru-RU" sz="1400" u="none" strike="noStrike" dirty="0" err="1">
                          <a:effectLst/>
                        </a:rPr>
                        <a:t>таск-трекеры</a:t>
                      </a:r>
                      <a:r>
                        <a:rPr lang="ru-RU" sz="1400" u="none" strike="noStrike" dirty="0">
                          <a:effectLst/>
                        </a:rPr>
                        <a:t>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749081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Специалист оп ремонту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just" fontAlgn="ctr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точных расчетов,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2011254"/>
                  </a:ext>
                </a:extLst>
              </a:tr>
              <a:tr h="342006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Бухгалтер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Программное обеспечение для точных расчетов, офисный пакет, система автоматизации бухгалтерского учёта (например, 1С: Бухгалтерия)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727123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Системный администратор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Программы для системного администрирования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9918596"/>
                  </a:ext>
                </a:extLst>
              </a:tr>
              <a:tr h="171003">
                <a:tc>
                  <a:txBody>
                    <a:bodyPr/>
                    <a:lstStyle/>
                    <a:p>
                      <a:pPr algn="just" fontAlgn="ctr"/>
                      <a:r>
                        <a:rPr lang="ru-RU" sz="1400" u="none" strike="noStrike">
                          <a:effectLst/>
                        </a:rPr>
                        <a:t>Офисные работники</a:t>
                      </a:r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179388" algn="l" fontAlgn="b"/>
                      <a:r>
                        <a:rPr lang="ru-RU" sz="1400" u="none" strike="noStrike" dirty="0">
                          <a:effectLst/>
                        </a:rPr>
                        <a:t>ОС, офисный пакет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77" marR="6577" marT="657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54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6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3816424" cy="496855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buAutoNum type="arabicPeriod"/>
            </a:pPr>
            <a:r>
              <a:rPr lang="ru-RU" sz="1800" b="1" i="0" u="sng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Инженер-конструктор</a:t>
            </a:r>
            <a:r>
              <a:rPr lang="ru-RU" sz="18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5-10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Обязанности: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конструкций дронов с учетом требований по аэродинамике, прочности и функциональности.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3D-моделей и чертежей.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Проведение расчетов для оценки характеристик летательных аппаратов.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Взаимодействие с другими отделами для интеграции различных систем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91ED6689-E50E-BEB2-34EB-27CB40D703BA}"/>
              </a:ext>
            </a:extLst>
          </p:cNvPr>
          <p:cNvSpPr txBox="1">
            <a:spLocks/>
          </p:cNvSpPr>
          <p:nvPr/>
        </p:nvSpPr>
        <p:spPr>
          <a:xfrm>
            <a:off x="4270648" y="1632000"/>
            <a:ext cx="3816424" cy="4968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2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Инженер-электронщик </a:t>
            </a:r>
            <a:endParaRPr lang="en-US" sz="1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Число работников: 5-10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Обязанности: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электронных систем управления дронами.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схем и печатных плат.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и отладка электронных компонентов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1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63820-5280-F27C-334C-04101311F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EC467-B372-55D3-94E7-8F58D7D2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BF6268A-B854-339C-9A31-B5894339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3816424" cy="496855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buFont typeface="+mj-lt"/>
              <a:buAutoNum type="arabicPeriod" startAt="3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Программист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Число работников: 3-7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программного обеспечения для управления дронами.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кода для бортовых систем и наземных станций.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поддержка программного обеспечения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2C45CB-1E1A-69DE-ADF9-763D391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681CBFBD-8E83-1344-97A5-891079DAE850}"/>
              </a:ext>
            </a:extLst>
          </p:cNvPr>
          <p:cNvSpPr txBox="1">
            <a:spLocks/>
          </p:cNvSpPr>
          <p:nvPr/>
        </p:nvSpPr>
        <p:spPr>
          <a:xfrm>
            <a:off x="4270648" y="1632000"/>
            <a:ext cx="3816424" cy="4968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4"/>
            </a:pPr>
            <a:r>
              <a:rPr lang="ru-RU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 по тестированию </a:t>
            </a:r>
            <a:endParaRPr lang="en-US" sz="18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3-5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Проведение испытаний дронов на различных этапах производства.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результатов тестирования и выявление недостатков.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Подготовка отчетов о тестировании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ru-RU" sz="14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6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2E7BE-D833-B3D1-4F1F-6D8489C3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7D7EC-7745-226C-1D07-8A669492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8C65B9A-D339-398E-8FBC-DB8E85562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3816424" cy="496855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buFont typeface="+mj-lt"/>
              <a:buAutoNum type="arabicPeriod" startAt="5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производственной линии </a:t>
            </a:r>
            <a:endParaRPr lang="en-US" sz="1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10-20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компонентов дронов на автоматизированной линии.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качества сборки и соответствия стандартам.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и настройка оборудования.</a:t>
            </a:r>
            <a:endParaRPr lang="ru-RU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3BC89-2CD8-151A-F4FA-A69743CF6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7E5AF77F-6D0E-DF7A-CAA4-14374EF6B8E5}"/>
              </a:ext>
            </a:extLst>
          </p:cNvPr>
          <p:cNvSpPr txBox="1">
            <a:spLocks/>
          </p:cNvSpPr>
          <p:nvPr/>
        </p:nvSpPr>
        <p:spPr>
          <a:xfrm>
            <a:off x="4270648" y="1632000"/>
            <a:ext cx="3816424" cy="4968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spcBef>
                <a:spcPts val="600"/>
              </a:spcBef>
              <a:buFont typeface="+mj-lt"/>
              <a:buAutoNum type="arabicPeriod" startAt="6"/>
            </a:pPr>
            <a:r>
              <a:rPr lang="ru-RU" sz="1800" b="1" i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Специалист по качеству</a:t>
            </a:r>
            <a:endParaRPr lang="en-US" sz="1800" b="1" i="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Число работников: 2-4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соблюдением стандартов качества на всех этапах производства. 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аудитов и инспекций.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внедрение мероприятий по улучшению качества.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1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D4DA9-CD1B-46E6-7284-D29EEBADD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AF609-9EFF-0256-4F78-C4DA37D3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041BA13-4A83-BF1E-A3CF-7C7D17E7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3816424" cy="4968552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  <a:buFont typeface="+mj-lt"/>
              <a:buAutoNum type="arabicPeriod" startAt="7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Логист </a:t>
            </a:r>
            <a:endParaRPr lang="en-US" sz="1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2-3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поставок материалов и комплектующих для производства.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запасами и складскими процессами.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Координация доставки готовой продукции. </a:t>
            </a:r>
            <a:br>
              <a:rPr lang="ru-RU" sz="1400" dirty="0"/>
            </a:br>
            <a:endParaRPr lang="ru-RU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F452D5-BBA1-AB6E-991C-D81FD96E3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D917BFDA-CD6E-C304-436C-D369235D6954}"/>
              </a:ext>
            </a:extLst>
          </p:cNvPr>
          <p:cNvSpPr txBox="1">
            <a:spLocks/>
          </p:cNvSpPr>
          <p:nvPr/>
        </p:nvSpPr>
        <p:spPr>
          <a:xfrm>
            <a:off x="4270648" y="1632000"/>
            <a:ext cx="3816424" cy="49685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8"/>
            </a:pPr>
            <a:r>
              <a:rPr lang="ru-RU" sz="18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проектов </a:t>
            </a:r>
            <a:endParaRPr 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Число работников: 1-2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Обязанности: </a:t>
            </a:r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координация всех этапов разработки и производства дронов. 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бюджетом и сроками выполнения проектов.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ru-RU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заказчиками и заинтересованными сторонами.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2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470F6-EEB2-A7B4-8312-95B7C1FFB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D6C60-CF39-8212-BDB2-5F0248F5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F14C711-F56F-DD12-CD20-166DF1BF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3960440" cy="5256584"/>
          </a:xfrm>
        </p:spPr>
        <p:txBody>
          <a:bodyPr anchor="t">
            <a:normAutofit/>
          </a:bodyPr>
          <a:lstStyle/>
          <a:p>
            <a:pPr marL="342900" lvl="0" indent="-342900" algn="just">
              <a:spcBef>
                <a:spcPts val="600"/>
              </a:spcBef>
              <a:buFont typeface="+mj-lt"/>
              <a:buAutoNum type="arabicPeriod" startAt="9"/>
              <a:tabLst>
                <a:tab pos="457200" algn="l"/>
              </a:tabLst>
            </a:pPr>
            <a:r>
              <a:rPr lang="ru-RU" sz="1800" b="1" u="sng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Специалист оп ремонту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857250" lvl="1" indent="450215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устройств клиентов</a:t>
            </a:r>
          </a:p>
          <a:p>
            <a:pPr marL="857250" lvl="1" indent="450215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Диагностика</a:t>
            </a:r>
          </a:p>
          <a:p>
            <a:pPr marL="857250" lvl="1" indent="450215" algn="just">
              <a:spcBef>
                <a:spcPts val="600"/>
              </a:spcBef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Ремонт</a:t>
            </a:r>
          </a:p>
          <a:p>
            <a:pPr marL="457200" lvl="1" indent="0">
              <a:spcBef>
                <a:spcPts val="600"/>
              </a:spcBef>
              <a:buNone/>
            </a:pP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9BD70B-DDCF-1B77-AFF7-D3927F1C1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41491D79-47FC-CF2B-768C-4EA08659BCB3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10"/>
            </a:pPr>
            <a:r>
              <a:rPr lang="ru-RU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разработке и дальнейших мероприятиях, направленных на рациональное и правильное использование ресурсов.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Прием и проведение контроля первичной документации.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Отражение на счетах операций, связанных с постоянным движением денежных и основных средств, ТМЦ.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 бухгалтерской документацией (накладные, финансовые документы, договора).</a:t>
            </a:r>
          </a:p>
          <a:p>
            <a:pPr marL="914400" lvl="1" algn="just">
              <a:spcBef>
                <a:spcPts val="600"/>
              </a:spcBef>
            </a:pP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Начисление заработной платы служащим предприятия.</a:t>
            </a:r>
          </a:p>
          <a:p>
            <a:pPr marL="514350" indent="-285750" algn="just">
              <a:spcBef>
                <a:spcPts val="600"/>
              </a:spcBef>
            </a:pP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91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E697A-0FE8-0B1E-4D64-98E59959A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24B55-40A1-FB87-C025-F463F2F1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должности, число работников на должностях, примерные обязанности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DA0B505-3F46-BF45-CCB2-B156A9E0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340768"/>
            <a:ext cx="3960440" cy="5256584"/>
          </a:xfrm>
        </p:spPr>
        <p:txBody>
          <a:bodyPr anchor="t">
            <a:normAutofit/>
          </a:bodyPr>
          <a:lstStyle/>
          <a:p>
            <a:pPr marL="342900" lvl="0" indent="-342900" algn="just">
              <a:spcBef>
                <a:spcPts val="600"/>
              </a:spcBef>
              <a:buFont typeface="+mj-lt"/>
              <a:buAutoNum type="arabicPeriod" startAt="11"/>
              <a:tabLst>
                <a:tab pos="457200" algn="l"/>
              </a:tabLst>
            </a:pPr>
            <a:r>
              <a:rPr lang="ru-RU" sz="1800" b="1" u="sng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Системный администратор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Установка, настройка и обновление операционных систем, а также другого ПО и инфраструктуры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algn="just">
              <a:spcBef>
                <a:spcPts val="600"/>
              </a:spcBef>
            </a:pPr>
            <a:r>
              <a:rPr lang="ru-RU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исправление ошибок в работе инфраструктуры разработки, ПО, сайта или приложения</a:t>
            </a:r>
            <a:endParaRPr lang="ru-RU" strike="noStrike" baseline="300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algn="just">
              <a:spcBef>
                <a:spcPts val="600"/>
              </a:spcBef>
            </a:pPr>
            <a:r>
              <a:rPr lang="ru-RU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возможной перегрузке или ошибке инфраструктуры</a:t>
            </a:r>
            <a:endParaRPr lang="ru-RU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br>
              <a:rPr lang="ru-RU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BE48A4-BF9D-D8E4-912B-2247C299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72DB07ED-E7CF-49ED-9C27-8223FCA2AB84}"/>
              </a:ext>
            </a:extLst>
          </p:cNvPr>
          <p:cNvSpPr txBox="1">
            <a:spLocks/>
          </p:cNvSpPr>
          <p:nvPr/>
        </p:nvSpPr>
        <p:spPr>
          <a:xfrm>
            <a:off x="4270648" y="1340768"/>
            <a:ext cx="4549824" cy="5259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+mj-lt"/>
              <a:buAutoNum type="arabicPeriod" startAt="10"/>
            </a:pPr>
            <a:r>
              <a:rPr lang="ru-RU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Офисные работники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Число работников: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 marL="514350" indent="-285750" algn="just">
              <a:spcBef>
                <a:spcPts val="600"/>
              </a:spcBef>
            </a:pPr>
            <a:r>
              <a:rPr lang="ru-RU" sz="180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Обязанности: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Общение с клиентами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потенциальными клиентами, с заказчиками</a:t>
            </a:r>
          </a:p>
          <a:p>
            <a:pPr marL="914400" lvl="1" algn="just">
              <a:spcBef>
                <a:spcPts val="600"/>
              </a:spcBef>
            </a:pP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документации</a:t>
            </a:r>
          </a:p>
          <a:p>
            <a:pPr marL="914400" lvl="1" algn="just">
              <a:spcBef>
                <a:spcPts val="600"/>
              </a:spcBef>
            </a:pPr>
            <a:endParaRPr lang="ru-RU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285750" algn="just">
              <a:spcBef>
                <a:spcPts val="600"/>
              </a:spcBef>
            </a:pPr>
            <a:endParaRPr lang="ru-RU" sz="1800" dirty="0">
              <a:solidFill>
                <a:schemeClr val="tx2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F9FE-A8C7-A971-17A4-66894F1D2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29EAA-FC5C-EA6A-C2C2-C7B805A6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основных рабочих процессов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0D935461-1E9C-FF77-7289-856B156C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724" y="1611660"/>
            <a:ext cx="5832648" cy="4896544"/>
          </a:xfrm>
        </p:spPr>
        <p:txBody>
          <a:bodyPr anchor="t"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 управления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ПО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Производство компонентов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Сборка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валидация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сертификация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и поддержка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 и снабжение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ru-RU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и продажи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 startAt="10"/>
            </a:pPr>
            <a:r>
              <a:rPr lang="ru-RU" sz="2000" i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Обслуживание и поддержка клиентов</a:t>
            </a:r>
            <a:endParaRPr lang="ru-RU" i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90B1D9-ACAC-7476-B441-584A9D2AB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7E21-C8D1-7E49-C1FB-8CFECBC2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FB39E-473A-B3F1-551C-1D8D583D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хема помещения: рабочие места сотрудников, а также расположения АРМ, серверов, линий связи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08128B-015C-B864-5171-B7983FF8A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7850BB-9BD6-45B5-A826-E4A9739E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D35489-9516-474F-B1D8-F2B4F6B8E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2" y="12324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">
            <a:extLst>
              <a:ext uri="{FF2B5EF4-FFF2-40B4-BE49-F238E27FC236}">
                <a16:creationId xmlns:a16="http://schemas.microsoft.com/office/drawing/2014/main" id="{7BF14B6D-A556-4D83-9063-D7856DAEB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4"/>
          <a:stretch>
            <a:fillRect/>
          </a:stretch>
        </p:blipFill>
        <p:spPr bwMode="auto">
          <a:xfrm>
            <a:off x="1649412" y="1685089"/>
            <a:ext cx="58451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96A46D3-20D4-4512-9477-BB44A238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12" y="59568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1 - Этаж 1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83848"/>
      </p:ext>
    </p:extLst>
  </p:cSld>
  <p:clrMapOvr>
    <a:masterClrMapping/>
  </p:clrMapOvr>
</p:sld>
</file>

<file path=ppt/theme/theme1.xml><?xml version="1.0" encoding="utf-8"?>
<a:theme xmlns:a="http://schemas.openxmlformats.org/drawingml/2006/main" name="SCC">
  <a:themeElements>
    <a:clrScheme name="Политех">
      <a:dk1>
        <a:srgbClr val="575756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12395</TotalTime>
  <Words>770</Words>
  <Application>Microsoft Office PowerPoint</Application>
  <PresentationFormat>Экран (4:3)</PresentationFormat>
  <Paragraphs>144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PT Sans</vt:lpstr>
      <vt:lpstr>Roboto</vt:lpstr>
      <vt:lpstr>Times New Roman</vt:lpstr>
      <vt:lpstr>SCC</vt:lpstr>
      <vt:lpstr>Описание ОИ и ИСПДн  Производство дронов   Сборка автоматизирована, дроны гражданского и военного назначения </vt:lpstr>
      <vt:lpstr>I. должности, число работников на должностях, примерные обязанности</vt:lpstr>
      <vt:lpstr>I. должности, число работников на должностях, примерные обязанности</vt:lpstr>
      <vt:lpstr>I. должности, число работников на должностях, примерные обязанности</vt:lpstr>
      <vt:lpstr>I. должности, число работников на должностях, примерные обязанности</vt:lpstr>
      <vt:lpstr>I. должности, число работников на должностях, примерные обязанности</vt:lpstr>
      <vt:lpstr>I. должности, число работников на должностях, примерные обязанности</vt:lpstr>
      <vt:lpstr>II. список основных рабочих процессов</vt:lpstr>
      <vt:lpstr>III. Схема помещения: рабочие места сотрудников, а также расположения АРМ, серверов, линий связи</vt:lpstr>
      <vt:lpstr>III. Схема помещения: рабочие места сотрудников, а также расположения АРМ, серверов, линий связи</vt:lpstr>
      <vt:lpstr>III. Схема помещения: рабочие места сотрудников, а также расположения АРМ, серверов, линий связи</vt:lpstr>
      <vt:lpstr>V список ПО, согласно должностям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 UNIX: Архитектура ОС. Стандарт POSIX</dc:title>
  <dc:creator>Василий</dc:creator>
  <cp:lastModifiedBy>Василиса Черникова</cp:lastModifiedBy>
  <cp:revision>634</cp:revision>
  <dcterms:created xsi:type="dcterms:W3CDTF">2018-04-03T06:05:28Z</dcterms:created>
  <dcterms:modified xsi:type="dcterms:W3CDTF">2024-12-06T10:12:15Z</dcterms:modified>
</cp:coreProperties>
</file>