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454" r:id="rId2"/>
    <p:sldId id="474" r:id="rId3"/>
    <p:sldId id="475" r:id="rId4"/>
    <p:sldId id="465" r:id="rId5"/>
    <p:sldId id="472" r:id="rId6"/>
    <p:sldId id="476" r:id="rId7"/>
    <p:sldId id="477" r:id="rId8"/>
    <p:sldId id="452" r:id="rId9"/>
    <p:sldId id="462" r:id="rId10"/>
    <p:sldId id="463" r:id="rId11"/>
    <p:sldId id="464" r:id="rId12"/>
    <p:sldId id="467" r:id="rId13"/>
    <p:sldId id="468" r:id="rId14"/>
    <p:sldId id="485" r:id="rId15"/>
    <p:sldId id="473" r:id="rId16"/>
    <p:sldId id="466" r:id="rId17"/>
    <p:sldId id="469" r:id="rId18"/>
    <p:sldId id="470" r:id="rId19"/>
    <p:sldId id="484" r:id="rId20"/>
    <p:sldId id="471" r:id="rId21"/>
    <p:sldId id="479" r:id="rId22"/>
    <p:sldId id="480" r:id="rId23"/>
    <p:sldId id="481" r:id="rId24"/>
    <p:sldId id="482" r:id="rId25"/>
    <p:sldId id="4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4A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4437B-F506-41C1-8E40-9B723A926B37}" v="4" dt="2025-02-05T04:51:51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1" autoAdjust="0"/>
    <p:restoredTop sz="94302" autoAdjust="0"/>
  </p:normalViewPr>
  <p:slideViewPr>
    <p:cSldViewPr snapToObjects="1">
      <p:cViewPr varScale="1">
        <p:scale>
          <a:sx n="75" d="100"/>
          <a:sy n="75" d="100"/>
        </p:scale>
        <p:origin x="96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тон Сажин" userId="90adef6a2a353000" providerId="LiveId" clId="{B874437B-F506-41C1-8E40-9B723A926B37}"/>
    <pc:docChg chg="undo custSel addSld delSld modSld sldOrd">
      <pc:chgData name="Антон Сажин" userId="90adef6a2a353000" providerId="LiveId" clId="{B874437B-F506-41C1-8E40-9B723A926B37}" dt="2025-02-05T04:56:34.147" v="267" actId="20577"/>
      <pc:docMkLst>
        <pc:docMk/>
      </pc:docMkLst>
      <pc:sldChg chg="addSp delSp modSp add del mod">
        <pc:chgData name="Антон Сажин" userId="90adef6a2a353000" providerId="LiveId" clId="{B874437B-F506-41C1-8E40-9B723A926B37}" dt="2025-02-05T04:45:36.254" v="34" actId="2696"/>
        <pc:sldMkLst>
          <pc:docMk/>
          <pc:sldMk cId="2107688114" sldId="478"/>
        </pc:sldMkLst>
        <pc:spChg chg="mod">
          <ac:chgData name="Антон Сажин" userId="90adef6a2a353000" providerId="LiveId" clId="{B874437B-F506-41C1-8E40-9B723A926B37}" dt="2025-02-05T04:44:04.074" v="17" actId="20577"/>
          <ac:spMkLst>
            <pc:docMk/>
            <pc:sldMk cId="2107688114" sldId="478"/>
            <ac:spMk id="2" creationId="{A8CA8BA9-3AB2-E027-0B2A-7286265DA24D}"/>
          </ac:spMkLst>
        </pc:spChg>
        <pc:spChg chg="add mod">
          <ac:chgData name="Антон Сажин" userId="90adef6a2a353000" providerId="LiveId" clId="{B874437B-F506-41C1-8E40-9B723A926B37}" dt="2025-02-05T04:45:23.296" v="32" actId="20577"/>
          <ac:spMkLst>
            <pc:docMk/>
            <pc:sldMk cId="2107688114" sldId="478"/>
            <ac:spMk id="6" creationId="{577941FC-07BF-6978-8F25-1CEDBA64A921}"/>
          </ac:spMkLst>
        </pc:spChg>
        <pc:graphicFrameChg chg="del modGraphic">
          <ac:chgData name="Антон Сажин" userId="90adef6a2a353000" providerId="LiveId" clId="{B874437B-F506-41C1-8E40-9B723A926B37}" dt="2025-02-05T04:44:08.325" v="18" actId="478"/>
          <ac:graphicFrameMkLst>
            <pc:docMk/>
            <pc:sldMk cId="2107688114" sldId="478"/>
            <ac:graphicFrameMk id="3" creationId="{66BC1961-D603-F9A4-5818-1043D28EF7FE}"/>
          </ac:graphicFrameMkLst>
        </pc:graphicFrameChg>
      </pc:sldChg>
      <pc:sldChg chg="modSp add mod">
        <pc:chgData name="Антон Сажин" userId="90adef6a2a353000" providerId="LiveId" clId="{B874437B-F506-41C1-8E40-9B723A926B37}" dt="2025-02-05T04:51:18.621" v="139" actId="403"/>
        <pc:sldMkLst>
          <pc:docMk/>
          <pc:sldMk cId="4057477060" sldId="479"/>
        </pc:sldMkLst>
        <pc:spChg chg="mod">
          <ac:chgData name="Антон Сажин" userId="90adef6a2a353000" providerId="LiveId" clId="{B874437B-F506-41C1-8E40-9B723A926B37}" dt="2025-02-05T04:45:47.631" v="49" actId="20577"/>
          <ac:spMkLst>
            <pc:docMk/>
            <pc:sldMk cId="4057477060" sldId="479"/>
            <ac:spMk id="2" creationId="{75301590-39D0-0255-D564-929D09EFAE66}"/>
          </ac:spMkLst>
        </pc:spChg>
        <pc:spChg chg="mod">
          <ac:chgData name="Антон Сажин" userId="90adef6a2a353000" providerId="LiveId" clId="{B874437B-F506-41C1-8E40-9B723A926B37}" dt="2025-02-05T04:51:15.565" v="138" actId="255"/>
          <ac:spMkLst>
            <pc:docMk/>
            <pc:sldMk cId="4057477060" sldId="479"/>
            <ac:spMk id="3" creationId="{E63E9BF9-95ED-D6F0-2715-55D117E6E022}"/>
          </ac:spMkLst>
        </pc:spChg>
        <pc:spChg chg="mod">
          <ac:chgData name="Антон Сажин" userId="90adef6a2a353000" providerId="LiveId" clId="{B874437B-F506-41C1-8E40-9B723A926B37}" dt="2025-02-05T04:51:18.621" v="139" actId="403"/>
          <ac:spMkLst>
            <pc:docMk/>
            <pc:sldMk cId="4057477060" sldId="479"/>
            <ac:spMk id="5" creationId="{B3D52C26-DEB6-EF95-73C7-F7DC1162366D}"/>
          </ac:spMkLst>
        </pc:spChg>
      </pc:sldChg>
      <pc:sldChg chg="modSp add mod">
        <pc:chgData name="Антон Сажин" userId="90adef6a2a353000" providerId="LiveId" clId="{B874437B-F506-41C1-8E40-9B723A926B37}" dt="2025-02-05T04:51:04.539" v="135" actId="403"/>
        <pc:sldMkLst>
          <pc:docMk/>
          <pc:sldMk cId="3144167390" sldId="480"/>
        </pc:sldMkLst>
        <pc:spChg chg="mod">
          <ac:chgData name="Антон Сажин" userId="90adef6a2a353000" providerId="LiveId" clId="{B874437B-F506-41C1-8E40-9B723A926B37}" dt="2025-02-05T04:48:31.612" v="100" actId="403"/>
          <ac:spMkLst>
            <pc:docMk/>
            <pc:sldMk cId="3144167390" sldId="480"/>
            <ac:spMk id="2" creationId="{910C09E6-B62D-FF3B-C1C6-384146E61E67}"/>
          </ac:spMkLst>
        </pc:spChg>
        <pc:spChg chg="mod">
          <ac:chgData name="Антон Сажин" userId="90adef6a2a353000" providerId="LiveId" clId="{B874437B-F506-41C1-8E40-9B723A926B37}" dt="2025-02-05T04:51:04.539" v="135" actId="403"/>
          <ac:spMkLst>
            <pc:docMk/>
            <pc:sldMk cId="3144167390" sldId="480"/>
            <ac:spMk id="3" creationId="{281A0A10-7944-43A4-1A24-9D78DCC81FF7}"/>
          </ac:spMkLst>
        </pc:spChg>
        <pc:spChg chg="mod">
          <ac:chgData name="Антон Сажин" userId="90adef6a2a353000" providerId="LiveId" clId="{B874437B-F506-41C1-8E40-9B723A926B37}" dt="2025-02-05T04:48:37.423" v="102" actId="20577"/>
          <ac:spMkLst>
            <pc:docMk/>
            <pc:sldMk cId="3144167390" sldId="480"/>
            <ac:spMk id="5" creationId="{BFF89EDB-EAE3-6571-95FD-0DBA6420F857}"/>
          </ac:spMkLst>
        </pc:spChg>
      </pc:sldChg>
      <pc:sldChg chg="modSp add mod">
        <pc:chgData name="Антон Сажин" userId="90adef6a2a353000" providerId="LiveId" clId="{B874437B-F506-41C1-8E40-9B723A926B37}" dt="2025-02-05T04:51:10.155" v="136" actId="403"/>
        <pc:sldMkLst>
          <pc:docMk/>
          <pc:sldMk cId="78439740" sldId="481"/>
        </pc:sldMkLst>
        <pc:spChg chg="mod">
          <ac:chgData name="Антон Сажин" userId="90adef6a2a353000" providerId="LiveId" clId="{B874437B-F506-41C1-8E40-9B723A926B37}" dt="2025-02-05T04:50:12.737" v="126" actId="403"/>
          <ac:spMkLst>
            <pc:docMk/>
            <pc:sldMk cId="78439740" sldId="481"/>
            <ac:spMk id="2" creationId="{76BA8FE7-6273-1612-4C8F-9B1114D915A9}"/>
          </ac:spMkLst>
        </pc:spChg>
        <pc:spChg chg="mod">
          <ac:chgData name="Антон Сажин" userId="90adef6a2a353000" providerId="LiveId" clId="{B874437B-F506-41C1-8E40-9B723A926B37}" dt="2025-02-05T04:51:10.155" v="136" actId="403"/>
          <ac:spMkLst>
            <pc:docMk/>
            <pc:sldMk cId="78439740" sldId="481"/>
            <ac:spMk id="3" creationId="{A7B32BF6-6631-97E8-172A-D36193311EF5}"/>
          </ac:spMkLst>
        </pc:spChg>
      </pc:sldChg>
      <pc:sldChg chg="addSp delSp modSp add mod">
        <pc:chgData name="Антон Сажин" userId="90adef6a2a353000" providerId="LiveId" clId="{B874437B-F506-41C1-8E40-9B723A926B37}" dt="2025-02-05T04:53:53.857" v="176" actId="20577"/>
        <pc:sldMkLst>
          <pc:docMk/>
          <pc:sldMk cId="2068081413" sldId="482"/>
        </pc:sldMkLst>
        <pc:spChg chg="mod">
          <ac:chgData name="Антон Сажин" userId="90adef6a2a353000" providerId="LiveId" clId="{B874437B-F506-41C1-8E40-9B723A926B37}" dt="2025-02-05T04:53:53.857" v="176" actId="20577"/>
          <ac:spMkLst>
            <pc:docMk/>
            <pc:sldMk cId="2068081413" sldId="482"/>
            <ac:spMk id="2" creationId="{13F3EFCF-A976-AE5E-AB97-F52523544A97}"/>
          </ac:spMkLst>
        </pc:spChg>
        <pc:spChg chg="del mod">
          <ac:chgData name="Антон Сажин" userId="90adef6a2a353000" providerId="LiveId" clId="{B874437B-F506-41C1-8E40-9B723A926B37}" dt="2025-02-05T04:51:51.019" v="143"/>
          <ac:spMkLst>
            <pc:docMk/>
            <pc:sldMk cId="2068081413" sldId="482"/>
            <ac:spMk id="3" creationId="{A58C056B-07F5-BB6A-45C3-1D6D9570CBE2}"/>
          </ac:spMkLst>
        </pc:spChg>
        <pc:graphicFrameChg chg="add mod">
          <ac:chgData name="Антон Сажин" userId="90adef6a2a353000" providerId="LiveId" clId="{B874437B-F506-41C1-8E40-9B723A926B37}" dt="2025-02-05T04:51:45.832" v="141"/>
          <ac:graphicFrameMkLst>
            <pc:docMk/>
            <pc:sldMk cId="2068081413" sldId="482"/>
            <ac:graphicFrameMk id="6" creationId="{12093AA1-49DE-9FBE-E949-AB4DD8043855}"/>
          </ac:graphicFrameMkLst>
        </pc:graphicFrameChg>
        <pc:graphicFrameChg chg="add mod modGraphic">
          <ac:chgData name="Антон Сажин" userId="90adef6a2a353000" providerId="LiveId" clId="{B874437B-F506-41C1-8E40-9B723A926B37}" dt="2025-02-05T04:52:17.051" v="147" actId="14734"/>
          <ac:graphicFrameMkLst>
            <pc:docMk/>
            <pc:sldMk cId="2068081413" sldId="482"/>
            <ac:graphicFrameMk id="7" creationId="{58349A8E-C54A-4342-51FD-5D1EBF95058C}"/>
          </ac:graphicFrameMkLst>
        </pc:graphicFrameChg>
      </pc:sldChg>
      <pc:sldChg chg="modSp add mod ord">
        <pc:chgData name="Антон Сажин" userId="90adef6a2a353000" providerId="LiveId" clId="{B874437B-F506-41C1-8E40-9B723A926B37}" dt="2025-02-05T04:56:34.147" v="267" actId="20577"/>
        <pc:sldMkLst>
          <pc:docMk/>
          <pc:sldMk cId="2347996990" sldId="483"/>
        </pc:sldMkLst>
        <pc:spChg chg="mod">
          <ac:chgData name="Антон Сажин" userId="90adef6a2a353000" providerId="LiveId" clId="{B874437B-F506-41C1-8E40-9B723A926B37}" dt="2025-02-05T04:56:34.147" v="267" actId="20577"/>
          <ac:spMkLst>
            <pc:docMk/>
            <pc:sldMk cId="2347996990" sldId="483"/>
            <ac:spMk id="2" creationId="{4A6226F2-AA98-6C48-9839-0EB981FF2835}"/>
          </ac:spMkLst>
        </pc:spChg>
        <pc:spChg chg="mod">
          <ac:chgData name="Антон Сажин" userId="90adef6a2a353000" providerId="LiveId" clId="{B874437B-F506-41C1-8E40-9B723A926B37}" dt="2025-02-05T04:55:46.560" v="213" actId="113"/>
          <ac:spMkLst>
            <pc:docMk/>
            <pc:sldMk cId="2347996990" sldId="483"/>
            <ac:spMk id="3" creationId="{DB9624A3-D3F7-D417-9637-6D80AE006E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FA48-8607-4707-BB18-CF413BACD2EA}" type="datetimeFigureOut">
              <a:rPr lang="ru-RU" smtClean="0"/>
              <a:pPr/>
              <a:t>12.02.2025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E5D1D-64DB-439F-9BA6-342FDC2CD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69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5303" y="1307734"/>
            <a:ext cx="9171156" cy="384094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5302" y="0"/>
            <a:ext cx="9171156" cy="1379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3304" y="2384884"/>
            <a:ext cx="7772400" cy="1899643"/>
          </a:xfrm>
          <a:solidFill>
            <a:srgbClr val="FFFFFF">
              <a:alpha val="69804"/>
            </a:srgbClr>
          </a:solidFill>
        </p:spPr>
        <p:txBody>
          <a:bodyPr lIns="144000" rIns="144000">
            <a:normAutofit/>
          </a:bodyPr>
          <a:lstStyle>
            <a:lvl1pPr>
              <a:defRPr sz="3200" b="1" cap="small" baseline="0">
                <a:solidFill>
                  <a:schemeClr val="accent1"/>
                </a:solidFill>
                <a:latin typeface="PT Sans" panose="020B0503020203020204" pitchFamily="34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5916" y="5337212"/>
            <a:ext cx="5072608" cy="133214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PT Sans" panose="020B0503020203020204" pitchFamily="34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5302" y="1307734"/>
            <a:ext cx="917115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15304" y="5080882"/>
            <a:ext cx="9171157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404664"/>
            <a:ext cx="2333625" cy="6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210050" cy="4913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43450" y="1219200"/>
            <a:ext cx="4211638" cy="4913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650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tIns="108000" bIns="108000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84784"/>
            <a:ext cx="7848872" cy="47525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0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0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9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50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043608" y="437884"/>
            <a:ext cx="7920880" cy="6648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404664"/>
            <a:ext cx="8928992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5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6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1484784"/>
            <a:ext cx="7770041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1484784"/>
            <a:ext cx="7082705" cy="47525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717" y="427403"/>
            <a:ext cx="752523" cy="6936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37884"/>
            <a:ext cx="7920880" cy="6648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08000" rIns="91440" bIns="10800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1196752"/>
            <a:ext cx="87129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0" i="0" kern="1200" cap="sm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6206" y="2060848"/>
            <a:ext cx="7772400" cy="1899643"/>
          </a:xfrm>
          <a:solidFill>
            <a:srgbClr val="FFFFFF">
              <a:alpha val="69804"/>
            </a:srgbClr>
          </a:solidFill>
        </p:spPr>
        <p:txBody>
          <a:bodyPr vert="horz" lIns="144000" tIns="108000" rIns="144000" bIns="108000" rtlCol="0" anchor="ctr">
            <a:normAutofit fontScale="90000"/>
          </a:bodyPr>
          <a:lstStyle/>
          <a:p>
            <a:pPr algn="ctr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ОИ и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ИСПДн</a:t>
            </a:r>
            <a:br>
              <a:rPr lang="ru-RU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Производство дронов  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Сборка автоматизирована, дроны гражданского и военного назначения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Группа №</a:t>
            </a:r>
            <a:r>
              <a:rPr lang="en-US" b="1" dirty="0"/>
              <a:t> </a:t>
            </a:r>
            <a:r>
              <a:rPr lang="ru-RU" b="1" dirty="0"/>
              <a:t>2</a:t>
            </a:r>
          </a:p>
          <a:p>
            <a:r>
              <a:rPr lang="ru-RU" i="1" dirty="0"/>
              <a:t>Сажин Антон</a:t>
            </a:r>
          </a:p>
          <a:p>
            <a:r>
              <a:rPr lang="ru-RU" i="1" dirty="0"/>
              <a:t>Черникова Василиса</a:t>
            </a:r>
          </a:p>
          <a:p>
            <a:r>
              <a:rPr lang="ru-RU" i="1" dirty="0"/>
              <a:t>Кузьмина Ксения</a:t>
            </a:r>
          </a:p>
        </p:txBody>
      </p:sp>
    </p:spTree>
    <p:extLst>
      <p:ext uri="{BB962C8B-B14F-4D97-AF65-F5344CB8AC3E}">
        <p14:creationId xmlns:p14="http://schemas.microsoft.com/office/powerpoint/2010/main" val="353243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2E7BE-D833-B3D1-4F1F-6D8489C3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7D7EC-7745-226C-1D07-8A669492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8C65B9A-D339-398E-8FBC-DB8E8556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3816424" cy="496855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buFont typeface="+mj-lt"/>
              <a:buAutoNum type="arabicPeriod" startAt="5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производственной линии </a:t>
            </a:r>
            <a:endParaRPr lang="en-US" sz="1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10-20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компонентов дронов на автоматизированной линии.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качества сборки и соответствия стандартам.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и настройка оборудования.</a:t>
            </a:r>
            <a:endParaRPr lang="ru-RU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3BC89-2CD8-151A-F4FA-A69743CF6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7E5AF77F-6D0E-DF7A-CAA4-14374EF6B8E5}"/>
              </a:ext>
            </a:extLst>
          </p:cNvPr>
          <p:cNvSpPr txBox="1">
            <a:spLocks/>
          </p:cNvSpPr>
          <p:nvPr/>
        </p:nvSpPr>
        <p:spPr>
          <a:xfrm>
            <a:off x="4270648" y="1632000"/>
            <a:ext cx="3816424" cy="4968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Font typeface="+mj-lt"/>
              <a:buAutoNum type="arabicPeriod" startAt="6"/>
            </a:pPr>
            <a:r>
              <a:rPr lang="ru-RU" sz="1800" b="1" i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Специалист по качеству</a:t>
            </a:r>
            <a:endParaRPr lang="en-US" sz="1800" b="1" i="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Число работников: 2-4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соблюдением стандартов качества на всех этапах производства. 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аудитов и инспекций.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внедрение мероприятий по улучшению качества.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1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D4DA9-CD1B-46E6-7284-D29EEBADD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AF609-9EFF-0256-4F78-C4DA37D3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041BA13-4A83-BF1E-A3CF-7C7D17E7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3816424" cy="496855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buFont typeface="+mj-lt"/>
              <a:buAutoNum type="arabicPeriod" startAt="7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Логист </a:t>
            </a:r>
            <a:endParaRPr lang="en-US" sz="1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2-3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поставок материалов и комплектующих для производства.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запасами и складскими процессами.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доставки готовой продукции. </a:t>
            </a:r>
            <a:br>
              <a:rPr lang="ru-RU" sz="1400" dirty="0"/>
            </a:br>
            <a:endParaRPr lang="ru-RU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F452D5-BBA1-AB6E-991C-D81FD96E3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D917BFDA-CD6E-C304-436C-D369235D6954}"/>
              </a:ext>
            </a:extLst>
          </p:cNvPr>
          <p:cNvSpPr txBox="1">
            <a:spLocks/>
          </p:cNvSpPr>
          <p:nvPr/>
        </p:nvSpPr>
        <p:spPr>
          <a:xfrm>
            <a:off x="4270648" y="1632000"/>
            <a:ext cx="3816424" cy="4968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8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проектов </a:t>
            </a:r>
            <a:endParaRPr lang="en-US" sz="18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1-2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координация всех этапов разработки и производства дронов. 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бюджетом и сроками выполнения проектов.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заказчиками и заинтересованными сторонами.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2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470F6-EEB2-A7B4-8312-95B7C1FFB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D6C60-CF39-8212-BDB2-5F0248F5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F14C711-F56F-DD12-CD20-166DF1BF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3960440" cy="5256584"/>
          </a:xfrm>
        </p:spPr>
        <p:txBody>
          <a:bodyPr anchor="t">
            <a:normAutofit/>
          </a:bodyPr>
          <a:lstStyle/>
          <a:p>
            <a:pPr marL="342900" lvl="0" indent="-342900" algn="just">
              <a:spcBef>
                <a:spcPts val="600"/>
              </a:spcBef>
              <a:buFont typeface="+mj-lt"/>
              <a:buAutoNum type="arabicPeriod" startAt="9"/>
              <a:tabLst>
                <a:tab pos="457200" algn="l"/>
              </a:tabLst>
            </a:pPr>
            <a:r>
              <a:rPr lang="ru-RU" sz="1800" b="1" u="sng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Специалист по ремонту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857250" lvl="1" indent="450215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устройств клиентов</a:t>
            </a:r>
          </a:p>
          <a:p>
            <a:pPr marL="857250" lvl="1" indent="450215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Диагностика</a:t>
            </a:r>
          </a:p>
          <a:p>
            <a:pPr marL="857250" lvl="1" indent="450215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Ремонт</a:t>
            </a:r>
          </a:p>
          <a:p>
            <a:pPr marL="457200" lvl="1" indent="0">
              <a:spcBef>
                <a:spcPts val="600"/>
              </a:spcBef>
              <a:buNone/>
            </a:pP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9BD70B-DDCF-1B77-AFF7-D3927F1C1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41491D79-47FC-CF2B-768C-4EA08659BCB3}"/>
              </a:ext>
            </a:extLst>
          </p:cNvPr>
          <p:cNvSpPr txBox="1">
            <a:spLocks/>
          </p:cNvSpPr>
          <p:nvPr/>
        </p:nvSpPr>
        <p:spPr>
          <a:xfrm>
            <a:off x="4270648" y="1340768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10"/>
            </a:pPr>
            <a:r>
              <a:rPr lang="ru-RU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разработке и дальнейших мероприятиях, направленных на рациональное и правильное использование ресурсов.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Прием и проведение контроля первичной документации.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Отражение на счетах операций, связанных с постоянным движением денежных и основных средств, ТМЦ.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со бухгалтерской документацией (накладные, финансовые документы, договора).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заработной платы служащим предприятия.</a:t>
            </a:r>
          </a:p>
          <a:p>
            <a:pPr marL="514350" indent="-285750" algn="just">
              <a:spcBef>
                <a:spcPts val="600"/>
              </a:spcBef>
            </a:pP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1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E697A-0FE8-0B1E-4D64-98E59959A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24B55-40A1-FB87-C025-F463F2F1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DA0B505-3F46-BF45-CCB2-B156A9E0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3960440" cy="5256584"/>
          </a:xfrm>
        </p:spPr>
        <p:txBody>
          <a:bodyPr anchor="t">
            <a:normAutofit/>
          </a:bodyPr>
          <a:lstStyle/>
          <a:p>
            <a:pPr marL="342900" lvl="0" indent="-342900" algn="just">
              <a:spcBef>
                <a:spcPts val="600"/>
              </a:spcBef>
              <a:buFont typeface="+mj-lt"/>
              <a:buAutoNum type="arabicPeriod" startAt="11"/>
              <a:tabLst>
                <a:tab pos="457200" algn="l"/>
              </a:tabLst>
            </a:pPr>
            <a:r>
              <a:rPr lang="ru-RU" sz="1800" b="1" u="sng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Системный администратор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914400" lvl="1" algn="just">
              <a:spcBef>
                <a:spcPts val="600"/>
              </a:spcBef>
            </a:pPr>
            <a:r>
              <a:rPr lang="ru-RU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Установка, настройка и обновление операционных систем, а также другого ПО и инфраструктуры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algn="just">
              <a:spcBef>
                <a:spcPts val="600"/>
              </a:spcBef>
            </a:pPr>
            <a:r>
              <a:rPr lang="ru-RU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исправление ошибок в работе инфраструктуры разработки, ПО, сайта или приложения</a:t>
            </a:r>
            <a:endParaRPr lang="ru-RU" strike="noStrike" baseline="300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algn="just">
              <a:spcBef>
                <a:spcPts val="600"/>
              </a:spcBef>
            </a:pPr>
            <a:r>
              <a:rPr lang="ru-RU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возможной перегрузке или ошибке инфраструктуры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BE48A4-BF9D-D8E4-912B-2247C299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72DB07ED-E7CF-49ED-9C27-8223FCA2AB84}"/>
              </a:ext>
            </a:extLst>
          </p:cNvPr>
          <p:cNvSpPr txBox="1">
            <a:spLocks/>
          </p:cNvSpPr>
          <p:nvPr/>
        </p:nvSpPr>
        <p:spPr>
          <a:xfrm>
            <a:off x="4270648" y="1340768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12"/>
            </a:pPr>
            <a:r>
              <a:rPr lang="ru-RU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Офисные работники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Общение с клиентами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потенциальными клиентами, с заказчиками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документации</a:t>
            </a:r>
          </a:p>
          <a:p>
            <a:pPr marL="914400" lvl="1" algn="just">
              <a:spcBef>
                <a:spcPts val="600"/>
              </a:spcBef>
            </a:pPr>
            <a:endParaRPr lang="ru-RU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>
              <a:spcBef>
                <a:spcPts val="600"/>
              </a:spcBef>
            </a:pP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5A621-E297-0F76-5894-CC6F8B9F7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806DD-0656-07FE-59E4-3C2B60C8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D7BC5F3-C693-6A20-2448-0F226404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3960440" cy="5256584"/>
          </a:xfrm>
        </p:spPr>
        <p:txBody>
          <a:bodyPr anchor="t">
            <a:normAutofit/>
          </a:bodyPr>
          <a:lstStyle/>
          <a:p>
            <a:pPr marL="342900" lvl="0" indent="-342900" algn="just">
              <a:spcBef>
                <a:spcPts val="600"/>
              </a:spcBef>
              <a:buFont typeface="+mj-lt"/>
              <a:buAutoNum type="arabicPeriod" startAt="13"/>
              <a:tabLst>
                <a:tab pos="457200" algn="l"/>
              </a:tabLst>
            </a:pPr>
            <a:r>
              <a:rPr lang="ru-RU" sz="1800" b="1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Специалист ИБ</a:t>
            </a:r>
            <a:endParaRPr lang="ru-RU" sz="1800" b="1" u="sng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ИБ на всех этапах разработки и обслуживания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угроз в реальном времени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профилактических бесед с сотрудниками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8D5457-CBFE-0CEE-5479-46525B78A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66340-4154-5241-8003-18CEA7C8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D9F5C-A63F-707E-A5DD-C6E2C49D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53FDEAF7-6055-EF4D-55F9-0519AB14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46" y="1450186"/>
            <a:ext cx="3960440" cy="5256584"/>
          </a:xfrm>
        </p:spPr>
        <p:txBody>
          <a:bodyPr anchor="t">
            <a:normAutofit/>
          </a:bodyPr>
          <a:lstStyle/>
          <a:p>
            <a:pPr marL="342900" lvl="0" indent="-342900" algn="just">
              <a:spcBef>
                <a:spcPts val="600"/>
              </a:spcBef>
              <a:buFont typeface="+mj-lt"/>
              <a:buAutoNum type="arabicPeriod" startAt="15"/>
              <a:tabLst>
                <a:tab pos="457200" algn="l"/>
              </a:tabLst>
            </a:pPr>
            <a:r>
              <a:rPr lang="en-US" sz="1800" b="1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HR-</a:t>
            </a:r>
            <a:r>
              <a:rPr lang="ru-RU" sz="1800" b="1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специалист</a:t>
            </a:r>
            <a:endParaRPr lang="ru-RU" sz="1800" b="1" u="sng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 персонала</a:t>
            </a:r>
          </a:p>
          <a:p>
            <a:pPr marL="914400" lvl="1" algn="just">
              <a:spcBef>
                <a:spcPts val="600"/>
              </a:spcBef>
            </a:pPr>
            <a:r>
              <a:rPr lang="ru-RU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персоналом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5015FF-A177-19D2-8637-52053D82A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93700CB3-4897-B448-26E1-796913B71668}"/>
              </a:ext>
            </a:extLst>
          </p:cNvPr>
          <p:cNvSpPr txBox="1">
            <a:spLocks/>
          </p:cNvSpPr>
          <p:nvPr/>
        </p:nvSpPr>
        <p:spPr>
          <a:xfrm>
            <a:off x="323528" y="1450186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14"/>
            </a:pPr>
            <a:r>
              <a:rPr lang="ru-RU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по экологии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соблюдение экологических норм, подготовка соответствующих</a:t>
            </a: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3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E21-C8D1-7E49-C1FB-8CFECBC2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B39E-473A-B3F1-551C-1D8D583D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хема помещения: рабочие места сотрудников, а также расположения АРМ, серверов, линий связи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8128B-015C-B864-5171-B7983FF8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7850BB-9BD6-45B5-A826-E4A9739E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D35489-9516-474F-B1D8-F2B4F6B8E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2" y="12324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>
            <a:extLst>
              <a:ext uri="{FF2B5EF4-FFF2-40B4-BE49-F238E27FC236}">
                <a16:creationId xmlns:a16="http://schemas.microsoft.com/office/drawing/2014/main" id="{7BF14B6D-A556-4D83-9063-D7856DAEB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/>
          <a:stretch>
            <a:fillRect/>
          </a:stretch>
        </p:blipFill>
        <p:spPr bwMode="auto">
          <a:xfrm>
            <a:off x="1649412" y="1685089"/>
            <a:ext cx="58451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6A46D3-20D4-4512-9477-BB44A238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2" y="59568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1 - Этаж 1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8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E21-C8D1-7E49-C1FB-8CFECBC2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8128B-015C-B864-5171-B7983FF8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FA54087-5551-45EA-8E61-0E34C4B6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9FFB09-A7D3-4344-8BA7-80E36FE7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7" y="14505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2">
            <a:extLst>
              <a:ext uri="{FF2B5EF4-FFF2-40B4-BE49-F238E27FC236}">
                <a16:creationId xmlns:a16="http://schemas.microsoft.com/office/drawing/2014/main" id="{1725E30B-80F6-4E98-B6A6-7FACC348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1863" r="1694" b="1443"/>
          <a:stretch>
            <a:fillRect/>
          </a:stretch>
        </p:blipFill>
        <p:spPr bwMode="auto">
          <a:xfrm>
            <a:off x="1691680" y="1772816"/>
            <a:ext cx="5699125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B163E14-1A85-480F-8061-500D6A9C2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7" y="586216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2 - Этаж 2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1C48526-061A-46C6-A99E-5E5F5FE5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438150"/>
            <a:ext cx="7921625" cy="6651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хема помещения: рабочие места сотрудников, а также расположения АРМ, серверов, линий связи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2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E21-C8D1-7E49-C1FB-8CFECBC2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B39E-473A-B3F1-551C-1D8D583D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хема помещения: рабочие места сотрудников, а также расположения АРМ, серверов, линий связи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8128B-015C-B864-5171-B7983FF8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A7B08DE-75EF-4427-A721-A716DF6E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40BCAB-FC85-4E38-BEB7-D808E500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14185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6" name="Рисунок 3">
            <a:extLst>
              <a:ext uri="{FF2B5EF4-FFF2-40B4-BE49-F238E27FC236}">
                <a16:creationId xmlns:a16="http://schemas.microsoft.com/office/drawing/2014/main" id="{9CB1528B-A89A-42C5-AE7D-C6E8C428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/>
          <a:stretch>
            <a:fillRect/>
          </a:stretch>
        </p:blipFill>
        <p:spPr bwMode="auto">
          <a:xfrm>
            <a:off x="1703387" y="1772816"/>
            <a:ext cx="5737225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9DB588DB-6D28-4D30-9D9D-A22D8173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59222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3 - Этаж 3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2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E21-C8D1-7E49-C1FB-8CFECBC2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B39E-473A-B3F1-551C-1D8D583D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хема помещения: рабочие места сотрудников, а также расположения АРМ, серверов, линий связи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8128B-015C-B864-5171-B7983FF8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40BCAB-FC85-4E38-BEB7-D808E500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14185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DB588DB-6D28-4D30-9D9D-A22D8173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59222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3 - Этаж 3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5A018C-4D22-42E6-B04B-89361DBA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95773"/>
            <a:ext cx="7488832" cy="50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0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66311-1736-1224-CB0D-053FA2330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72EF6-4A59-9C0B-6A0B-5FA6AF7F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21" y="437884"/>
            <a:ext cx="7920880" cy="664820"/>
          </a:xfrm>
        </p:spPr>
        <p:txBody>
          <a:bodyPr>
            <a:noAutofit/>
          </a:bodyPr>
          <a:lstStyle/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области деятельности и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составление примерного перечня лицензий организации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F5D23C42-FF59-CB4C-EC9C-6A1A8C3D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791316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ЛИЦЕНЗИИ</a:t>
            </a:r>
            <a:r>
              <a:rPr lang="ru-RU" b="1" u="sng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0" indent="0">
              <a:spcBef>
                <a:spcPts val="600"/>
              </a:spcBef>
              <a:buNone/>
            </a:pPr>
            <a:endParaRPr lang="ru-RU" b="1" u="sng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Лицензия на производство и реализацию беспилотных летательных аппаратов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Сертификация качества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Разрешение на использование воздушного пространства</a:t>
            </a:r>
            <a:endParaRPr lang="ru-RU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Другие специальные лицензии и разрешения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buSzPts val="1000"/>
              <a:buNone/>
              <a:tabLst>
                <a:tab pos="457200" algn="l"/>
                <a:tab pos="678180" algn="l"/>
              </a:tabLst>
            </a:pPr>
            <a:endParaRPr lang="ru-RU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buSzPts val="1000"/>
              <a:buNone/>
              <a:tabLst>
                <a:tab pos="457200" algn="l"/>
                <a:tab pos="678180" algn="l"/>
              </a:tabLst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 Важен ОКВЭД</a:t>
            </a:r>
            <a:endParaRPr lang="ru-RU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5C38AE-2BB0-0883-3536-545DE32B7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48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E21-C8D1-7E49-C1FB-8CFECBC2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B39E-473A-B3F1-551C-1D8D583D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Список ПО, согласно должностям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8128B-015C-B864-5171-B7983FF8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20</a:t>
            </a:fld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D0304A1-6DC5-413A-A4A2-437D781CF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834706"/>
              </p:ext>
            </p:extLst>
          </p:nvPr>
        </p:nvGraphicFramePr>
        <p:xfrm>
          <a:off x="539552" y="1556792"/>
          <a:ext cx="7848600" cy="4559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0237">
                  <a:extLst>
                    <a:ext uri="{9D8B030D-6E8A-4147-A177-3AD203B41FA5}">
                      <a16:colId xmlns:a16="http://schemas.microsoft.com/office/drawing/2014/main" val="2792889137"/>
                    </a:ext>
                  </a:extLst>
                </a:gridCol>
                <a:gridCol w="5338363">
                  <a:extLst>
                    <a:ext uri="{9D8B030D-6E8A-4147-A177-3AD203B41FA5}">
                      <a16:colId xmlns:a16="http://schemas.microsoft.com/office/drawing/2014/main" val="3125774298"/>
                    </a:ext>
                  </a:extLst>
                </a:gridCol>
              </a:tblGrid>
              <a:tr h="17100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Инженер-конструктор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точных расчетов, создания 3D моделей и чертежей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577828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Инженер-электронщик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создания электронных схем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323984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Программист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Компилятор языка программирования, Система версий проектов, дополнительно - IDE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955255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Специалист по тестированию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3083524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Оператор производственной линии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just" fontAlgn="ctr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точных расчетов,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499799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Специалист по качеству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673467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Логист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just" fontAlgn="ctr"/>
                      <a:r>
                        <a:rPr lang="ru-RU" sz="1400" u="none" strike="noStrike" dirty="0">
                          <a:effectLst/>
                        </a:rPr>
                        <a:t>ОС, офисный пакет, система автоматизации логистики (например, 1С: Логистика)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718759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Менеджер проектов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офисный пакет, система ведения проектов (например, </a:t>
                      </a:r>
                      <a:r>
                        <a:rPr lang="ru-RU" sz="1400" u="none" strike="noStrike" dirty="0" err="1">
                          <a:effectLst/>
                        </a:rPr>
                        <a:t>таск-трекеры</a:t>
                      </a:r>
                      <a:r>
                        <a:rPr lang="ru-RU" sz="1400" u="none" strike="noStrike" dirty="0">
                          <a:effectLst/>
                        </a:rPr>
                        <a:t>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749081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Специалист оп ремонту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just" fontAlgn="ctr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точных расчетов,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011254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Бухгалтер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точных расчетов, офисный пакет, система автоматизации бухгалтерского учёта (например, 1С: Бухгалтерия)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727123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Системный администратор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Программы для системного администрирования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918596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Офисные работники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54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62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FAA7-B6AB-73DC-E815-849CDE13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01590-39D0-0255-D564-929D09EF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ИСПДн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E63E9BF9-95ED-D6F0-2715-55D117E6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3960440" cy="5256584"/>
          </a:xfrm>
        </p:spPr>
        <p:txBody>
          <a:bodyPr anchor="t">
            <a:normAutofit/>
          </a:bodyPr>
          <a:lstStyle/>
          <a:p>
            <a:pPr marL="0" lv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1С Бухгалтерия</a:t>
            </a:r>
            <a:endParaRPr lang="ru-RU" sz="24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Система учёта доступа</a:t>
            </a:r>
            <a:endParaRPr lang="ru-RU" sz="24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База данных клиентов (для гражданских дронов)</a:t>
            </a:r>
            <a:endParaRPr lang="ru-RU" sz="24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База данных контрактов (военные дроны)</a:t>
            </a:r>
            <a:endParaRPr lang="ru-RU" sz="24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57200" algn="l"/>
              </a:tabLst>
            </a:pP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454C80-81D3-AC5C-1C2E-A97C563E7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B3D52C26-DEB6-EF95-73C7-F7DC1162366D}"/>
              </a:ext>
            </a:extLst>
          </p:cNvPr>
          <p:cNvSpPr txBox="1">
            <a:spLocks/>
          </p:cNvSpPr>
          <p:nvPr/>
        </p:nvSpPr>
        <p:spPr>
          <a:xfrm>
            <a:off x="4270648" y="1340768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Должности сотрудников, работающих с </a:t>
            </a:r>
            <a:r>
              <a:rPr lang="ru-RU" sz="2400" b="1" dirty="0" err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ИСПДн</a:t>
            </a: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Бухгалтер</a:t>
            </a:r>
          </a:p>
          <a:p>
            <a:pPr>
              <a:spcBef>
                <a:spcPts val="600"/>
              </a:spcBef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Администратор безопасности</a:t>
            </a:r>
            <a:endParaRPr lang="ru-RU" sz="24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Менеджеры отдела продаж </a:t>
            </a:r>
            <a:endParaRPr lang="en-US" sz="2400" b="1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7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55155-20F7-BB9E-01E6-DD77DCCD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C09E6-B62D-FF3B-C1C6-384146E6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Отнесение организации к КИИ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81A0A10-7944-43A4-1A24-9D78DCC8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256584"/>
          </a:xfrm>
        </p:spPr>
        <p:txBody>
          <a:bodyPr anchor="t">
            <a:normAutofit/>
          </a:bodyPr>
          <a:lstStyle/>
          <a:p>
            <a:pPr indent="0" algn="just">
              <a:spcBef>
                <a:spcPts val="600"/>
              </a:spcBef>
              <a:buNone/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Данная организация подпадает под КИИ, поскольку:</a:t>
            </a:r>
          </a:p>
          <a:p>
            <a:pPr indent="450215" algn="just">
              <a:spcBef>
                <a:spcPts val="600"/>
              </a:spcBef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Входит в оборонно-промышленный комплекс (производит военные дроны).</a:t>
            </a:r>
          </a:p>
          <a:p>
            <a:pPr indent="450215" algn="just">
              <a:spcBef>
                <a:spcPts val="600"/>
              </a:spcBef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Имеет АСУ ТП, сбои в которых могут повлиять на производство.</a:t>
            </a:r>
          </a:p>
          <a:p>
            <a:pPr indent="450215" algn="just">
              <a:spcBef>
                <a:spcPts val="600"/>
              </a:spcBef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Взаимодействует с государственными системами (ГИС, налоговая).</a:t>
            </a:r>
          </a:p>
          <a:p>
            <a:pPr marL="0" indent="0">
              <a:spcBef>
                <a:spcPts val="600"/>
              </a:spcBef>
              <a:buNone/>
              <a:tabLst>
                <a:tab pos="457200" algn="l"/>
              </a:tabLst>
            </a:pP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E899E-27EA-1ACD-14BB-007036E6C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BFF89EDB-EAE3-6571-95FD-0DBA6420F857}"/>
              </a:ext>
            </a:extLst>
          </p:cNvPr>
          <p:cNvSpPr txBox="1">
            <a:spLocks/>
          </p:cNvSpPr>
          <p:nvPr/>
        </p:nvSpPr>
        <p:spPr>
          <a:xfrm>
            <a:off x="4270648" y="1340768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b="1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6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3E439-7FBC-FBC5-06AC-A92EC760A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A8FE7-6273-1612-4C8F-9B1114D9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XI.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перечень отраслевых документов и перечней типовых ОКИИ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7B32BF6-6631-97E8-172A-D36193311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256584"/>
          </a:xfrm>
        </p:spPr>
        <p:txBody>
          <a:bodyPr anchor="t">
            <a:normAutofit/>
          </a:bodyPr>
          <a:lstStyle/>
          <a:p>
            <a:pPr indent="0" algn="l">
              <a:spcBef>
                <a:spcPts val="600"/>
              </a:spcBef>
              <a:buNone/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ПП-127 и практике категорирования, к объектам КИИ организации могут быть отнесены:</a:t>
            </a:r>
            <a:endParaRPr lang="ru-RU" sz="24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АСУ ТП производственного процесса (Системы ЧПУ, SCADA)</a:t>
            </a:r>
            <a:endParaRPr lang="ru-RU" sz="24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системы управления оборонными заказами</a:t>
            </a:r>
            <a:endParaRPr lang="ru-RU" sz="24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Серверное и сетевое оборудование (ИТКС)</a:t>
            </a:r>
            <a:endParaRPr lang="ru-RU" sz="24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взаимодействия с налоговой и госзаказчиком</a:t>
            </a:r>
            <a:endParaRPr lang="ru-RU" sz="24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хранения и обработки данных по проектированию дронов</a:t>
            </a:r>
            <a:endParaRPr lang="ru-RU" sz="2400" b="1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57200" algn="l"/>
              </a:tabLst>
            </a:pP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8802DF-414E-4DC0-E1F1-12B3A9314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1A40971B-16A5-4432-892F-2E338EA4FF3B}"/>
              </a:ext>
            </a:extLst>
          </p:cNvPr>
          <p:cNvSpPr txBox="1">
            <a:spLocks/>
          </p:cNvSpPr>
          <p:nvPr/>
        </p:nvSpPr>
        <p:spPr>
          <a:xfrm>
            <a:off x="4270648" y="1340768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b="1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124FF-FFEC-1FE5-2371-5A60324E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3EFCF-A976-AE5E-AB97-F5252354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значимости ИС/АСУ/ИТКС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8349A8E-C54A-4342-51FD-5D1EBF950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858687"/>
              </p:ext>
            </p:extLst>
          </p:nvPr>
        </p:nvGraphicFramePr>
        <p:xfrm>
          <a:off x="323529" y="1340768"/>
          <a:ext cx="8640960" cy="5280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34107121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715769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64812201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264506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6017141"/>
                    </a:ext>
                  </a:extLst>
                </a:gridCol>
              </a:tblGrid>
              <a:tr h="377181">
                <a:tc>
                  <a:txBody>
                    <a:bodyPr/>
                    <a:lstStyle/>
                    <a:p>
                      <a:pPr indent="450215" algn="ctr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№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</a:rPr>
                        <a:t>ИС/АСУ/ИТКС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Категория значимости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Обоснование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490746"/>
                  </a:ext>
                </a:extLst>
              </a:tr>
              <a:tr h="1131543"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АСУ ТП (ЧПУ, SCADA)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Управляет производством дронов, в т.ч. военных.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II категория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Сбои приведут к срыву оборонных контрактов, но не критично для всей страны.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656606"/>
                  </a:ext>
                </a:extLst>
              </a:tr>
              <a:tr h="754362"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ИС взаимодействия с госзаказчиком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Связь с оборонными структурами, налоговой.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II категория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Нарушение работы вызовет сбои в военных поставках.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584981"/>
                  </a:ext>
                </a:extLst>
              </a:tr>
              <a:tr h="942953"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ИТКС (серверы, СЗИ)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Обеспечивает функционирование всех систем.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II-III категория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Атака может повлиять на работу предприятия, но не страны.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7025666"/>
                  </a:ext>
                </a:extLst>
              </a:tr>
              <a:tr h="754362"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ИС разработки ПО для дронов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Хранение и разработка бортовых систем.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II категория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Компрометация приведет к утечке военных технологий.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043568"/>
                  </a:ext>
                </a:extLst>
              </a:tr>
              <a:tr h="754362"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Система логистики (1С: Логистика)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Управление поставками компонентов.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III категория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Сбой нарушит работу, но не критично для отрасли.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916588"/>
                  </a:ext>
                </a:extLst>
              </a:tr>
              <a:tr h="565772"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Бухгалтерская система (1С: Бухгалтерия)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Расчеты с сотрудниками, налогами.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>
                          <a:effectLst/>
                        </a:rPr>
                        <a:t>III категория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l">
                        <a:spcBef>
                          <a:spcPts val="600"/>
                        </a:spcBef>
                      </a:pPr>
                      <a:r>
                        <a:rPr lang="ru-RU" sz="1200" dirty="0">
                          <a:effectLst/>
                        </a:rPr>
                        <a:t>Важна, но не критична для КИИ.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690897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65FF0C-33F9-AF85-EF22-ACB662353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99924003-F46D-D64E-04B1-9CA0A68CC92E}"/>
              </a:ext>
            </a:extLst>
          </p:cNvPr>
          <p:cNvSpPr txBox="1">
            <a:spLocks/>
          </p:cNvSpPr>
          <p:nvPr/>
        </p:nvSpPr>
        <p:spPr>
          <a:xfrm>
            <a:off x="4270648" y="1340768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b="1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8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9DCA-5386-E049-EA79-B9AFC44C1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226F2-AA98-6C48-9839-0EB981FF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XIII.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Коммерческая тайна или другая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защищаемая информация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B9624A3-D3F7-D417-9637-6D80AE00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5256584"/>
          </a:xfrm>
        </p:spPr>
        <p:txBody>
          <a:bodyPr anchor="t">
            <a:normAutofit lnSpcReduction="10000"/>
          </a:bodyPr>
          <a:lstStyle/>
          <a:p>
            <a:pPr marL="0" lvl="0" indent="0" algn="l">
              <a:spcBef>
                <a:spcPts val="600"/>
              </a:spcBef>
              <a:buSzPts val="1000"/>
              <a:buNone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Конфиденциальная информация (по 149-ФЗ)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Военные разработки (ПО, схемы, прошивки, 3D-модели)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о государственных заказах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характеристики дронов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сотрудников, включая персональные</a:t>
            </a:r>
            <a:endParaRPr lang="en-US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spcBef>
                <a:spcPts val="600"/>
              </a:spcBef>
              <a:buSzPts val="1000"/>
              <a:buNone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Коммерческая тайна (по 98-ФЗ)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Финансовая отчетность, контракты с партнерами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Сырье и комплектующие, поставщики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Маркетинговые и стратегические планы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управления дронами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spcBef>
                <a:spcPts val="600"/>
              </a:spcBef>
              <a:buSzPts val="1000"/>
              <a:buNone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защиты этой информации должны применяться меры: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информации и ограничение доступа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Криптографическая защита (шифрование данных)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Политики информационной безопасности (DLP-системы, контроль доступа)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l">
              <a:spcBef>
                <a:spcPts val="6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l">
              <a:spcBef>
                <a:spcPts val="600"/>
              </a:spcBef>
              <a:buSzPts val="1000"/>
              <a:buNone/>
              <a:tabLst>
                <a:tab pos="457200" algn="l"/>
              </a:tabLst>
            </a:pP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57200" algn="l"/>
              </a:tabLst>
            </a:pP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83D07E-6426-CB0F-71FF-6DC8073CA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E2CDDA7F-3A89-2D11-8325-4E856F25D57F}"/>
              </a:ext>
            </a:extLst>
          </p:cNvPr>
          <p:cNvSpPr txBox="1">
            <a:spLocks/>
          </p:cNvSpPr>
          <p:nvPr/>
        </p:nvSpPr>
        <p:spPr>
          <a:xfrm>
            <a:off x="4270648" y="1340768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US" b="1" u="sng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9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8DE3D-9382-45F0-4499-EE11A912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1E8AC-7CF6-3950-AAA3-694B873D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21" y="437884"/>
            <a:ext cx="7920880" cy="664820"/>
          </a:xfrm>
        </p:spPr>
        <p:txBody>
          <a:bodyPr>
            <a:noAutofit/>
          </a:bodyPr>
          <a:lstStyle/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Описание области деятельности и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составление примерного перечня лицензий организации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E2C4900-A35F-F74B-4C6F-BD10E505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791316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ru-RU" sz="1600" b="1" i="0" u="sng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b="1" i="0" u="sng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</a:t>
            </a:r>
          </a:p>
          <a:p>
            <a:pPr marL="0" indent="0">
              <a:spcBef>
                <a:spcPts val="600"/>
              </a:spcBef>
              <a:buNone/>
            </a:pPr>
            <a:endParaRPr lang="ru-RU" b="1" i="0" u="sng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Производство дронов ; Сборка автоматизирована, дроны гражданского и военного назначения. Разрабатываются собственные «прошивки» и модификации выпускаемой продукции. Оказывается техническая поддержка пользователей четье Интернет.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968378-A32F-93CE-1A09-397EAB4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4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AF9FE-A8C7-A971-17A4-66894F1D2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29EAA-FC5C-EA6A-C2C2-C7B805A6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основных рабочих процессов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D935461-1E9C-FF77-7289-856B156C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724" y="1611660"/>
            <a:ext cx="5832648" cy="4896544"/>
          </a:xfrm>
        </p:spPr>
        <p:txBody>
          <a:bodyPr anchor="t">
            <a:normAutofit lnSpcReduction="1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 управления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компонентов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Сборка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валидация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сертификация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и поддержка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 и снабжение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безопасностью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1"/>
            </a:pPr>
            <a:r>
              <a:rPr lang="ru-RU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 и продажи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1"/>
            </a:pPr>
            <a:r>
              <a:rPr lang="ru-RU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и поддержка клиентов</a:t>
            </a:r>
            <a:endParaRPr lang="ru-RU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90B1D9-ACAC-7476-B441-584A9D2AB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6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21828-5665-59F1-DF34-0E2EE541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вспомогательных рабочих процессов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2E907-1E55-51B4-1B7B-D0BB810C4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1556792"/>
            <a:ext cx="7848872" cy="4752528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Ведение бухгалтерского учёта в компании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Работа с персоналом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Документация и сертификация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Экологические процессы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059AC2-77AF-5437-436B-900576582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7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2BDF-AF09-9565-1A19-0196536B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6C4FC-1761-2434-DBD4-904E31D8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автоматизации и цифровизации процессов определены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0D281-30B9-6BCD-D9D9-641F0A74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473764"/>
            <a:ext cx="8579223" cy="4835556"/>
          </a:xfrm>
        </p:spPr>
        <p:txBody>
          <a:bodyPr>
            <a:normAutofit fontScale="92500" lnSpcReduction="20000"/>
          </a:bodyPr>
          <a:lstStyle/>
          <a:p>
            <a:pPr marL="685800" lvl="1" indent="-2286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Используемые ИС </a:t>
            </a:r>
          </a:p>
          <a:p>
            <a:pPr indent="449580" algn="just">
              <a:spcBef>
                <a:spcPts val="600"/>
              </a:spcBef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Техническая ИС: компьютеры, устройства для хранения/сбора/вывода и передачи данных, связные линии, оргтехника и документация ко всем.</a:t>
            </a:r>
          </a:p>
          <a:p>
            <a:pPr indent="449580" algn="just">
              <a:spcBef>
                <a:spcPts val="600"/>
              </a:spcBef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Математическая и программная ИС: Программное обеспечение для точных расчетов, создания 3D моделей и чертежей, Программное обеспечение для создания электронных схем, Программы для системного администрирования, ОС, Компилятор языка программирования, Система версий проектов, дополнительно – IDE</a:t>
            </a:r>
          </a:p>
          <a:p>
            <a:pPr indent="0" algn="just">
              <a:spcBef>
                <a:spcPts val="600"/>
              </a:spcBef>
              <a:buNone/>
            </a:pPr>
            <a:endParaRPr lang="ru-RU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 lvl="1" indent="-228600" algn="just">
              <a:spcBef>
                <a:spcPts val="600"/>
              </a:spcBef>
              <a:buFont typeface="+mj-lt"/>
              <a:buAutoNum type="arabicPeriod" startAt="2"/>
            </a:pPr>
            <a:r>
              <a:rPr lang="ru-RU" sz="20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Используемые АСУ (АСУ ТП)</a:t>
            </a:r>
          </a:p>
          <a:p>
            <a:pPr indent="450215" algn="just">
              <a:spcBef>
                <a:spcPts val="600"/>
              </a:spcBef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Системы ЧПУ (Числового Программного Управления): системы от Siemens,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Fanuc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Haas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Automation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 Эти системы управляют станками с ЧПУ, используемыми для обработки деталей дронов.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SCADA-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системы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(Supervisory Control and Data Acquisition): Ignition, Wonderware InTouch, GE Proficy iFIX. 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Эти системы используются для мониторинга и управления производственными процессами в реальном времени, собирая данные с различных датчиков и устройств.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E93D58-7479-9DAD-9D52-3B064F6A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6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83E29-81B7-54BA-2592-BC9D900C5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EF8DB-AADC-2609-1ED6-E7D859DF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автоматизации и цифровизации процессов определены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2F37B-E753-9029-1096-80B76BA4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73764"/>
            <a:ext cx="8568952" cy="4752528"/>
          </a:xfrm>
        </p:spPr>
        <p:txBody>
          <a:bodyPr/>
          <a:lstStyle/>
          <a:p>
            <a:pPr marL="685800" lvl="1" indent="-228600" algn="just">
              <a:spcBef>
                <a:spcPts val="600"/>
              </a:spcBef>
              <a:buFont typeface="+mj-lt"/>
              <a:buAutoNum type="arabicPeriod" startAt="3"/>
            </a:pPr>
            <a:r>
              <a:rPr lang="ru-RU" sz="20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Используемые ИТКС </a:t>
            </a:r>
          </a:p>
          <a:p>
            <a:pPr marL="685800" algn="just">
              <a:spcBef>
                <a:spcPts val="600"/>
              </a:spcBef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Оптоволокно, коммутаторы, маршрутизатор,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WI-FI</a:t>
            </a:r>
            <a:endParaRPr lang="ru-RU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85800" lvl="1" indent="-228600" algn="just">
              <a:spcBef>
                <a:spcPts val="600"/>
              </a:spcBef>
              <a:buFont typeface="+mj-lt"/>
              <a:buAutoNum type="arabicPeriod" startAt="4"/>
            </a:pPr>
            <a:r>
              <a:rPr lang="ru-RU" sz="20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Прочие системы </a:t>
            </a:r>
          </a:p>
          <a:p>
            <a:pPr indent="450215" algn="just">
              <a:spcBef>
                <a:spcPts val="600"/>
              </a:spcBef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Система автоматизации логистики (например, 1С: Логистика), система автоматизации бухгалтерского учёта (например, 1С: Бухгалтерия), Таск-трекеры, Офисный пакет,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724502-AFEF-4D61-990F-962858DA4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3816424" cy="496855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buAutoNum type="arabicPeriod"/>
            </a:pPr>
            <a:r>
              <a:rPr lang="ru-RU" sz="1800" b="1" i="0" u="sng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Инженер-конструктор</a:t>
            </a:r>
            <a:r>
              <a:rPr lang="ru-RU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5-10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Обязанности: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конструкций дронов с учетом требований по аэродинамике, прочности и функциональности.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3D-моделей и чертежей.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Проведение расчетов для оценки характеристик летательных аппаратов.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Взаимодействие с другими отделами для интеграции различных систем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91ED6689-E50E-BEB2-34EB-27CB40D703BA}"/>
              </a:ext>
            </a:extLst>
          </p:cNvPr>
          <p:cNvSpPr txBox="1">
            <a:spLocks/>
          </p:cNvSpPr>
          <p:nvPr/>
        </p:nvSpPr>
        <p:spPr>
          <a:xfrm>
            <a:off x="4270648" y="1632000"/>
            <a:ext cx="3816424" cy="4968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2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Инженер-электронщик </a:t>
            </a:r>
            <a:endParaRPr lang="en-US" sz="1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Число работников: 5-10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Обязанности: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электронных систем управления дронами.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схем и печатных плат.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и отладка электронных компонентов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1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63820-5280-F27C-334C-04101311F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EC467-B372-55D3-94E7-8F58D7D2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BF6268A-B854-339C-9A31-B5894339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3816424" cy="496855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buFont typeface="+mj-lt"/>
              <a:buAutoNum type="arabicPeriod" startAt="3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Число работников: 3-7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программного обеспечения для управления дронами.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кода для бортовых систем и наземных станций.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 поддержка программного обеспечения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2C45CB-1E1A-69DE-ADF9-763D391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681CBFBD-8E83-1344-97A5-891079DAE850}"/>
              </a:ext>
            </a:extLst>
          </p:cNvPr>
          <p:cNvSpPr txBox="1">
            <a:spLocks/>
          </p:cNvSpPr>
          <p:nvPr/>
        </p:nvSpPr>
        <p:spPr>
          <a:xfrm>
            <a:off x="4270648" y="1632000"/>
            <a:ext cx="3816424" cy="4968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4"/>
            </a:pPr>
            <a:r>
              <a:rPr lang="ru-RU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по тестированию </a:t>
            </a:r>
            <a:endParaRPr lang="en-US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3-5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Проведение испытаний дронов на различных этапах производства.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результатов тестирования и выявление недостатков.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Подготовка отчетов о тестировании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66434"/>
      </p:ext>
    </p:extLst>
  </p:cSld>
  <p:clrMapOvr>
    <a:masterClrMapping/>
  </p:clrMapOvr>
</p:sld>
</file>

<file path=ppt/theme/theme1.xml><?xml version="1.0" encoding="utf-8"?>
<a:theme xmlns:a="http://schemas.openxmlformats.org/drawingml/2006/main" name="SCC">
  <a:themeElements>
    <a:clrScheme name="Политех">
      <a:dk1>
        <a:srgbClr val="575756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12464</TotalTime>
  <Words>1598</Words>
  <Application>Microsoft Office PowerPoint</Application>
  <PresentationFormat>Экран (4:3)</PresentationFormat>
  <Paragraphs>283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PT Sans</vt:lpstr>
      <vt:lpstr>Roboto</vt:lpstr>
      <vt:lpstr>Symbol</vt:lpstr>
      <vt:lpstr>Times New Roman</vt:lpstr>
      <vt:lpstr>SCC</vt:lpstr>
      <vt:lpstr>Описание ОИ и ИСПДн  Производство дронов   Сборка автоматизирована, дроны гражданского и военного назначения </vt:lpstr>
      <vt:lpstr> I. Описание области деятельности и  составление примерного перечня лицензий организации </vt:lpstr>
      <vt:lpstr> I. Описание области деятельности и  составление примерного перечня лицензий организации </vt:lpstr>
      <vt:lpstr>II. список основных рабочих процессов</vt:lpstr>
      <vt:lpstr>III. список вспомогательных рабочих процессов</vt:lpstr>
      <vt:lpstr>IV. Исходя из автоматизации и цифровизации процессов определены</vt:lpstr>
      <vt:lpstr>IV. Исходя из автоматизации и цифровизации процессов определены</vt:lpstr>
      <vt:lpstr>V. должности, число работников на должностях, примерные обязанности</vt:lpstr>
      <vt:lpstr>V. должности, число работников на должностях, примерные обязанности</vt:lpstr>
      <vt:lpstr>V. должности, число работников на должностях, примерные обязанности</vt:lpstr>
      <vt:lpstr>V. должности, число работников на должностях, примерные обязанности</vt:lpstr>
      <vt:lpstr>V. должности, число работников на должностях, примерные обязанности</vt:lpstr>
      <vt:lpstr>V. должности, число работников на должностях, примерные обязанности</vt:lpstr>
      <vt:lpstr>V. должности, число работников на должностях, примерные обязанности</vt:lpstr>
      <vt:lpstr>V. должности, число работников на должностях, примерные обязанности</vt:lpstr>
      <vt:lpstr>VI. Схема помещения: рабочие места сотрудников, а также расположения АРМ, серверов, линий связи</vt:lpstr>
      <vt:lpstr>VI. Схема помещения: рабочие места сотрудников, а также расположения АРМ, серверов, линий связи</vt:lpstr>
      <vt:lpstr>VI. Схема помещения: рабочие места сотрудников, а также расположения АРМ, серверов, линий связи</vt:lpstr>
      <vt:lpstr>VI. Схема помещения: рабочие места сотрудников, а также расположения АРМ, серверов, линий связи</vt:lpstr>
      <vt:lpstr>VIII. Список ПО, согласно должностям</vt:lpstr>
      <vt:lpstr>IX. ИСПДн</vt:lpstr>
      <vt:lpstr>X. Отнесение организации к КИИ</vt:lpstr>
      <vt:lpstr>XI. перечень отраслевых документов и перечней типовых ОКИИ</vt:lpstr>
      <vt:lpstr>XII. Категории значимости ИС/АСУ/ИТКС </vt:lpstr>
      <vt:lpstr>XIII. Коммерческая тайна или другая защищаемая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 UNIX: Архитектура ОС. Стандарт POSIX</dc:title>
  <dc:creator>Василий</dc:creator>
  <cp:lastModifiedBy>Кузьмина Ксения Владиславовна</cp:lastModifiedBy>
  <cp:revision>642</cp:revision>
  <dcterms:created xsi:type="dcterms:W3CDTF">2018-04-03T06:05:28Z</dcterms:created>
  <dcterms:modified xsi:type="dcterms:W3CDTF">2025-02-12T07:31:11Z</dcterms:modified>
</cp:coreProperties>
</file>