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659B3-40A7-CE31-32C3-2B32E36F3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1FDAFA-6FD3-CC15-AD08-20424066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1D7170-A4DA-057C-0FFA-C440BF17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C35DD-40B6-8C8A-010A-9EA0EEF8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4D861-E3FF-C6A2-B2C4-AFE19E07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8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43AC4-2710-F925-5DC5-DA3B531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26D875-937D-F6E4-EA59-0A4995E1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A55B6-D4FC-8CE0-4B97-ED883F3D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E6EEB9-B8DE-99AB-0BF3-906E5111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E9B9B-3C58-9CE6-49D5-1842CBC9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F937FA-BEF7-24CF-542E-232ABB7DE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0BF1CD-CDC3-8554-C81E-05C40CA0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A969BB-4206-DFD4-8E76-E0C78888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8E00-068D-331A-17F9-5C8CCB33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2DE915-E961-7D8D-1568-3040F11B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9282C-A04A-5F3A-05EA-5D6E5D8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23B1C-D219-86B2-5FB2-8A038A52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2955E-1631-F056-B904-F5F930C6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EA5FA-C6D0-7807-6E87-EA47D4A8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94135-35F4-297F-136E-B15793D1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62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12987-6B27-732D-1CC1-9CE4777F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3D1FE1-4B43-4E91-06D8-EFAF1CFA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55013-8C03-F5E1-DD66-B4C90E57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F1641-BA47-3C74-AF2A-146E9644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E6039-2074-B9E1-D4A3-928330FE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13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B121F-7266-45A1-6694-F75A1457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E6E4C-3991-8536-294A-C6983D6A3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71E610-9CAE-EC30-3997-A47BD9BA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CD891A-7C32-6834-0193-B9E30043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7933FB-0B57-9844-E633-FFBE637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48B64C-7DCD-82EC-9CAF-1D4FDC7C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E9B3-A35A-0CD3-4DA2-ED9C5AA6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9C722-A02E-C196-E987-896F7A4B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929412-46B0-F98B-A776-E60D64263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E42B77-9221-870C-842C-3ED0F8F8A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F873AF-C1A1-B4D3-C50E-3113E1996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137544-0B3F-3873-E805-50EA7414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7F46C9-EE88-6EEE-9C9C-349F34E9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499A17-8FA9-FE08-D822-767CE01B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29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1C4D5-C76A-E873-49C8-34D6C728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B31240-1DC6-DED8-E41E-F9E43228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8F0FF6-5DA8-EFB7-9137-BFCB60A5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C46C5F-E13F-6ADE-8635-56D9B11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1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EE2934-0510-0DC0-9F43-92F0EA00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E6B369-6A8E-3A22-7F47-5AF9512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83DF46-E0FC-3931-F648-DACEED44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9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D3118-1D9A-BC35-B89B-5C858EFD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74764-2CC9-5333-253B-0C11E1E5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73E138-6EE0-4DA6-00D9-4677E8A1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FC58F5-2254-FB3C-A0E8-F29A72FE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A1BEB6-DA8C-3A6C-E4F9-16698E7C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3A07DA-3AC3-40A5-F19A-9776A2B5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432CB-4EE7-A02A-395E-C42DF34D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C53689-F6D6-6FAA-7D97-E013688A9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C8B733-7B0C-6445-4198-65476802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0A53E-A6B4-8FFB-F643-244890E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BE4F66-2CE6-FC9F-BF1A-B50F5EC8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BADA47-983D-8820-D6F0-B1D6FCE0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3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F0C7-88D8-83BE-38BD-69797A9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D50CBF-4C82-0170-67EF-781C3B7C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21EC1-7675-DD27-E164-FF6B30809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47E38-E41F-48AC-948E-2A48602E667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A7567-448C-35CC-3B4F-79675B52D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83EA4-B303-CAC5-0159-1C1075CF2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80746-BB44-45FD-A659-EC0CBC752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5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9E81C-948C-39B1-89B0-6740AE6C4FF5}"/>
              </a:ext>
            </a:extLst>
          </p:cNvPr>
          <p:cNvSpPr txBox="1"/>
          <p:nvPr/>
        </p:nvSpPr>
        <p:spPr>
          <a:xfrm>
            <a:off x="0" y="7715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ОИ и НПА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E33B0-0A9A-8EB2-C178-A1CC71339C6B}"/>
              </a:ext>
            </a:extLst>
          </p:cNvPr>
          <p:cNvSpPr txBox="1"/>
          <p:nvPr/>
        </p:nvSpPr>
        <p:spPr>
          <a:xfrm>
            <a:off x="0" y="3981450"/>
            <a:ext cx="497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Ахмадуллина Д.Д.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Каджаев А.С.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Юмаев А.К.</a:t>
            </a:r>
          </a:p>
        </p:txBody>
      </p:sp>
    </p:spTree>
    <p:extLst>
      <p:ext uri="{BB962C8B-B14F-4D97-AF65-F5344CB8AC3E}">
        <p14:creationId xmlns:p14="http://schemas.microsoft.com/office/powerpoint/2010/main" val="342747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5EAEDF2-B21A-144E-C440-325B3005B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78932"/>
              </p:ext>
            </p:extLst>
          </p:nvPr>
        </p:nvGraphicFramePr>
        <p:xfrm>
          <a:off x="2032000" y="719666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5934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36634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42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3975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Программное обеспечение (ПО)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ИТКС (ГАС «Управление»)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Маршрутизаторы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ПО для настройки сетевого оборудования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Системный администратор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7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Прочие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ОС: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Офисные приложения: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Office, LibreOffice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Директор, бухгалтер, юрист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8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5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94AEB4-E7D0-43E9-3858-B895D2BBCDB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ИСПДн</a:t>
            </a:r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21F13-4295-3EFA-40B6-30965A944ED9}"/>
              </a:ext>
            </a:extLst>
          </p:cNvPr>
          <p:cNvSpPr txBox="1"/>
          <p:nvPr/>
        </p:nvSpPr>
        <p:spPr>
          <a:xfrm>
            <a:off x="0" y="992534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 (БД)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сотрудников: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Персональные данные сотрудников (ФИО, паспортные данные, ИНН, СНИЛС, должность, зарплата).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для хранения: СУБД (MySQL,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обращений граждан: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Персональные данные граждан (ФИО, адрес, контактные данные, текст обращения).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для хранения: СУБД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жильцов (ЖКХ):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Персональные данные жильцов (ФИО, адрес, данные о собственности, начисления за коммунальные услуги).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для хранения: СУБД (MySQL).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8C607-C21C-F6AC-6061-E29166051C9C}"/>
              </a:ext>
            </a:extLst>
          </p:cNvPr>
          <p:cNvSpPr txBox="1"/>
          <p:nvPr/>
        </p:nvSpPr>
        <p:spPr>
          <a:xfrm>
            <a:off x="5895975" y="992534"/>
            <a:ext cx="61150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обработки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обеспечение: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СУБД: MySQL,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хранения и обработки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Специализированное ПО: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кадрами — для обработки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сотрудников.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обработки обращений граждан — для обработки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граждан.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ЖКХ — для обработки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жильцов.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Офисные приложения: Microsoft Excel,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LibreOffice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работы с отчетностью.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средства: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Серверы для хранения баз данных.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 для сотрудников, работающих 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Принтеры и сканеры для печати и оцифровки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270956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E882B-1CF2-EED4-09B9-72E9309D805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ИСПДн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88574-67EE-1A8F-9922-B0EE94002866}"/>
              </a:ext>
            </a:extLst>
          </p:cNvPr>
          <p:cNvSpPr txBox="1"/>
          <p:nvPr/>
        </p:nvSpPr>
        <p:spPr>
          <a:xfrm>
            <a:off x="0" y="1343174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 сотрудников, работающих 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ИСПДн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по кадрам: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с базой данных сотрудников.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Ведет учет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сотрудников.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по обращениям граждан: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с базой данных обращений.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граждан.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по ЖКХ: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с базой данных жильцов.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жильцов.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сотрудников для расчета заработной платы.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безопасность и работоспособность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71599-F030-023E-6EA0-72CBFACDAEB3}"/>
              </a:ext>
            </a:extLst>
          </p:cNvPr>
          <p:cNvSpPr txBox="1"/>
          <p:nvPr/>
        </p:nvSpPr>
        <p:spPr>
          <a:xfrm>
            <a:off x="5886450" y="1343174"/>
            <a:ext cx="61150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АРМ, на которых обрабатываются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АРМ специалиста по кадрам: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с доступом к базе данных сотрудников.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Установленное ПО: СУБД, система управления кадрами.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АРМ специалиста по обращениям: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с доступом к базе данных обращений.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Установленное ПО: СУБД, система обработки обращений.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АРМ специалиста по ЖКХ: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с доступом к базе данных жильцов.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Установленное ПО: СУБД, система управления ЖКХ.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АРМ бухгалтера: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с доступом к базе данных сотрудников.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Установленное ПО: СУБД, офисные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79517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359D42-7D5E-AD30-8600-FA6B0292298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ИСПДн</a:t>
            </a:r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EB84A-11CA-9AC4-6AE7-3535C21082BF}"/>
              </a:ext>
            </a:extLst>
          </p:cNvPr>
          <p:cNvSpPr txBox="1"/>
          <p:nvPr/>
        </p:nvSpPr>
        <p:spPr>
          <a:xfrm>
            <a:off x="3048000" y="90228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защищенности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ИСПДн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сотрудников: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Специальные (СНИЛС, паспортные данные).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данных: Более 100 000 субъектов.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защищенности: УЗ-1 (высокий).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обращений граждан: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Биометрические (если есть), персональные (ФИО, адрес).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данных: Менее 100 000 субъектов.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защищенности: УЗ-2 (средний).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жильцов (ЖКХ):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Персональные (ФИО, адрес, данные о собственности).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данных: Менее 100 000 субъектов.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защищенности: УЗ-2 (средний).</a:t>
            </a:r>
          </a:p>
        </p:txBody>
      </p:sp>
    </p:spTree>
    <p:extLst>
      <p:ext uri="{BB962C8B-B14F-4D97-AF65-F5344CB8AC3E}">
        <p14:creationId xmlns:p14="http://schemas.microsoft.com/office/powerpoint/2010/main" val="304820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79847-EB59-2462-0AA7-3009E7EAC21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Отнесение к КИИ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C6041-FCEC-2E29-64FE-6E89C3B61A77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может быть отнесена к КИИ, так как управляет городским транспортом и взаимодействует с ГАС «Управление», что подпадает под критерии ФЗ-187.</a:t>
            </a:r>
          </a:p>
        </p:txBody>
      </p:sp>
    </p:spTree>
    <p:extLst>
      <p:ext uri="{BB962C8B-B14F-4D97-AF65-F5344CB8AC3E}">
        <p14:creationId xmlns:p14="http://schemas.microsoft.com/office/powerpoint/2010/main" val="25000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22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ACC81-22CB-FB5E-46D0-729FB4F2582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области деятельности и перечень лицензий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7B95A-AFC5-AC1D-2595-AE2621E5017B}"/>
              </a:ext>
            </a:extLst>
          </p:cNvPr>
          <p:cNvSpPr txBox="1"/>
          <p:nvPr/>
        </p:nvSpPr>
        <p:spPr>
          <a:xfrm>
            <a:off x="1247775" y="1685925"/>
            <a:ext cx="4438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деятельности: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муниципальным образованием (поселком).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контроль работы городского транспорта.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жилищно-коммунальным хозяйством (ЖКХ).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обращений граждан через электронную приемную.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государственными системами (ГАС «Управление»).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97A31-B39A-0177-627F-318A5CC1D7BB}"/>
              </a:ext>
            </a:extLst>
          </p:cNvPr>
          <p:cNvSpPr txBox="1"/>
          <p:nvPr/>
        </p:nvSpPr>
        <p:spPr>
          <a:xfrm>
            <a:off x="7105650" y="1685925"/>
            <a:ext cx="4067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лицензий: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Лицензия на пассажирские перевозки (для управления городским транспортом).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Лицензия на образовательную деятельность (если в поселке есть школы или детские сады).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Лицензия на медицинскую деятельность (если есть поликлиники или медицинские учреждения).</a:t>
            </a:r>
          </a:p>
        </p:txBody>
      </p:sp>
    </p:spTree>
    <p:extLst>
      <p:ext uri="{BB962C8B-B14F-4D97-AF65-F5344CB8AC3E}">
        <p14:creationId xmlns:p14="http://schemas.microsoft.com/office/powerpoint/2010/main" val="380173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2A5B8-D48C-8EC2-242C-247F07AC8D2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рабочие процессы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8B8FF-A0CA-ACD9-8115-FDE3620F46F0}"/>
              </a:ext>
            </a:extLst>
          </p:cNvPr>
          <p:cNvSpPr txBox="1"/>
          <p:nvPr/>
        </p:nvSpPr>
        <p:spPr>
          <a:xfrm>
            <a:off x="419100" y="1914524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Управление городским транспортом: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маршрутов.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транспортных средств (GPS-трекинг).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жалоб и предложений от граждан.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отчетов для вышестоящих органов.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D77FB-5503-1DB6-9BB1-F4DEF2243147}"/>
              </a:ext>
            </a:extLst>
          </p:cNvPr>
          <p:cNvSpPr txBox="1"/>
          <p:nvPr/>
        </p:nvSpPr>
        <p:spPr>
          <a:xfrm>
            <a:off x="4400550" y="1914524"/>
            <a:ext cx="3390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Управление жилищно-коммунальным хозяйством: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жилого фонда.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ремонтных работ.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коммунальными услугами (вода, свет, газ).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подрядчиками.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5F3E5-856D-09AD-6DF2-8946530CD63F}"/>
              </a:ext>
            </a:extLst>
          </p:cNvPr>
          <p:cNvSpPr txBox="1"/>
          <p:nvPr/>
        </p:nvSpPr>
        <p:spPr>
          <a:xfrm>
            <a:off x="8839200" y="1914524"/>
            <a:ext cx="293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Электронная приемная: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 обращений граждан (через сайт,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мобильное приложение).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 регистрация обращений.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обращений в соответствующие отделы.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исполнения обращений.</a:t>
            </a:r>
          </a:p>
        </p:txBody>
      </p:sp>
    </p:spTree>
    <p:extLst>
      <p:ext uri="{BB962C8B-B14F-4D97-AF65-F5344CB8AC3E}">
        <p14:creationId xmlns:p14="http://schemas.microsoft.com/office/powerpoint/2010/main" val="205731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F12FE-8C6F-8B8F-8DA6-4E3803DDBFE4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рабочие процессы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0DAF8-178E-9639-A002-098A58A71F7B}"/>
              </a:ext>
            </a:extLst>
          </p:cNvPr>
          <p:cNvSpPr txBox="1"/>
          <p:nvPr/>
        </p:nvSpPr>
        <p:spPr>
          <a:xfrm>
            <a:off x="542925" y="2690336"/>
            <a:ext cx="3257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Управление персоналом: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Найм и увольнение сотрудников.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аттестация.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заработной платы</a:t>
            </a:r>
            <a:r>
              <a:rPr lang="ru-RU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66072-375A-78E4-278C-37074018F16A}"/>
              </a:ext>
            </a:extLst>
          </p:cNvPr>
          <p:cNvSpPr txBox="1"/>
          <p:nvPr/>
        </p:nvSpPr>
        <p:spPr>
          <a:xfrm>
            <a:off x="4419600" y="2694622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Финансовое управление: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бюджета.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доходов и расходов.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Отчетность перед вышестоящими органами.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6CCE8-119C-FE07-C492-B273B6148A59}"/>
              </a:ext>
            </a:extLst>
          </p:cNvPr>
          <p:cNvSpPr txBox="1"/>
          <p:nvPr/>
        </p:nvSpPr>
        <p:spPr>
          <a:xfrm>
            <a:off x="8648700" y="2699861"/>
            <a:ext cx="2466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Юридическое сопровождение: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договоров.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соблюдением законодательства.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спорных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180893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652920-93EC-1752-FC2A-019FA1235626}"/>
              </a:ext>
            </a:extLst>
          </p:cNvPr>
          <p:cNvSpPr txBox="1"/>
          <p:nvPr/>
        </p:nvSpPr>
        <p:spPr>
          <a:xfrm>
            <a:off x="0" y="952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6F7BC-5356-C95F-F680-E5DF8334C61C}"/>
              </a:ext>
            </a:extLst>
          </p:cNvPr>
          <p:cNvSpPr txBox="1"/>
          <p:nvPr/>
        </p:nvSpPr>
        <p:spPr>
          <a:xfrm>
            <a:off x="685800" y="1684288"/>
            <a:ext cx="5057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ИС (Информационные системы):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городским транспортом.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ЖКХ.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приемная для граждан.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0315-4030-73F6-E7CA-294396455070}"/>
              </a:ext>
            </a:extLst>
          </p:cNvPr>
          <p:cNvSpPr txBox="1"/>
          <p:nvPr/>
        </p:nvSpPr>
        <p:spPr>
          <a:xfrm>
            <a:off x="5743575" y="16842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 ТП (Автоматизированные системы управления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технологическими процессами):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управления транспортом (GPS-трекинг, диспетчеризация).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5BCF4-31C4-F79D-E0C6-5C454C906422}"/>
              </a:ext>
            </a:extLst>
          </p:cNvPr>
          <p:cNvSpPr txBox="1"/>
          <p:nvPr/>
        </p:nvSpPr>
        <p:spPr>
          <a:xfrm>
            <a:off x="685800" y="3429000"/>
            <a:ext cx="5057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ИТКС (Информационно-телекоммуникационные системы):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взаимодействия с ГАС «Управление».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513D0-1BB1-D8D3-E923-540C0D8BBC3A}"/>
              </a:ext>
            </a:extLst>
          </p:cNvPr>
          <p:cNvSpPr txBox="1"/>
          <p:nvPr/>
        </p:nvSpPr>
        <p:spPr>
          <a:xfrm>
            <a:off x="5743575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Прочие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почта.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Офисные приложения (Microsoft Office,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LibreOffice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614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8EE1B4-1E54-41CE-830E-0758C93B1D3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 и обязанности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90675-24BB-1910-E15A-11D5188D766C}"/>
              </a:ext>
            </a:extLst>
          </p:cNvPr>
          <p:cNvSpPr txBox="1"/>
          <p:nvPr/>
        </p:nvSpPr>
        <p:spPr>
          <a:xfrm>
            <a:off x="202406" y="1094125"/>
            <a:ext cx="515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муниципального управления(1 человек):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руководство.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работы отделов.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вышестоящими органами.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4A85A-83D4-420F-0D2B-301CAC404CFA}"/>
              </a:ext>
            </a:extLst>
          </p:cNvPr>
          <p:cNvSpPr txBox="1"/>
          <p:nvPr/>
        </p:nvSpPr>
        <p:spPr>
          <a:xfrm>
            <a:off x="7210425" y="1094125"/>
            <a:ext cx="39028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по транспорту(2 человека):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транспортных средств.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маршрутов.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отчетов.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96BA0-ABA7-2B6D-C0CA-8D1BA2D04CA4}"/>
              </a:ext>
            </a:extLst>
          </p:cNvPr>
          <p:cNvSpPr txBox="1"/>
          <p:nvPr/>
        </p:nvSpPr>
        <p:spPr>
          <a:xfrm>
            <a:off x="202406" y="2865359"/>
            <a:ext cx="6119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по работе с обращениями граждан(3 человека):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 и обработка обращений.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исполнения.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A6384-4D08-1C0D-BF81-D43A698F2694}"/>
              </a:ext>
            </a:extLst>
          </p:cNvPr>
          <p:cNvSpPr txBox="1"/>
          <p:nvPr/>
        </p:nvSpPr>
        <p:spPr>
          <a:xfrm>
            <a:off x="7210424" y="2967335"/>
            <a:ext cx="3902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Бухгалтер(2 человека):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финансовой отчетности.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заработной платы.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A2908-2B8C-24FE-E981-AE2659BC7A74}"/>
              </a:ext>
            </a:extLst>
          </p:cNvPr>
          <p:cNvSpPr txBox="1"/>
          <p:nvPr/>
        </p:nvSpPr>
        <p:spPr>
          <a:xfrm>
            <a:off x="202406" y="435959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администратор(1 человек):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ИТ-инфраструктуры.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93958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1F214-9599-01FC-42A9-FC427838CBD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оборудования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6B837-DD73-A1A7-CAFC-20EEED032C5E}"/>
              </a:ext>
            </a:extLst>
          </p:cNvPr>
          <p:cNvSpPr txBox="1"/>
          <p:nvPr/>
        </p:nvSpPr>
        <p:spPr>
          <a:xfrm>
            <a:off x="847725" y="2459504"/>
            <a:ext cx="31432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ИС: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Серверы(2 шт.).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Компьютеры(5 шт.).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Принтеры (2 шт.).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Сканеры(1 шт.).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26EBD-C10E-0D42-27C0-9190C80618E2}"/>
              </a:ext>
            </a:extLst>
          </p:cNvPr>
          <p:cNvSpPr txBox="1"/>
          <p:nvPr/>
        </p:nvSpPr>
        <p:spPr>
          <a:xfrm>
            <a:off x="4629150" y="2459504"/>
            <a:ext cx="2933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АСУ ТП: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GPS-трекеры.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Диспетчерские терминалы(2 шт.).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 (2 шт.).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5775B-A294-7DDD-4B94-E22A9E209288}"/>
              </a:ext>
            </a:extLst>
          </p:cNvPr>
          <p:cNvSpPr txBox="1"/>
          <p:nvPr/>
        </p:nvSpPr>
        <p:spPr>
          <a:xfrm>
            <a:off x="8201025" y="2459504"/>
            <a:ext cx="38671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ИТКС: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Маршрутизаторы(1 шт.).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Коммутаторы(2 шт.).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Компьютеры(1 шт.).</a:t>
            </a:r>
          </a:p>
        </p:txBody>
      </p:sp>
    </p:spTree>
    <p:extLst>
      <p:ext uri="{BB962C8B-B14F-4D97-AF65-F5344CB8AC3E}">
        <p14:creationId xmlns:p14="http://schemas.microsoft.com/office/powerpoint/2010/main" val="361985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83974-8FD5-2C25-47D3-FFDB1476DC4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D274A-9F66-4E3E-BBEB-8A8AA0C3AC12}"/>
              </a:ext>
            </a:extLst>
          </p:cNvPr>
          <p:cNvSpPr txBox="1"/>
          <p:nvPr/>
        </p:nvSpPr>
        <p:spPr>
          <a:xfrm>
            <a:off x="1990725" y="1512838"/>
            <a:ext cx="82105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ОС: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Linux.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Офисные приложения: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LibreOffice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Специализированное ПО: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управления транспортом, ЖКХ, электронной приемной.</a:t>
            </a:r>
          </a:p>
        </p:txBody>
      </p:sp>
    </p:spTree>
    <p:extLst>
      <p:ext uri="{BB962C8B-B14F-4D97-AF65-F5344CB8AC3E}">
        <p14:creationId xmlns:p14="http://schemas.microsoft.com/office/powerpoint/2010/main" val="365247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DE32D9A-788B-1D23-0DC2-C64538E8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53741"/>
              </p:ext>
            </p:extLst>
          </p:nvPr>
        </p:nvGraphicFramePr>
        <p:xfrm>
          <a:off x="2032000" y="100541"/>
          <a:ext cx="812800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263414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3819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42992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631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Программное обеспечение (ПО)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0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 (Управление транспортом)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Серверы, компьютеры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ОС: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Server, Linux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MySQL, PostgreSQL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Спец. ПО: Система управления транспортом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Инженер по транспорту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8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 (Управление ЖКХ)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Серверы, компьютеры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ОС: Windows 10, Linux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СУБД: MySQL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Спец. ПО: Система управления ЖКХ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 по ЖКХ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 (Электронная приемная)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Серверы, компьютеры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ОС: Windows Server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СУБД: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Спец. ПО: Система обработки обращений граждан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 по обращениям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7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АСУ ТП (Транспорт)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Диспетчерские терминалы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ОС: Windows 10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Спец. ПО: Диспетчерская система управления транспортом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Инженер по транспорту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ИТКС (ГАС «Управление»)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ИТКС (ГАС «Управление»)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ОС: Windows Server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СУБД: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Спец. ПО: Клиент для ГАС «Управление»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Сотрудник, ответственный за ГАС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1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903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1175</Words>
  <Application>Microsoft Office PowerPoint</Application>
  <PresentationFormat>Широкоэкранный</PresentationFormat>
  <Paragraphs>217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Каджаев Алан Сергеевич</dc:creator>
  <cp:lastModifiedBy>Каджаев Алан Сергеевич</cp:lastModifiedBy>
  <cp:revision>4</cp:revision>
  <dcterms:created xsi:type="dcterms:W3CDTF">2025-02-11T12:57:42Z</dcterms:created>
  <dcterms:modified xsi:type="dcterms:W3CDTF">2025-02-11T14:43:39Z</dcterms:modified>
</cp:coreProperties>
</file>