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301" r:id="rId7"/>
    <p:sldId id="300" r:id="rId8"/>
    <p:sldId id="286" r:id="rId9"/>
    <p:sldId id="29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B65F6-034B-44AC-A1F3-EA86900A62DC}" v="1602" dt="2024-07-03T19:05:22.41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Klasifikacija</a:t>
            </a:r>
            <a:r>
              <a:rPr lang="en-US" b="0" dirty="0">
                <a:ea typeface="+mj-lt"/>
                <a:cs typeface="+mj-lt"/>
              </a:rPr>
              <a:t> spam </a:t>
            </a:r>
            <a:r>
              <a:rPr lang="en-US" b="0" dirty="0" err="1">
                <a:ea typeface="+mj-lt"/>
                <a:cs typeface="+mj-lt"/>
              </a:rPr>
              <a:t>i</a:t>
            </a:r>
            <a:r>
              <a:rPr lang="en-US" b="0" dirty="0">
                <a:ea typeface="+mj-lt"/>
                <a:cs typeface="+mj-lt"/>
              </a:rPr>
              <a:t> ham </a:t>
            </a:r>
            <a:r>
              <a:rPr lang="en-US" b="0" dirty="0" err="1">
                <a:ea typeface="+mj-lt"/>
                <a:cs typeface="+mj-lt"/>
              </a:rPr>
              <a:t>emailova</a:t>
            </a:r>
            <a:r>
              <a:rPr lang="en-US" b="0" dirty="0">
                <a:ea typeface="+mj-lt"/>
                <a:cs typeface="+mj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251985" y="-30374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Naive Bayes</a:t>
            </a:r>
            <a:endParaRPr lang="en-US" dirty="0" err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776213" y="1267227"/>
            <a:ext cx="10647283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enorite"/>
                <a:cs typeface="Arial"/>
              </a:rPr>
              <a:t>Sa </a:t>
            </a:r>
            <a:r>
              <a:rPr lang="en-US" sz="2400" dirty="0" err="1">
                <a:latin typeface="Tenorite"/>
                <a:cs typeface="Arial"/>
              </a:rPr>
              <a:t>defaultnom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konfiguracijom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nakon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treniranja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modela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nad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velikim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skupom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podataka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dobijamo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sledeće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rezultate</a:t>
            </a:r>
            <a:r>
              <a:rPr lang="en-US" sz="2400" dirty="0">
                <a:latin typeface="Tenorite"/>
                <a:cs typeface="Arial"/>
              </a:rPr>
              <a:t>:</a:t>
            </a:r>
          </a:p>
          <a:p>
            <a:endParaRPr lang="en-US" dirty="0">
              <a:latin typeface="Tenorite"/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2" name="Picture 1" descr="A graph showing a number of blue rectangular bars&#10;&#10;Description automatically generated">
            <a:extLst>
              <a:ext uri="{FF2B5EF4-FFF2-40B4-BE49-F238E27FC236}">
                <a16:creationId xmlns:a16="http://schemas.microsoft.com/office/drawing/2014/main" id="{CC701609-587C-F00D-59C8-3AF7F330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8" y="2100444"/>
            <a:ext cx="5819775" cy="3448050"/>
          </a:xfrm>
          <a:prstGeom prst="rect">
            <a:avLst/>
          </a:prstGeom>
        </p:spPr>
      </p:pic>
      <p:pic>
        <p:nvPicPr>
          <p:cNvPr id="3" name="Picture 2" descr="A graph showing a bar chart&#10;&#10;Description automatically generated">
            <a:extLst>
              <a:ext uri="{FF2B5EF4-FFF2-40B4-BE49-F238E27FC236}">
                <a16:creationId xmlns:a16="http://schemas.microsoft.com/office/drawing/2014/main" id="{874B3C61-E9F4-D140-670B-74337BBC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29" y="2101288"/>
            <a:ext cx="5810250" cy="3581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28EFD-CEE0-1235-EA6B-0388349A07C6}"/>
              </a:ext>
            </a:extLst>
          </p:cNvPr>
          <p:cNvSpPr txBox="1">
            <a:spLocks/>
          </p:cNvSpPr>
          <p:nvPr/>
        </p:nvSpPr>
        <p:spPr>
          <a:xfrm>
            <a:off x="4865934" y="5935682"/>
            <a:ext cx="7329207" cy="2132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enorite"/>
                <a:cs typeface="Arial"/>
              </a:rPr>
              <a:t>Sve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metrike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su</a:t>
            </a:r>
            <a:r>
              <a:rPr lang="en-US" sz="2400" dirty="0">
                <a:latin typeface="Tenorite"/>
                <a:cs typeface="Arial"/>
              </a:rPr>
              <a:t> u </a:t>
            </a:r>
            <a:r>
              <a:rPr lang="en-US" sz="2400" dirty="0" err="1">
                <a:latin typeface="Tenorite"/>
                <a:cs typeface="Arial"/>
              </a:rPr>
              <a:t>proseku</a:t>
            </a:r>
            <a:r>
              <a:rPr lang="en-US" sz="2400" dirty="0">
                <a:latin typeface="Tenorite"/>
                <a:cs typeface="Arial"/>
              </a:rPr>
              <a:t> 97% </a:t>
            </a:r>
            <a:r>
              <a:rPr lang="en-US" sz="2400" dirty="0" err="1">
                <a:latin typeface="Tenorite"/>
                <a:cs typeface="Arial"/>
              </a:rPr>
              <a:t>nakon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treniranja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sa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velikim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skupom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podataka</a:t>
            </a:r>
            <a:r>
              <a:rPr lang="en-US" sz="2400" dirty="0">
                <a:latin typeface="Tenorite"/>
                <a:cs typeface="Arial"/>
              </a:rPr>
              <a:t>.</a:t>
            </a:r>
            <a:endParaRPr lang="en-US" dirty="0" err="1"/>
          </a:p>
          <a:p>
            <a:endParaRPr lang="en-US" dirty="0">
              <a:latin typeface="Tenorite"/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251985" y="-30374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Naive Bayes</a:t>
            </a:r>
            <a:endParaRPr lang="en-US" dirty="0" err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901606" y="1267227"/>
            <a:ext cx="10647283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enorite"/>
                <a:cs typeface="Arial"/>
              </a:rPr>
              <a:t>Nakon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smanjenja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skupa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podataka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na</a:t>
            </a:r>
            <a:r>
              <a:rPr lang="en-US" sz="2400" dirty="0">
                <a:latin typeface="Tenorite"/>
                <a:cs typeface="Arial"/>
              </a:rPr>
              <a:t> 100 </a:t>
            </a:r>
            <a:r>
              <a:rPr lang="en-US" sz="2400" dirty="0" err="1">
                <a:latin typeface="Tenorite"/>
                <a:cs typeface="Arial"/>
              </a:rPr>
              <a:t>primeraka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rezultati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metrika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su</a:t>
            </a:r>
            <a:r>
              <a:rPr lang="en-US" sz="2400" dirty="0">
                <a:latin typeface="Tenorite"/>
                <a:cs typeface="Arial"/>
              </a:rPr>
              <a:t>:</a:t>
            </a:r>
          </a:p>
          <a:p>
            <a:endParaRPr lang="en-US" dirty="0">
              <a:latin typeface="Tenorite"/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28EFD-CEE0-1235-EA6B-0388349A07C6}"/>
              </a:ext>
            </a:extLst>
          </p:cNvPr>
          <p:cNvSpPr txBox="1">
            <a:spLocks/>
          </p:cNvSpPr>
          <p:nvPr/>
        </p:nvSpPr>
        <p:spPr>
          <a:xfrm>
            <a:off x="4238972" y="5424467"/>
            <a:ext cx="8303409" cy="112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enorite"/>
                <a:cs typeface="Arial"/>
              </a:rPr>
              <a:t>Uočavamo</a:t>
            </a:r>
            <a:r>
              <a:rPr lang="en-US" sz="2400" dirty="0">
                <a:latin typeface="Tenorite"/>
                <a:cs typeface="Arial"/>
              </a:rPr>
              <a:t> da </a:t>
            </a:r>
            <a:r>
              <a:rPr lang="en-US" sz="2400" dirty="0" err="1">
                <a:latin typeface="Tenorite"/>
                <a:cs typeface="Arial"/>
              </a:rPr>
              <a:t>su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metrike</a:t>
            </a:r>
            <a:r>
              <a:rPr lang="en-US" sz="2400" dirty="0">
                <a:latin typeface="Tenorite"/>
                <a:cs typeface="Arial"/>
              </a:rPr>
              <a:t> u </a:t>
            </a:r>
            <a:r>
              <a:rPr lang="en-US" sz="2400" dirty="0" err="1">
                <a:latin typeface="Tenorite"/>
                <a:cs typeface="Arial"/>
              </a:rPr>
              <a:t>proseku</a:t>
            </a:r>
            <a:r>
              <a:rPr lang="en-US" sz="2400" dirty="0">
                <a:latin typeface="Tenorite"/>
                <a:cs typeface="Arial"/>
              </a:rPr>
              <a:t> 85%, </a:t>
            </a:r>
            <a:r>
              <a:rPr lang="en-US" sz="2400" dirty="0" err="1">
                <a:latin typeface="Tenorite"/>
                <a:cs typeface="Arial"/>
              </a:rPr>
              <a:t>nakon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daljeg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istraživanja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tek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ispod</a:t>
            </a:r>
            <a:r>
              <a:rPr lang="en-US" sz="2400" dirty="0">
                <a:latin typeface="Tenorite"/>
                <a:cs typeface="Arial"/>
              </a:rPr>
              <a:t> 50 </a:t>
            </a:r>
            <a:r>
              <a:rPr lang="en-US" sz="2400" dirty="0" err="1">
                <a:latin typeface="Tenorite"/>
                <a:cs typeface="Arial"/>
              </a:rPr>
              <a:t>primeraka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ulaznih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primeraka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performanse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padaju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dirty="0" err="1">
                <a:latin typeface="Tenorite"/>
                <a:cs typeface="Arial"/>
              </a:rPr>
              <a:t>ispod</a:t>
            </a:r>
            <a:r>
              <a:rPr lang="en-US" sz="2400" dirty="0">
                <a:latin typeface="Tenorite"/>
                <a:cs typeface="Arial"/>
              </a:rPr>
              <a:t> 50%.</a:t>
            </a:r>
          </a:p>
          <a:p>
            <a:endParaRPr lang="en-US" dirty="0"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9" name="Picture 8" descr="A graph of a performance metrics&#10;&#10;Description automatically generated">
            <a:extLst>
              <a:ext uri="{FF2B5EF4-FFF2-40B4-BE49-F238E27FC236}">
                <a16:creationId xmlns:a16="http://schemas.microsoft.com/office/drawing/2014/main" id="{4C5F1991-51E2-B51F-1AAE-F770F3FB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3" y="1931163"/>
            <a:ext cx="5098528" cy="3371850"/>
          </a:xfrm>
          <a:prstGeom prst="rect">
            <a:avLst/>
          </a:prstGeom>
        </p:spPr>
      </p:pic>
      <p:pic>
        <p:nvPicPr>
          <p:cNvPr id="10" name="Picture 9" descr="A graph of a bar chart&#10;&#10;Description automatically generated">
            <a:extLst>
              <a:ext uri="{FF2B5EF4-FFF2-40B4-BE49-F238E27FC236}">
                <a16:creationId xmlns:a16="http://schemas.microsoft.com/office/drawing/2014/main" id="{84403304-7CC0-00AA-8A4B-87EE6A87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88" y="1931042"/>
            <a:ext cx="5109500" cy="337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251985" y="-30374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Naive Bayes</a:t>
            </a:r>
            <a:endParaRPr lang="en-US" dirty="0" err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901606" y="1267227"/>
            <a:ext cx="5091435" cy="28941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enorite"/>
                <a:cs typeface="Arial"/>
              </a:rPr>
              <a:t>Konfigurisanjem</a:t>
            </a:r>
            <a:r>
              <a:rPr lang="en-US" sz="2400" dirty="0">
                <a:latin typeface="Tenorite"/>
                <a:cs typeface="Arial"/>
              </a:rPr>
              <a:t> alfa </a:t>
            </a:r>
            <a:r>
              <a:rPr lang="en-US" sz="2400" dirty="0" err="1">
                <a:latin typeface="Tenorite"/>
                <a:cs typeface="Arial"/>
              </a:rPr>
              <a:t>hiperparametara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dirty="0" err="1">
                <a:latin typeface="Tenorite"/>
                <a:cs typeface="Arial"/>
              </a:rPr>
              <a:t>odredjujemo</a:t>
            </a:r>
          </a:p>
          <a:p>
            <a:r>
              <a:rPr lang="en-US" sz="2400" dirty="0">
                <a:ea typeface="+mn-lt"/>
                <a:cs typeface="+mn-lt"/>
              </a:rPr>
              <a:t>Visoka alfa (high alpha) -&gt; underfitting (</a:t>
            </a:r>
            <a:r>
              <a:rPr lang="en-US" sz="2400" dirty="0" err="1">
                <a:ea typeface="+mn-lt"/>
                <a:cs typeface="+mn-lt"/>
              </a:rPr>
              <a:t>slaba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prilagođenost</a:t>
            </a:r>
            <a:r>
              <a:rPr lang="en-US" sz="2400" dirty="0">
                <a:ea typeface="+mn-lt"/>
                <a:cs typeface="+mn-lt"/>
              </a:rPr>
              <a:t>). </a:t>
            </a:r>
            <a:r>
              <a:rPr lang="en-US" sz="2400" dirty="0" err="1">
                <a:ea typeface="+mn-lt"/>
                <a:cs typeface="+mn-lt"/>
              </a:rPr>
              <a:t>Dodajemo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velike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vrednosti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svemu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time </a:t>
            </a:r>
            <a:r>
              <a:rPr lang="en-US" sz="2400" dirty="0" err="1">
                <a:ea typeface="+mn-lt"/>
                <a:cs typeface="+mn-lt"/>
              </a:rPr>
              <a:t>razređujemo</a:t>
            </a:r>
            <a:r>
              <a:rPr lang="en-US" sz="2400" dirty="0">
                <a:ea typeface="+mn-lt"/>
                <a:cs typeface="+mn-lt"/>
              </a:rPr>
              <a:t> signal u </a:t>
            </a:r>
            <a:r>
              <a:rPr lang="en-US" sz="2400" dirty="0" err="1">
                <a:ea typeface="+mn-lt"/>
                <a:cs typeface="+mn-lt"/>
              </a:rPr>
              <a:t>podacima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400">
                <a:ea typeface="+mn-lt"/>
                <a:cs typeface="+mn-lt"/>
              </a:rPr>
              <a:t>Niska alfa (low alpha) -&gt; overfitting (</a:t>
            </a:r>
            <a:r>
              <a:rPr lang="en-US" sz="2400" err="1">
                <a:ea typeface="+mn-lt"/>
                <a:cs typeface="+mn-lt"/>
              </a:rPr>
              <a:t>pretjerana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prilagođenost</a:t>
            </a:r>
            <a:r>
              <a:rPr lang="en-US" sz="2400">
                <a:ea typeface="+mn-lt"/>
                <a:cs typeface="+mn-lt"/>
              </a:rPr>
              <a:t>).</a:t>
            </a:r>
            <a:endParaRPr lang="en-US"/>
          </a:p>
          <a:p>
            <a:endParaRPr lang="en-US" sz="2400" dirty="0">
              <a:latin typeface="Tenorite"/>
              <a:cs typeface="Arial"/>
            </a:endParaRPr>
          </a:p>
          <a:p>
            <a:endParaRPr lang="en-US" dirty="0">
              <a:latin typeface="Tenorite"/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28EFD-CEE0-1235-EA6B-0388349A07C6}"/>
              </a:ext>
            </a:extLst>
          </p:cNvPr>
          <p:cNvSpPr txBox="1">
            <a:spLocks/>
          </p:cNvSpPr>
          <p:nvPr/>
        </p:nvSpPr>
        <p:spPr>
          <a:xfrm>
            <a:off x="4238972" y="5135100"/>
            <a:ext cx="7879004" cy="1418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+mn-lt"/>
                <a:cs typeface="+mn-lt"/>
              </a:rPr>
              <a:t>Na </a:t>
            </a:r>
            <a:r>
              <a:rPr lang="en-US" sz="2400" dirty="0" err="1">
                <a:ea typeface="+mn-lt"/>
                <a:cs typeface="+mn-lt"/>
              </a:rPr>
              <a:t>osnovu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grafikona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vrednost</a:t>
            </a:r>
            <a:r>
              <a:rPr lang="en-US" sz="2400" dirty="0">
                <a:ea typeface="+mn-lt"/>
                <a:cs typeface="+mn-lt"/>
              </a:rPr>
              <a:t> alfa </a:t>
            </a:r>
            <a:r>
              <a:rPr lang="en-US" sz="2400" dirty="0" err="1">
                <a:ea typeface="+mn-lt"/>
                <a:cs typeface="+mn-lt"/>
              </a:rPr>
              <a:t>oko</a:t>
            </a:r>
            <a:r>
              <a:rPr lang="en-US" sz="2400" dirty="0">
                <a:ea typeface="+mn-lt"/>
                <a:cs typeface="+mn-lt"/>
              </a:rPr>
              <a:t> 1.0 </a:t>
            </a:r>
            <a:r>
              <a:rPr lang="en-US" sz="2400" dirty="0" err="1">
                <a:ea typeface="+mn-lt"/>
                <a:cs typeface="+mn-lt"/>
              </a:rPr>
              <a:t>čini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kao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dobar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balans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između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overfittovanja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underfittovanja</a:t>
            </a:r>
            <a:r>
              <a:rPr lang="en-US" sz="2400" dirty="0">
                <a:ea typeface="+mn-lt"/>
                <a:cs typeface="+mn-lt"/>
              </a:rPr>
              <a:t>. U </a:t>
            </a:r>
            <a:r>
              <a:rPr lang="en-US" sz="2400" dirty="0" err="1">
                <a:ea typeface="+mn-lt"/>
                <a:cs typeface="+mn-lt"/>
              </a:rPr>
              <a:t>ovom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trenutku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razlika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između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tačnosti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trening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test </a:t>
            </a:r>
            <a:r>
              <a:rPr lang="en-US" sz="2400" dirty="0" err="1">
                <a:ea typeface="+mn-lt"/>
                <a:cs typeface="+mn-lt"/>
              </a:rPr>
              <a:t>skupu</a:t>
            </a:r>
            <a:r>
              <a:rPr lang="en-US" sz="2400" dirty="0">
                <a:ea typeface="+mn-lt"/>
                <a:cs typeface="+mn-lt"/>
              </a:rPr>
              <a:t> je </a:t>
            </a:r>
            <a:r>
              <a:rPr lang="en-US" sz="2400" dirty="0" err="1">
                <a:ea typeface="+mn-lt"/>
                <a:cs typeface="+mn-lt"/>
              </a:rPr>
              <a:t>minimalna</a:t>
            </a:r>
            <a:r>
              <a:rPr lang="en-US" sz="2400" dirty="0">
                <a:ea typeface="+mn-lt"/>
                <a:cs typeface="+mn-lt"/>
              </a:rPr>
              <a:t>, a </a:t>
            </a:r>
            <a:r>
              <a:rPr lang="en-US" sz="2400" dirty="0" err="1">
                <a:ea typeface="+mn-lt"/>
                <a:cs typeface="+mn-lt"/>
              </a:rPr>
              <a:t>obe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tačnosti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relativno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visoke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400" dirty="0">
              <a:latin typeface="Tenorite"/>
              <a:cs typeface="Arial"/>
            </a:endParaRPr>
          </a:p>
          <a:p>
            <a:endParaRPr lang="en-US" dirty="0"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2" name="Picture 1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C014A1EC-3407-2917-4745-2521759D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73" y="1101765"/>
            <a:ext cx="6043070" cy="39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695682" y="-531944"/>
            <a:ext cx="8583132" cy="2053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latin typeface="Tenorite"/>
              <a:ea typeface="+mj-lt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Tenorite"/>
                <a:ea typeface="+mj-lt"/>
                <a:cs typeface="Arial"/>
              </a:rPr>
              <a:t>Support Vector Classifier (SVC)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390391" y="2000290"/>
            <a:ext cx="10647283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>
                <a:ea typeface="+mn-lt"/>
                <a:cs typeface="+mn-lt"/>
              </a:rPr>
              <a:t>Nadgledani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algoritam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mašinskog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učenja</a:t>
            </a:r>
            <a:r>
              <a:rPr lang="en-US" sz="2400" dirty="0">
                <a:ea typeface="+mn-lt"/>
                <a:cs typeface="+mn-lt"/>
              </a:rPr>
              <a:t> koji se </a:t>
            </a:r>
            <a:r>
              <a:rPr lang="en-US" sz="2400" err="1">
                <a:ea typeface="+mn-lt"/>
                <a:cs typeface="+mn-lt"/>
              </a:rPr>
              <a:t>koristi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klasifikaciju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regresiju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Najčešće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primenjuje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binarnu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klasifikaciju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može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proširiti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višeklasnu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klasifikaciju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principi</a:t>
            </a:r>
            <a:r>
              <a:rPr lang="en-US" dirty="0"/>
              <a:t>:</a:t>
            </a:r>
            <a:endParaRPr lang="en-US" dirty="0">
              <a:latin typeface="Tenorite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>
                <a:ea typeface="+mn-lt"/>
                <a:cs typeface="+mn-lt"/>
              </a:rPr>
              <a:t>Hiper-ravan</a:t>
            </a:r>
            <a:r>
              <a:rPr lang="en-US" b="1" dirty="0">
                <a:ea typeface="+mn-lt"/>
                <a:cs typeface="+mn-lt"/>
              </a:rPr>
              <a:t> za </a:t>
            </a:r>
            <a:r>
              <a:rPr lang="en-US" b="1" dirty="0" err="1">
                <a:ea typeface="+mn-lt"/>
                <a:cs typeface="+mn-lt"/>
              </a:rPr>
              <a:t>separaciju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Support Vectors (</a:t>
            </a:r>
            <a:r>
              <a:rPr lang="en-US" b="1" dirty="0" err="1">
                <a:ea typeface="+mn-lt"/>
                <a:cs typeface="+mn-lt"/>
              </a:rPr>
              <a:t>potporni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vektori</a:t>
            </a:r>
            <a:r>
              <a:rPr lang="en-US" b="1" dirty="0">
                <a:ea typeface="+mn-lt"/>
                <a:cs typeface="+mn-lt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Margin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Kernel </a:t>
            </a:r>
            <a:r>
              <a:rPr lang="en-US" b="1" err="1">
                <a:ea typeface="+mn-lt"/>
                <a:cs typeface="+mn-lt"/>
              </a:rPr>
              <a:t>trik</a:t>
            </a:r>
            <a:endParaRPr lang="en-US"/>
          </a:p>
          <a:p>
            <a:endParaRPr lang="en-US" dirty="0">
              <a:latin typeface="Tenorite"/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8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695682" y="-531944"/>
            <a:ext cx="8583132" cy="2053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latin typeface="Tenorite"/>
              <a:ea typeface="+mj-lt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Tenorite"/>
                <a:ea typeface="+mj-lt"/>
                <a:cs typeface="Arial"/>
              </a:rPr>
              <a:t>Support Vector Classifier (SVC)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390391" y="2000290"/>
            <a:ext cx="4782777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Jedna</a:t>
            </a:r>
            <a:r>
              <a:rPr lang="en-US" dirty="0"/>
              <a:t> od mana SVC-a je </a:t>
            </a:r>
            <a:r>
              <a:rPr lang="en-US" err="1"/>
              <a:t>zahtevnost</a:t>
            </a:r>
            <a:r>
              <a:rPr lang="en-US" dirty="0"/>
              <a:t> za </a:t>
            </a:r>
            <a:r>
              <a:rPr lang="en-US" err="1"/>
              <a:t>resursima</a:t>
            </a:r>
            <a:r>
              <a:rPr lang="en-US" dirty="0"/>
              <a:t> pa </a:t>
            </a:r>
            <a:r>
              <a:rPr lang="en-US" err="1"/>
              <a:t>smo</a:t>
            </a:r>
            <a:r>
              <a:rPr lang="en-US" dirty="0"/>
              <a:t> za </a:t>
            </a:r>
            <a:r>
              <a:rPr lang="en-US" err="1"/>
              <a:t>testiranje</a:t>
            </a:r>
            <a:r>
              <a:rPr lang="en-US" dirty="0"/>
              <a:t> </a:t>
            </a:r>
            <a:r>
              <a:rPr lang="en-US" err="1"/>
              <a:t>ovog</a:t>
            </a:r>
            <a:r>
              <a:rPr lang="en-US" dirty="0"/>
              <a:t> </a:t>
            </a:r>
            <a:r>
              <a:rPr lang="en-US" err="1"/>
              <a:t>modela</a:t>
            </a:r>
            <a:r>
              <a:rPr lang="en-US" dirty="0"/>
              <a:t> </a:t>
            </a:r>
            <a:r>
              <a:rPr lang="en-US" err="1"/>
              <a:t>suzili</a:t>
            </a:r>
            <a:r>
              <a:rPr lang="en-US" dirty="0"/>
              <a:t> </a:t>
            </a:r>
            <a:r>
              <a:rPr lang="en-US" err="1"/>
              <a:t>skup</a:t>
            </a:r>
            <a:r>
              <a:rPr lang="en-US" dirty="0"/>
              <a:t> </a:t>
            </a:r>
            <a:r>
              <a:rPr lang="en-US" err="1"/>
              <a:t>podataka</a:t>
            </a:r>
            <a:r>
              <a:rPr lang="en-US" dirty="0"/>
              <a:t> s </a:t>
            </a:r>
            <a:r>
              <a:rPr lang="en-US" err="1"/>
              <a:t>kojim</a:t>
            </a:r>
            <a:r>
              <a:rPr lang="en-US" dirty="0"/>
              <a:t> </a:t>
            </a:r>
            <a:r>
              <a:rPr lang="en-US" err="1"/>
              <a:t>radimo</a:t>
            </a:r>
            <a:r>
              <a:rPr lang="en-US" dirty="0"/>
              <a:t>.</a:t>
            </a:r>
          </a:p>
          <a:p>
            <a:r>
              <a:rPr lang="en-US" dirty="0">
                <a:latin typeface="Tenorite"/>
                <a:cs typeface="Arial"/>
              </a:rPr>
              <a:t>Pomoću </a:t>
            </a:r>
            <a:r>
              <a:rPr lang="en-US" dirty="0" err="1">
                <a:latin typeface="Tenorite"/>
                <a:cs typeface="Arial"/>
              </a:rPr>
              <a:t>GridSearcha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dirty="0" err="1">
                <a:latin typeface="Tenorite"/>
                <a:cs typeface="Arial"/>
              </a:rPr>
              <a:t>tražili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dirty="0" err="1">
                <a:latin typeface="Tenorite"/>
                <a:cs typeface="Arial"/>
              </a:rPr>
              <a:t>smo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dirty="0" err="1">
                <a:latin typeface="Tenorite"/>
                <a:cs typeface="Arial"/>
              </a:rPr>
              <a:t>najadekvatniji</a:t>
            </a:r>
            <a:r>
              <a:rPr lang="en-US" dirty="0">
                <a:latin typeface="Tenorite"/>
                <a:cs typeface="Arial"/>
              </a:rPr>
              <a:t> svc model,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</a:t>
            </a:r>
            <a:r>
              <a:rPr lang="en-US" dirty="0" err="1"/>
              <a:t>odifikovanjem</a:t>
            </a:r>
            <a:r>
              <a:rPr lang="en-US" dirty="0"/>
              <a:t> </a:t>
            </a:r>
            <a:r>
              <a:rPr lang="en-US" b="1" dirty="0" err="1"/>
              <a:t>samo</a:t>
            </a:r>
            <a:r>
              <a:rPr lang="en-US" b="1" dirty="0"/>
              <a:t> </a:t>
            </a:r>
            <a:r>
              <a:rPr lang="en-US" dirty="0"/>
              <a:t>Gamma </a:t>
            </a:r>
            <a:r>
              <a:rPr lang="en-US" dirty="0" err="1"/>
              <a:t>vrednosti</a:t>
            </a:r>
            <a:r>
              <a:rPr lang="en-US" dirty="0"/>
              <a:t>.</a:t>
            </a:r>
          </a:p>
          <a:p>
            <a:endParaRPr lang="en-US" dirty="0"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9AC5D948-9FDB-0F97-86C4-28B0225E7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86" y="918439"/>
            <a:ext cx="4360521" cy="3149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62635-7332-4FBA-DB93-3DEB7557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640" y="3802525"/>
            <a:ext cx="4074289" cy="28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695682" y="-531944"/>
            <a:ext cx="8583132" cy="2053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latin typeface="Tenorite"/>
              <a:ea typeface="+mj-lt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Tenorite"/>
                <a:ea typeface="+mj-lt"/>
                <a:cs typeface="Arial"/>
              </a:rPr>
              <a:t>Support Vector Classifier (SVC)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390391" y="2000290"/>
            <a:ext cx="5863080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err="1">
                <a:latin typeface="Tenorite"/>
                <a:cs typeface="Arial"/>
              </a:rPr>
              <a:t>Zatim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err="1">
                <a:latin typeface="Tenorite"/>
                <a:cs typeface="Arial"/>
              </a:rPr>
              <a:t>pomoću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err="1">
                <a:latin typeface="Tenorite"/>
                <a:cs typeface="Arial"/>
              </a:rPr>
              <a:t>GridSearcha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err="1">
                <a:latin typeface="Tenorite"/>
                <a:cs typeface="Arial"/>
              </a:rPr>
              <a:t>tražili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err="1">
                <a:latin typeface="Tenorite"/>
                <a:cs typeface="Arial"/>
              </a:rPr>
              <a:t>smo</a:t>
            </a:r>
            <a:r>
              <a:rPr lang="en-US" dirty="0">
                <a:latin typeface="Tenorite"/>
                <a:cs typeface="Arial"/>
              </a:rPr>
              <a:t> </a:t>
            </a:r>
            <a:r>
              <a:rPr lang="en-US" err="1">
                <a:latin typeface="Tenorite"/>
                <a:cs typeface="Arial"/>
              </a:rPr>
              <a:t>najadekvatniji</a:t>
            </a:r>
            <a:r>
              <a:rPr lang="en-US" dirty="0">
                <a:latin typeface="Tenorite"/>
                <a:cs typeface="Arial"/>
              </a:rPr>
              <a:t> svc model,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</a:t>
            </a:r>
            <a:r>
              <a:rPr lang="en-US" err="1"/>
              <a:t>odifikovanjem</a:t>
            </a:r>
            <a:r>
              <a:rPr lang="en-US" dirty="0"/>
              <a:t> Gamma </a:t>
            </a:r>
            <a:r>
              <a:rPr lang="en-US" err="1"/>
              <a:t>vrednosti</a:t>
            </a:r>
            <a:r>
              <a:rPr lang="en-US" dirty="0"/>
              <a:t> I C </a:t>
            </a:r>
            <a:r>
              <a:rPr lang="en-US" err="1"/>
              <a:t>parametra</a:t>
            </a:r>
            <a:r>
              <a:rPr lang="en-US"/>
              <a:t>.</a:t>
            </a:r>
            <a:endParaRPr lang="en-US" dirty="0"/>
          </a:p>
          <a:p>
            <a:r>
              <a:rPr lang="en-US" dirty="0" err="1">
                <a:cs typeface="Arial"/>
              </a:rPr>
              <a:t>Zapažamo</a:t>
            </a:r>
            <a:r>
              <a:rPr lang="en-US" dirty="0">
                <a:cs typeface="Arial"/>
              </a:rPr>
              <a:t> da </a:t>
            </a:r>
            <a:r>
              <a:rPr lang="en-US" dirty="0" err="1">
                <a:cs typeface="Arial"/>
              </a:rPr>
              <a:t>dodavanjem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konfiguraciji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istraživanje</a:t>
            </a:r>
            <a:r>
              <a:rPr lang="en-US" dirty="0">
                <a:cs typeface="Arial"/>
              </a:rPr>
              <a:t> C </a:t>
            </a:r>
            <a:r>
              <a:rPr lang="en-US" dirty="0" err="1">
                <a:cs typeface="Arial"/>
              </a:rPr>
              <a:t>parametra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poboljšali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smo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performanse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najboljeg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modela</a:t>
            </a:r>
            <a:r>
              <a:rPr lang="en-US" dirty="0">
                <a:cs typeface="Arial"/>
              </a:rPr>
              <a:t> za 5%.</a:t>
            </a:r>
          </a:p>
          <a:p>
            <a:endParaRPr lang="en-US" dirty="0"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3" name="Picture 2" descr="A bar chart with different colored rectangles&#10;&#10;Description automatically generated">
            <a:extLst>
              <a:ext uri="{FF2B5EF4-FFF2-40B4-BE49-F238E27FC236}">
                <a16:creationId xmlns:a16="http://schemas.microsoft.com/office/drawing/2014/main" id="{E723909F-4A9D-17E5-28D3-EAE76DEB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6" y="1802093"/>
            <a:ext cx="5991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695682" y="-531944"/>
            <a:ext cx="8583132" cy="2053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latin typeface="Tenorite"/>
              <a:ea typeface="+mj-lt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Tenorite"/>
                <a:cs typeface="Arial"/>
              </a:rPr>
              <a:t>Feedforward Neural Network (FNN)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390391" y="2000290"/>
            <a:ext cx="10647283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>
                <a:ea typeface="+mn-lt"/>
                <a:cs typeface="+mn-lt"/>
              </a:rPr>
              <a:t>jedan</a:t>
            </a:r>
            <a:r>
              <a:rPr lang="en-US" sz="2400" dirty="0">
                <a:ea typeface="+mn-lt"/>
                <a:cs typeface="+mn-lt"/>
              </a:rPr>
              <a:t> od </a:t>
            </a:r>
            <a:r>
              <a:rPr lang="en-US" sz="2400" err="1">
                <a:ea typeface="+mn-lt"/>
                <a:cs typeface="+mn-lt"/>
              </a:rPr>
              <a:t>najosnovnijih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tipova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veštačkih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neuronskih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mreža</a:t>
            </a:r>
            <a:r>
              <a:rPr lang="en-US" sz="2400" dirty="0">
                <a:ea typeface="+mn-lt"/>
                <a:cs typeface="+mn-lt"/>
              </a:rPr>
              <a:t>, koji se </a:t>
            </a:r>
            <a:r>
              <a:rPr lang="en-US" sz="2400" err="1">
                <a:ea typeface="+mn-lt"/>
                <a:cs typeface="+mn-lt"/>
              </a:rPr>
              <a:t>koristi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različite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zadatke</a:t>
            </a:r>
            <a:r>
              <a:rPr lang="en-US" sz="2400" dirty="0">
                <a:ea typeface="+mn-lt"/>
                <a:cs typeface="+mn-lt"/>
              </a:rPr>
              <a:t> u </a:t>
            </a:r>
            <a:r>
              <a:rPr lang="en-US" sz="2400" err="1">
                <a:ea typeface="+mn-lt"/>
                <a:cs typeface="+mn-lt"/>
              </a:rPr>
              <a:t>mašinskom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učenju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uključujući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klasifikaciju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regresiju</a:t>
            </a:r>
            <a:r>
              <a:rPr lang="en-US" sz="2400" dirty="0">
                <a:ea typeface="+mn-lt"/>
                <a:cs typeface="+mn-lt"/>
              </a:rPr>
              <a:t>. Kao </a:t>
            </a:r>
            <a:r>
              <a:rPr lang="en-US" sz="2400" err="1">
                <a:ea typeface="+mn-lt"/>
                <a:cs typeface="+mn-lt"/>
              </a:rPr>
              <a:t>što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sugeriše</a:t>
            </a:r>
            <a:r>
              <a:rPr lang="en-US" sz="2400" dirty="0">
                <a:ea typeface="+mn-lt"/>
                <a:cs typeface="+mn-lt"/>
              </a:rPr>
              <a:t>, u </a:t>
            </a:r>
            <a:r>
              <a:rPr lang="en-US" sz="2400" err="1">
                <a:ea typeface="+mn-lt"/>
                <a:cs typeface="+mn-lt"/>
              </a:rPr>
              <a:t>ovoj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mreži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informacije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kreću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samo</a:t>
            </a:r>
            <a:r>
              <a:rPr lang="en-US" sz="2400" dirty="0">
                <a:ea typeface="+mn-lt"/>
                <a:cs typeface="+mn-lt"/>
              </a:rPr>
              <a:t> u </a:t>
            </a:r>
            <a:r>
              <a:rPr lang="en-US" sz="2400" err="1">
                <a:ea typeface="+mn-lt"/>
                <a:cs typeface="+mn-lt"/>
              </a:rPr>
              <a:t>jednom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smeru</a:t>
            </a:r>
            <a:r>
              <a:rPr lang="en-US" sz="2400" dirty="0">
                <a:ea typeface="+mn-lt"/>
                <a:cs typeface="+mn-lt"/>
              </a:rPr>
              <a:t> – </a:t>
            </a:r>
            <a:r>
              <a:rPr lang="en-US" sz="2400" err="1">
                <a:ea typeface="+mn-lt"/>
                <a:cs typeface="+mn-lt"/>
              </a:rPr>
              <a:t>napred</a:t>
            </a:r>
            <a:r>
              <a:rPr lang="en-US" sz="2400" dirty="0">
                <a:ea typeface="+mn-lt"/>
                <a:cs typeface="+mn-lt"/>
              </a:rPr>
              <a:t>, od </a:t>
            </a:r>
            <a:r>
              <a:rPr lang="en-US" sz="2400" err="1">
                <a:ea typeface="+mn-lt"/>
                <a:cs typeface="+mn-lt"/>
              </a:rPr>
              <a:t>ulaznog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sloja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preko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skrivenih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slojeva</a:t>
            </a:r>
            <a:r>
              <a:rPr lang="en-US" sz="2400" dirty="0">
                <a:ea typeface="+mn-lt"/>
                <a:cs typeface="+mn-lt"/>
              </a:rPr>
              <a:t>, do </a:t>
            </a:r>
            <a:r>
              <a:rPr lang="en-US" sz="2400" err="1">
                <a:ea typeface="+mn-lt"/>
                <a:cs typeface="+mn-lt"/>
              </a:rPr>
              <a:t>izlaznog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sloja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Prednosti</a:t>
            </a:r>
            <a:r>
              <a:rPr lang="en-US" dirty="0"/>
              <a:t> FNN-a:</a:t>
            </a:r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>
                <a:ea typeface="+mn-lt"/>
                <a:cs typeface="+mn-lt"/>
              </a:rPr>
              <a:t>Jednostavnost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ea typeface="+mn-lt"/>
                <a:cs typeface="+mn-lt"/>
              </a:rPr>
              <a:t>Univerzalni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aproksimator</a:t>
            </a:r>
            <a:endParaRPr lang="en-US" b="1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Mane</a:t>
            </a:r>
            <a:r>
              <a:rPr lang="en-US" dirty="0"/>
              <a:t> FNN-a: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>
                <a:ea typeface="+mn-lt"/>
                <a:cs typeface="+mn-lt"/>
              </a:rPr>
              <a:t>Prilagođavanje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hiperparametara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>
                <a:ea typeface="+mn-lt"/>
                <a:cs typeface="+mn-lt"/>
              </a:rPr>
              <a:t>Tendencija</a:t>
            </a:r>
            <a:r>
              <a:rPr lang="en-US" b="1" dirty="0">
                <a:ea typeface="+mn-lt"/>
                <a:cs typeface="+mn-lt"/>
              </a:rPr>
              <a:t> ka </a:t>
            </a:r>
            <a:r>
              <a:rPr lang="en-US" b="1" dirty="0" err="1">
                <a:ea typeface="+mn-lt"/>
                <a:cs typeface="+mn-lt"/>
              </a:rPr>
              <a:t>overfittingu</a:t>
            </a:r>
            <a:endParaRPr lang="en-US" dirty="0" err="1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1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531708" y="-628399"/>
            <a:ext cx="10203587" cy="2053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latin typeface="Tenorite"/>
              <a:ea typeface="+mj-lt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400" dirty="0">
                <a:latin typeface="Tenorite"/>
                <a:cs typeface="Arial"/>
              </a:rPr>
              <a:t>Feedforward Neural Network (FNN)</a:t>
            </a:r>
          </a:p>
        </p:txBody>
      </p:sp>
      <p:pic>
        <p:nvPicPr>
          <p:cNvPr id="2" name="Picture 1" descr="A graph showing the performance of training and validation&#10;&#10;Description automatically generated">
            <a:extLst>
              <a:ext uri="{FF2B5EF4-FFF2-40B4-BE49-F238E27FC236}">
                <a16:creationId xmlns:a16="http://schemas.microsoft.com/office/drawing/2014/main" id="{94AD8F31-16D4-3AA3-1416-33586A89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580" y="1329159"/>
            <a:ext cx="4083091" cy="2444188"/>
          </a:xfrm>
          <a:prstGeom prst="rect">
            <a:avLst/>
          </a:prstGeom>
        </p:spPr>
      </p:pic>
      <p:pic>
        <p:nvPicPr>
          <p:cNvPr id="3" name="Picture 2" descr="A graph showing the value of training and validation&#10;&#10;Description automatically generated">
            <a:extLst>
              <a:ext uri="{FF2B5EF4-FFF2-40B4-BE49-F238E27FC236}">
                <a16:creationId xmlns:a16="http://schemas.microsoft.com/office/drawing/2014/main" id="{B746DA40-0530-E37C-3C1E-462871D8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29" y="3769850"/>
            <a:ext cx="4258278" cy="2646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E0B7C9-AFF2-30C8-C60D-05D674AEE56A}"/>
              </a:ext>
            </a:extLst>
          </p:cNvPr>
          <p:cNvSpPr txBox="1"/>
          <p:nvPr/>
        </p:nvSpPr>
        <p:spPr>
          <a:xfrm>
            <a:off x="586451" y="808299"/>
            <a:ext cx="659178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Tačnost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oba </a:t>
            </a:r>
            <a:r>
              <a:rPr lang="en-US" sz="2400" err="1">
                <a:ea typeface="+mn-lt"/>
                <a:cs typeface="+mn-lt"/>
              </a:rPr>
              <a:t>skupa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brzo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raste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stabilizuje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visokim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vrednostima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Male </a:t>
            </a:r>
            <a:r>
              <a:rPr lang="en-US" sz="2400" err="1">
                <a:ea typeface="+mn-lt"/>
                <a:cs typeface="+mn-lt"/>
              </a:rPr>
              <a:t>razlike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između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trening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validacione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tačnosti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pokazuju</a:t>
            </a:r>
            <a:r>
              <a:rPr lang="en-US" sz="2400" dirty="0">
                <a:ea typeface="+mn-lt"/>
                <a:cs typeface="+mn-lt"/>
              </a:rPr>
              <a:t> da model </a:t>
            </a:r>
            <a:r>
              <a:rPr lang="en-US" sz="2400" err="1">
                <a:ea typeface="+mn-lt"/>
                <a:cs typeface="+mn-lt"/>
              </a:rPr>
              <a:t>nije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previše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prilagođen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enorite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latin typeface="Tenorite"/>
                <a:cs typeface="Arial"/>
              </a:rPr>
              <a:t>Gubitak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na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trening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i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validacionom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skupu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brzo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opada</a:t>
            </a:r>
            <a:r>
              <a:rPr lang="en-US" sz="2400">
                <a:latin typeface="Tenorite"/>
                <a:cs typeface="Arial"/>
              </a:rPr>
              <a:t>, </a:t>
            </a:r>
            <a:r>
              <a:rPr lang="en-US" sz="2400" err="1">
                <a:latin typeface="Tenorite"/>
                <a:cs typeface="Arial"/>
              </a:rPr>
              <a:t>ukazujući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na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efikasno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učenje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modela</a:t>
            </a:r>
            <a:r>
              <a:rPr lang="en-US" sz="2400">
                <a:latin typeface="Tenorite"/>
                <a:cs typeface="Arial"/>
              </a:rPr>
              <a:t>.</a:t>
            </a:r>
            <a:endParaRPr lang="en-US" sz="2400" dirty="0">
              <a:latin typeface="Tenorite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enorite"/>
                <a:cs typeface="Arial"/>
              </a:rPr>
              <a:t>Mala </a:t>
            </a:r>
            <a:r>
              <a:rPr lang="en-US" sz="2400" err="1">
                <a:latin typeface="Tenorite"/>
                <a:cs typeface="Arial"/>
              </a:rPr>
              <a:t>razlika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između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trening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i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validacionog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gubitka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na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kraju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treniranja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sugeriše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dobru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generalizaciju</a:t>
            </a:r>
            <a:r>
              <a:rPr lang="en-US" sz="2400" dirty="0">
                <a:latin typeface="Tenorite"/>
                <a:cs typeface="Arial"/>
              </a:rPr>
              <a:t>.</a:t>
            </a:r>
            <a:endParaRPr lang="en-US" dirty="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92011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695682" y="-531944"/>
            <a:ext cx="8583132" cy="2053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latin typeface="Tenorite"/>
              <a:ea typeface="+mj-lt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latin typeface="Tenorite"/>
                <a:cs typeface="Arial"/>
              </a:rPr>
              <a:t>Zaključak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F791A7-B46B-D875-4217-10FC55F925EA}"/>
              </a:ext>
            </a:extLst>
          </p:cNvPr>
          <p:cNvSpPr txBox="1">
            <a:spLocks/>
          </p:cNvSpPr>
          <p:nvPr/>
        </p:nvSpPr>
        <p:spPr>
          <a:xfrm>
            <a:off x="631530" y="1720569"/>
            <a:ext cx="10647283" cy="384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+mn-lt"/>
                <a:cs typeface="+mn-lt"/>
              </a:rPr>
              <a:t>Naive Bayes (~95%):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Prednosti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efikasan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trening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idealan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velike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skupove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Nedostaci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Niža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tačnost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zbog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pretpostavke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nezavisnosti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karakteristika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Support Vector Classifier (SVC)(~96%):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Prednosti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Visoka </a:t>
            </a:r>
            <a:r>
              <a:rPr lang="en-US" dirty="0" err="1">
                <a:ea typeface="+mn-lt"/>
                <a:cs typeface="+mn-lt"/>
              </a:rPr>
              <a:t>tačnost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optimalno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podešenim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hiperparametrima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Nedostaci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Spor za </a:t>
            </a:r>
            <a:r>
              <a:rPr lang="en-US" dirty="0" err="1">
                <a:ea typeface="+mn-lt"/>
                <a:cs typeface="+mn-lt"/>
              </a:rPr>
              <a:t>vrlo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skupove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zahteva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pažljivo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podešavanje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Feedforward Neural Network (FNN)(~100%):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Prednosti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Najviša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tačnost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uči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složene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obrasce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Nedostaci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Dugo </a:t>
            </a:r>
            <a:r>
              <a:rPr lang="en-US" dirty="0" err="1">
                <a:ea typeface="+mn-lt"/>
                <a:cs typeface="+mn-lt"/>
              </a:rPr>
              <a:t>treniranje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zahteva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podešavanje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hiperparametara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>
              <a:latin typeface="Tenorite"/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Hvala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Ognjen </a:t>
            </a:r>
            <a:r>
              <a:rPr lang="en-US" dirty="0" err="1"/>
              <a:t>Gligorić</a:t>
            </a:r>
            <a:r>
              <a:rPr lang="en-US" dirty="0"/>
              <a:t> SV79-2021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349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err="1"/>
              <a:t>Uvod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Skup</a:t>
            </a:r>
            <a:r>
              <a:rPr lang="en-US" dirty="0"/>
              <a:t> </a:t>
            </a:r>
            <a:r>
              <a:rPr lang="en-US" err="1"/>
              <a:t>podataka</a:t>
            </a:r>
            <a:endParaRPr lang="en-US"/>
          </a:p>
          <a:p>
            <a:pPr marL="457200" indent="-457200">
              <a:buChar char="•"/>
            </a:pPr>
            <a:r>
              <a:rPr lang="en-US" err="1">
                <a:ea typeface="+mn-lt"/>
                <a:cs typeface="+mn-lt"/>
              </a:rPr>
              <a:t>Pretprocesiranje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podataka</a:t>
            </a:r>
            <a:endParaRPr lang="en-US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dirty="0" err="1"/>
              <a:t>Metodologija</a:t>
            </a:r>
            <a:endParaRPr lang="en-US"/>
          </a:p>
          <a:p>
            <a:pPr marL="457200" indent="-457200">
              <a:buChar char="•"/>
            </a:pPr>
            <a:r>
              <a:rPr lang="en-US" dirty="0"/>
              <a:t>Naive Bayes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Support Vector Classifier </a:t>
            </a:r>
            <a:r>
              <a:rPr lang="en-US" dirty="0"/>
              <a:t>(SVC)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Feedforward Neural Network</a:t>
            </a:r>
          </a:p>
          <a:p>
            <a:pPr marL="457200" indent="-457200">
              <a:buChar char="•"/>
            </a:pPr>
            <a:r>
              <a:rPr lang="en-US" err="1"/>
              <a:t>Zaključak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..</a:t>
            </a:r>
          </a:p>
        </p:txBody>
      </p:sp>
      <p:pic>
        <p:nvPicPr>
          <p:cNvPr id="4" name="Picture 3" descr="A white and orange triangle with a red line&#10;&#10;Description automatically generated">
            <a:extLst>
              <a:ext uri="{FF2B5EF4-FFF2-40B4-BE49-F238E27FC236}">
                <a16:creationId xmlns:a16="http://schemas.microsoft.com/office/drawing/2014/main" id="{A0F5FCB2-79B0-637F-4E59-8DA408B2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69" y="1935467"/>
            <a:ext cx="4482622" cy="29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329150" y="-1437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+mj-lt"/>
                <a:cs typeface="+mj-lt"/>
              </a:rPr>
              <a:t>Uvod</a:t>
            </a:r>
            <a:endParaRPr lang="en-US" dirty="0" err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805151" y="1710922"/>
            <a:ext cx="6615437" cy="4051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Email je </a:t>
            </a:r>
            <a:r>
              <a:rPr lang="en-US" dirty="0" err="1">
                <a:ea typeface="+mn-lt"/>
                <a:cs typeface="+mn-lt"/>
              </a:rPr>
              <a:t>jedan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glavnih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načina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poslovne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komunikacije</a:t>
            </a:r>
            <a:r>
              <a:rPr lang="en-US" dirty="0">
                <a:ea typeface="+mn-lt"/>
                <a:cs typeface="+mn-lt"/>
              </a:rPr>
              <a:t>.  </a:t>
            </a:r>
          </a:p>
          <a:p>
            <a:r>
              <a:rPr lang="en-US" dirty="0">
                <a:ea typeface="+mn-lt"/>
                <a:cs typeface="+mn-lt"/>
              </a:rPr>
              <a:t>Spam </a:t>
            </a:r>
            <a:r>
              <a:rPr lang="en-US" dirty="0" err="1">
                <a:ea typeface="+mn-lt"/>
                <a:cs typeface="+mn-lt"/>
              </a:rPr>
              <a:t>poruke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predstavljaju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pretnju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bezbednosti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Problem </a:t>
            </a:r>
            <a:r>
              <a:rPr lang="en-US" dirty="0" err="1">
                <a:ea typeface="+mn-lt"/>
                <a:cs typeface="+mn-lt"/>
              </a:rPr>
              <a:t>predstavlja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identifikacija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karakteristika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razlikuju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neželjene</a:t>
            </a:r>
            <a:r>
              <a:rPr lang="en-US" dirty="0">
                <a:ea typeface="+mn-lt"/>
                <a:cs typeface="+mn-lt"/>
              </a:rPr>
              <a:t> email </a:t>
            </a:r>
            <a:r>
              <a:rPr lang="en-US" dirty="0" err="1">
                <a:ea typeface="+mn-lt"/>
                <a:cs typeface="+mn-lt"/>
              </a:rPr>
              <a:t>poruke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legitimnih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korišćenjem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mašinskog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učenja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2" name="Picture 1" descr="A computer screen with a hand cursor and a blue box&#10;&#10;Description automatically generated">
            <a:extLst>
              <a:ext uri="{FF2B5EF4-FFF2-40B4-BE49-F238E27FC236}">
                <a16:creationId xmlns:a16="http://schemas.microsoft.com/office/drawing/2014/main" id="{46053C8C-091D-E2E4-13AE-A0EFC47F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806" y="1713535"/>
            <a:ext cx="3487476" cy="22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Skup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podataka</a:t>
            </a:r>
            <a:r>
              <a:rPr lang="en-US" dirty="0"/>
              <a:t>...</a:t>
            </a:r>
          </a:p>
        </p:txBody>
      </p:sp>
      <p:pic>
        <p:nvPicPr>
          <p:cNvPr id="3" name="Picture 2" descr="A hand reaching out to a pile of mail&#10;&#10;Description automatically generated">
            <a:extLst>
              <a:ext uri="{FF2B5EF4-FFF2-40B4-BE49-F238E27FC236}">
                <a16:creationId xmlns:a16="http://schemas.microsoft.com/office/drawing/2014/main" id="{246294FB-B80D-03C4-C985-409C21C6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39" y="1217696"/>
            <a:ext cx="54197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251985" y="-30374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+mj-lt"/>
                <a:cs typeface="+mj-lt"/>
              </a:rPr>
              <a:t>Skup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podataka</a:t>
            </a:r>
            <a:r>
              <a:rPr lang="en-US" dirty="0">
                <a:ea typeface="+mj-lt"/>
                <a:cs typeface="+mj-lt"/>
              </a:rPr>
              <a:t>...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486847" y="1710923"/>
            <a:ext cx="6750474" cy="3366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skup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sadrži</a:t>
            </a:r>
            <a:r>
              <a:rPr lang="en-US" dirty="0">
                <a:ea typeface="+mn-lt"/>
                <a:cs typeface="+mn-lt"/>
              </a:rPr>
              <a:t> 83,446 </a:t>
            </a:r>
            <a:r>
              <a:rPr lang="en-US" dirty="0" err="1">
                <a:ea typeface="+mn-lt"/>
                <a:cs typeface="+mn-lt"/>
              </a:rPr>
              <a:t>zapisa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emailova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označeni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spam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ne spam. </a:t>
            </a:r>
            <a:r>
              <a:rPr lang="en-US" dirty="0" err="1">
                <a:ea typeface="+mn-lt"/>
                <a:cs typeface="+mn-lt"/>
              </a:rPr>
              <a:t>Ovaj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skup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formiran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kombinovanjem</a:t>
            </a:r>
            <a:r>
              <a:rPr lang="en-US" dirty="0">
                <a:ea typeface="+mn-lt"/>
                <a:cs typeface="+mn-lt"/>
              </a:rPr>
              <a:t> 2007 TREC Public Spam Corpus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Enron-Spam Dataset.</a:t>
            </a:r>
          </a:p>
          <a:p>
            <a:r>
              <a:rPr lang="en-US" dirty="0" err="1">
                <a:ea typeface="+mn-lt"/>
                <a:cs typeface="+mn-lt"/>
              </a:rPr>
              <a:t>Svaki</a:t>
            </a:r>
            <a:r>
              <a:rPr lang="en-US" dirty="0">
                <a:ea typeface="+mn-lt"/>
                <a:cs typeface="+mn-lt"/>
              </a:rPr>
              <a:t> email je </a:t>
            </a:r>
            <a:r>
              <a:rPr lang="en-US" dirty="0" err="1">
                <a:ea typeface="+mn-lt"/>
                <a:cs typeface="+mn-lt"/>
              </a:rPr>
              <a:t>označen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'1'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klasifikovan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spam, </a:t>
            </a:r>
            <a:r>
              <a:rPr lang="en-US" dirty="0" err="1">
                <a:ea typeface="+mn-lt"/>
                <a:cs typeface="+mn-lt"/>
              </a:rPr>
              <a:t>dok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označen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'0'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legitimna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poruka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3" name="Picture 2" descr="A pie chart of spam and ham&#10;&#10;Description automatically generated">
            <a:extLst>
              <a:ext uri="{FF2B5EF4-FFF2-40B4-BE49-F238E27FC236}">
                <a16:creationId xmlns:a16="http://schemas.microsoft.com/office/drawing/2014/main" id="{ADDEC1A9-0F19-43AE-4DE4-599C03DB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77" y="2719809"/>
            <a:ext cx="4410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6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A91AFF-35A0-BCFE-7D19-D4A4E48E6771}"/>
              </a:ext>
            </a:extLst>
          </p:cNvPr>
          <p:cNvSpPr txBox="1">
            <a:spLocks/>
          </p:cNvSpPr>
          <p:nvPr/>
        </p:nvSpPr>
        <p:spPr>
          <a:xfrm>
            <a:off x="1200618" y="644816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+mj-lt"/>
                <a:cs typeface="+mj-lt"/>
              </a:rPr>
              <a:t>Predprocesiranje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podataka</a:t>
            </a:r>
            <a:r>
              <a:rPr lang="en-US" dirty="0">
                <a:ea typeface="+mj-lt"/>
                <a:cs typeface="+mj-lt"/>
              </a:rPr>
              <a:t>...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5113B0-7D7E-0C77-3C88-ACEBC073E02F}"/>
              </a:ext>
            </a:extLst>
          </p:cNvPr>
          <p:cNvSpPr txBox="1">
            <a:spLocks/>
          </p:cNvSpPr>
          <p:nvPr/>
        </p:nvSpPr>
        <p:spPr>
          <a:xfrm>
            <a:off x="236062" y="2386113"/>
            <a:ext cx="10859486" cy="2681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 </a:t>
            </a:r>
            <a:r>
              <a:rPr lang="en-US" dirty="0" err="1"/>
              <a:t>predprocesiranja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 </a:t>
            </a:r>
            <a:r>
              <a:rPr lang="en-US" dirty="0" err="1"/>
              <a:t>emailova</a:t>
            </a:r>
            <a:r>
              <a:rPr lang="en-US" dirty="0"/>
              <a:t> </a:t>
            </a:r>
            <a:r>
              <a:rPr lang="en-US" dirty="0" err="1"/>
              <a:t>sastojao</a:t>
            </a:r>
            <a:r>
              <a:rPr lang="en-US" dirty="0"/>
              <a:t>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izvlačenja</a:t>
            </a:r>
            <a:r>
              <a:rPr lang="en-US" dirty="0"/>
              <a:t> stop </a:t>
            </a:r>
            <a:r>
              <a:rPr lang="en-US" dirty="0" err="1"/>
              <a:t>reči</a:t>
            </a:r>
            <a:r>
              <a:rPr lang="en-US" dirty="0"/>
              <a:t>, </a:t>
            </a:r>
            <a:r>
              <a:rPr lang="en-US" dirty="0" err="1"/>
              <a:t>pretvaranja</a:t>
            </a:r>
            <a:r>
              <a:rPr lang="en-US" dirty="0"/>
              <a:t> </a:t>
            </a:r>
            <a:r>
              <a:rPr lang="en-US" dirty="0" err="1"/>
              <a:t>teksta</a:t>
            </a:r>
            <a:r>
              <a:rPr lang="en-US" dirty="0"/>
              <a:t> u lowercase, </a:t>
            </a:r>
            <a:r>
              <a:rPr lang="en-US" dirty="0" err="1"/>
              <a:t>uklanjanja</a:t>
            </a:r>
            <a:r>
              <a:rPr lang="en-US" dirty="0"/>
              <a:t> 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znakova</a:t>
            </a:r>
            <a:r>
              <a:rPr lang="en-US" dirty="0"/>
              <a:t> I </a:t>
            </a:r>
            <a:r>
              <a:rPr lang="en-US" dirty="0" err="1"/>
              <a:t>vektorizacije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 </a:t>
            </a:r>
          </a:p>
          <a:p>
            <a:r>
              <a:rPr lang="en-US" dirty="0"/>
              <a:t>Proces </a:t>
            </a:r>
            <a:r>
              <a:rPr lang="en-US" dirty="0" err="1"/>
              <a:t>predprocesiranja</a:t>
            </a:r>
            <a:r>
              <a:rPr lang="en-US" dirty="0"/>
              <a:t> </a:t>
            </a:r>
            <a:r>
              <a:rPr lang="en-US" dirty="0" err="1"/>
              <a:t>klasifikacije</a:t>
            </a:r>
            <a:r>
              <a:rPr lang="en-US" dirty="0"/>
              <a:t> 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emailova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odredjene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 </a:t>
            </a:r>
            <a:r>
              <a:rPr lang="en-US" dirty="0" err="1"/>
              <a:t>sastojao</a:t>
            </a:r>
            <a:r>
              <a:rPr lang="en-US" dirty="0"/>
              <a:t> se </a:t>
            </a:r>
            <a:r>
              <a:rPr lang="en-US" dirty="0" err="1"/>
              <a:t>samo</a:t>
            </a:r>
            <a:r>
              <a:rPr lang="en-US" dirty="0"/>
              <a:t> u </a:t>
            </a:r>
            <a:r>
              <a:rPr lang="en-US" dirty="0" err="1"/>
              <a:t>ucitavanju</a:t>
            </a:r>
            <a:r>
              <a:rPr lang="en-US" dirty="0"/>
              <a:t> </a:t>
            </a:r>
            <a:r>
              <a:rPr lang="en-US" dirty="0" err="1"/>
              <a:t>numericke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 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</a:t>
            </a:r>
            <a:r>
              <a:rPr lang="en-US" dirty="0" err="1"/>
              <a:t>kategoriju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1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251985" y="-30374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+mj-lt"/>
                <a:cs typeface="+mj-lt"/>
              </a:rPr>
              <a:t>Metodologija</a:t>
            </a:r>
            <a:endParaRPr lang="en-US" dirty="0" err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390391" y="2000290"/>
            <a:ext cx="10039613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>
                <a:ea typeface="+mn-lt"/>
                <a:cs typeface="+mn-lt"/>
              </a:rPr>
              <a:t>Tokom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rešavanja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ovog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problema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testirali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performanse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klasifikacije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različitih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latin typeface="Tenorite"/>
                <a:cs typeface="Arial"/>
              </a:rPr>
              <a:t>Naive Bias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latin typeface="Tenorite"/>
                <a:cs typeface="Arial"/>
              </a:rPr>
              <a:t>Support Vector Classifier (SVC)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latin typeface="Tenorite"/>
                <a:cs typeface="Arial"/>
              </a:rPr>
              <a:t>Feedforward Neural Network</a:t>
            </a:r>
          </a:p>
          <a:p>
            <a:pPr marL="457200" indent="-457200"/>
            <a:r>
              <a:rPr lang="en-US" sz="2400" err="1">
                <a:latin typeface="Tenorite"/>
                <a:cs typeface="Arial"/>
              </a:rPr>
              <a:t>Svaki</a:t>
            </a:r>
            <a:r>
              <a:rPr lang="en-US" sz="2400" dirty="0">
                <a:latin typeface="Tenorite"/>
                <a:cs typeface="Arial"/>
              </a:rPr>
              <a:t> od </a:t>
            </a:r>
            <a:r>
              <a:rPr lang="en-US" sz="2400" err="1">
                <a:latin typeface="Tenorite"/>
                <a:cs typeface="Arial"/>
              </a:rPr>
              <a:t>modela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err="1">
                <a:latin typeface="Tenorite"/>
                <a:cs typeface="Arial"/>
              </a:rPr>
              <a:t>sproveli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smo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err="1">
                <a:latin typeface="Tenorite"/>
                <a:cs typeface="Arial"/>
              </a:rPr>
              <a:t>kroz</a:t>
            </a:r>
            <a:r>
              <a:rPr lang="en-US" sz="2400" dirty="0">
                <a:latin typeface="Tenorite"/>
                <a:cs typeface="Arial"/>
              </a:rPr>
              <a:t> faze </a:t>
            </a:r>
            <a:r>
              <a:rPr lang="en-US" sz="2400" err="1">
                <a:latin typeface="Tenorite"/>
                <a:cs typeface="Arial"/>
              </a:rPr>
              <a:t>obrade</a:t>
            </a:r>
            <a:r>
              <a:rPr lang="en-US" sz="2400" dirty="0">
                <a:latin typeface="Tenorite"/>
                <a:cs typeface="Arial"/>
              </a:rPr>
              <a:t>, </a:t>
            </a:r>
            <a:r>
              <a:rPr lang="en-US" sz="2400" err="1">
                <a:latin typeface="Tenorite"/>
                <a:cs typeface="Arial"/>
              </a:rPr>
              <a:t>treniranja</a:t>
            </a:r>
            <a:r>
              <a:rPr lang="en-US" sz="2400" dirty="0">
                <a:latin typeface="Tenorite"/>
                <a:cs typeface="Arial"/>
              </a:rPr>
              <a:t>, </a:t>
            </a:r>
            <a:r>
              <a:rPr lang="en-US" sz="2400" err="1">
                <a:latin typeface="Tenorite"/>
                <a:cs typeface="Arial"/>
              </a:rPr>
              <a:t>testiranja</a:t>
            </a:r>
            <a:r>
              <a:rPr lang="en-US" sz="2400" dirty="0">
                <a:latin typeface="Tenorite"/>
                <a:cs typeface="Arial"/>
              </a:rPr>
              <a:t> I </a:t>
            </a:r>
            <a:r>
              <a:rPr lang="en-US" sz="2400" err="1">
                <a:latin typeface="Tenorite"/>
                <a:cs typeface="Arial"/>
              </a:rPr>
              <a:t>konfigurisanja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err="1">
                <a:latin typeface="Tenorite"/>
                <a:cs typeface="Arial"/>
              </a:rPr>
              <a:t>radi</a:t>
            </a:r>
            <a:r>
              <a:rPr lang="en-US" sz="2400" dirty="0">
                <a:latin typeface="Tenorite"/>
                <a:cs typeface="Arial"/>
              </a:rPr>
              <a:t> </a:t>
            </a:r>
            <a:r>
              <a:rPr lang="en-US" sz="2400" err="1">
                <a:latin typeface="Tenorite"/>
                <a:cs typeface="Arial"/>
              </a:rPr>
              <a:t>otkrivanja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adekvatnog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modela</a:t>
            </a:r>
            <a:r>
              <a:rPr lang="en-US" sz="2400" dirty="0">
                <a:latin typeface="Tenorite"/>
                <a:cs typeface="Arial"/>
              </a:rPr>
              <a:t> za </a:t>
            </a:r>
            <a:r>
              <a:rPr lang="en-US" sz="2400" err="1">
                <a:latin typeface="Tenorite"/>
                <a:cs typeface="Arial"/>
              </a:rPr>
              <a:t>naše</a:t>
            </a:r>
            <a:r>
              <a:rPr lang="en-US" sz="2400" dirty="0">
                <a:latin typeface="Tenorite"/>
                <a:cs typeface="Arial"/>
              </a:rPr>
              <a:t> </a:t>
            </a:r>
            <a:r>
              <a:rPr lang="en-US" sz="2400" err="1">
                <a:latin typeface="Tenorite"/>
                <a:cs typeface="Arial"/>
              </a:rPr>
              <a:t>potrebe</a:t>
            </a:r>
            <a:r>
              <a:rPr lang="en-US" sz="2400" dirty="0">
                <a:latin typeface="Tenorite"/>
                <a:cs typeface="Arial"/>
              </a:rPr>
              <a:t> I problem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5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3C603A-88DE-6232-4056-5CFB691240A4}"/>
              </a:ext>
            </a:extLst>
          </p:cNvPr>
          <p:cNvSpPr txBox="1">
            <a:spLocks/>
          </p:cNvSpPr>
          <p:nvPr/>
        </p:nvSpPr>
        <p:spPr>
          <a:xfrm>
            <a:off x="2251985" y="-30374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Naive Bayes</a:t>
            </a:r>
            <a:endParaRPr lang="en-US" dirty="0" err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970522-F1CA-7FBA-01DB-9D3E8D3CB982}"/>
              </a:ext>
            </a:extLst>
          </p:cNvPr>
          <p:cNvSpPr txBox="1">
            <a:spLocks/>
          </p:cNvSpPr>
          <p:nvPr/>
        </p:nvSpPr>
        <p:spPr>
          <a:xfrm>
            <a:off x="390391" y="2000290"/>
            <a:ext cx="10647283" cy="3376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>
                <a:ea typeface="+mn-lt"/>
                <a:cs typeface="+mn-lt"/>
              </a:rPr>
              <a:t>Osnovna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ideja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iza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naivnog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Bayesa</a:t>
            </a:r>
            <a:r>
              <a:rPr lang="en-US" sz="2400" dirty="0">
                <a:ea typeface="+mn-lt"/>
                <a:cs typeface="+mn-lt"/>
              </a:rPr>
              <a:t> je </a:t>
            </a:r>
            <a:r>
              <a:rPr lang="en-US" sz="2400" err="1">
                <a:ea typeface="+mn-lt"/>
                <a:cs typeface="+mn-lt"/>
              </a:rPr>
              <a:t>primena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Bayesovog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teorema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</a:t>
            </a:r>
            <a:r>
              <a:rPr lang="en-US" sz="2400" dirty="0">
                <a:ea typeface="+mn-lt"/>
                <a:cs typeface="+mn-lt"/>
              </a:rPr>
              <a:t> "</a:t>
            </a:r>
            <a:r>
              <a:rPr lang="en-US" sz="2400" err="1">
                <a:ea typeface="+mn-lt"/>
                <a:cs typeface="+mn-lt"/>
              </a:rPr>
              <a:t>naivnom</a:t>
            </a:r>
            <a:r>
              <a:rPr lang="en-US" sz="2400" dirty="0">
                <a:ea typeface="+mn-lt"/>
                <a:cs typeface="+mn-lt"/>
              </a:rPr>
              <a:t>" </a:t>
            </a:r>
            <a:r>
              <a:rPr lang="en-US" sz="2400" err="1">
                <a:ea typeface="+mn-lt"/>
                <a:cs typeface="+mn-lt"/>
              </a:rPr>
              <a:t>pretpostavkom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svi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atributi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nezavisni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jedni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drugih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što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često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realnost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olakšava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računanje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r>
              <a:rPr lang="en-US" sz="2400" dirty="0" err="1">
                <a:ea typeface="+mn-lt"/>
                <a:cs typeface="+mn-lt"/>
              </a:rPr>
              <a:t>Naivni</a:t>
            </a:r>
            <a:r>
              <a:rPr lang="en-US" sz="2400" dirty="0">
                <a:ea typeface="+mn-lt"/>
                <a:cs typeface="+mn-lt"/>
              </a:rPr>
              <a:t> Bayes je </a:t>
            </a:r>
            <a:r>
              <a:rPr lang="en-US" sz="2400" dirty="0" err="1">
                <a:ea typeface="+mn-lt"/>
                <a:cs typeface="+mn-lt"/>
              </a:rPr>
              <a:t>efikasan</a:t>
            </a:r>
            <a:r>
              <a:rPr lang="en-US" sz="2400" dirty="0">
                <a:ea typeface="+mn-lt"/>
                <a:cs typeface="+mn-lt"/>
              </a:rPr>
              <a:t> za rad </a:t>
            </a:r>
            <a:r>
              <a:rPr lang="en-US" sz="2400" dirty="0" err="1">
                <a:ea typeface="+mn-lt"/>
                <a:cs typeface="+mn-lt"/>
              </a:rPr>
              <a:t>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velikim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skupovima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podataka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često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koristi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dirty="0" err="1">
                <a:ea typeface="+mn-lt"/>
                <a:cs typeface="+mn-lt"/>
              </a:rPr>
              <a:t>klasifikaciju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teksta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kao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što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spam </a:t>
            </a:r>
            <a:r>
              <a:rPr lang="en-US" sz="2400" dirty="0" err="1">
                <a:ea typeface="+mn-lt"/>
                <a:cs typeface="+mn-lt"/>
              </a:rPr>
              <a:t>filteri</a:t>
            </a:r>
            <a:r>
              <a:rPr lang="en-US" sz="2400" dirty="0">
                <a:ea typeface="+mn-lt"/>
                <a:cs typeface="+mn-lt"/>
              </a:rPr>
              <a:t>), </a:t>
            </a:r>
            <a:r>
              <a:rPr lang="en-US" sz="2400" dirty="0" err="1">
                <a:ea typeface="+mn-lt"/>
                <a:cs typeface="+mn-lt"/>
              </a:rPr>
              <a:t>medicinske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dijagnoze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detekciju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prevara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druge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zadatke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latin typeface="Tenorite"/>
              <a:cs typeface="Arial"/>
            </a:endParaRPr>
          </a:p>
          <a:p>
            <a:endParaRPr lang="en-US" dirty="0">
              <a:latin typeface="Tenorite"/>
              <a:cs typeface="Arial"/>
            </a:endParaRPr>
          </a:p>
          <a:p>
            <a:pPr marL="457200" indent="-457200"/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162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</vt:lpstr>
      <vt:lpstr>Klasifikacija spam i ham emailova </vt:lpstr>
      <vt:lpstr>Agenda</vt:lpstr>
      <vt:lpstr>Uvod..</vt:lpstr>
      <vt:lpstr>PowerPoint Presentation</vt:lpstr>
      <vt:lpstr>Skup podataka...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 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429</cp:revision>
  <dcterms:created xsi:type="dcterms:W3CDTF">2024-06-30T22:40:11Z</dcterms:created>
  <dcterms:modified xsi:type="dcterms:W3CDTF">2024-07-03T19:05:47Z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