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Proxima Nova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Pacifico"/>
      <p:regular r:id="rId28"/>
    </p:embeddedFont>
    <p:embeddedFont>
      <p:font typeface="Alfa Slab On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regular.fntdata"/><Relationship Id="rId22" Type="http://schemas.openxmlformats.org/officeDocument/2006/relationships/font" Target="fonts/ProximaNova-italic.fntdata"/><Relationship Id="rId21" Type="http://schemas.openxmlformats.org/officeDocument/2006/relationships/font" Target="fonts/ProximaNova-bold.fntdata"/><Relationship Id="rId24" Type="http://schemas.openxmlformats.org/officeDocument/2006/relationships/font" Target="fonts/Lato-regular.fntdata"/><Relationship Id="rId23" Type="http://schemas.openxmlformats.org/officeDocument/2006/relationships/font" Target="fonts/ProximaNov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Pacific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lfaSlabOn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9a0b0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b9a0b0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7d7f4bc7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7d7f4bc7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7d7f4bc7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7d7f4bc7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7d7f4bc7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7d7f4bc7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38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69575"/>
            <a:ext cx="8520600" cy="1957800"/>
          </a:xfrm>
          <a:prstGeom prst="rect">
            <a:avLst/>
          </a:prstGeom>
          <a:solidFill>
            <a:srgbClr val="C9DAF8"/>
          </a:solidFill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50">
                <a:solidFill>
                  <a:schemeClr val="accent5"/>
                </a:solidFill>
                <a:highlight>
                  <a:srgbClr val="F8F8F8"/>
                </a:highlight>
              </a:rPr>
              <a:t>Direct Marketing Campaign Analysis</a:t>
            </a:r>
            <a:endParaRPr sz="8100">
              <a:solidFill>
                <a:schemeClr val="accent5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875675"/>
            <a:ext cx="8520600" cy="2111400"/>
          </a:xfrm>
          <a:prstGeom prst="rect">
            <a:avLst/>
          </a:prstGeom>
          <a:solidFill>
            <a:srgbClr val="A4C2F4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5050">
              <a:solidFill>
                <a:srgbClr val="D1D2D3"/>
              </a:solidFill>
              <a:highlight>
                <a:srgbClr val="0000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250">
                <a:solidFill>
                  <a:srgbClr val="741B47"/>
                </a:solidFill>
                <a:highlight>
                  <a:schemeClr val="lt1"/>
                </a:highlight>
              </a:rPr>
              <a:t>Ogochukwu Nneka Uchenwoke</a:t>
            </a:r>
            <a:endParaRPr b="1" sz="10250">
              <a:solidFill>
                <a:srgbClr val="741B47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704">
                <a:solidFill>
                  <a:srgbClr val="741B47"/>
                </a:solidFill>
                <a:highlight>
                  <a:schemeClr val="lt1"/>
                </a:highlight>
              </a:rPr>
              <a:t>Nse Stephen Anyameluhor</a:t>
            </a:r>
            <a:endParaRPr b="1" sz="10250">
              <a:solidFill>
                <a:srgbClr val="741B47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0250">
                <a:solidFill>
                  <a:srgbClr val="741B47"/>
                </a:solidFill>
                <a:highlight>
                  <a:schemeClr val="lt1"/>
                </a:highlight>
              </a:rPr>
              <a:t>Seunfunmi Rachel Adegboyega             </a:t>
            </a:r>
            <a:endParaRPr b="1" sz="10250">
              <a:solidFill>
                <a:srgbClr val="741B47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2111635"/>
            <a:ext cx="8520600" cy="679800"/>
          </a:xfrm>
          <a:prstGeom prst="rect">
            <a:avLst/>
          </a:prstGeom>
          <a:solidFill>
            <a:srgbClr val="A4C2F4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400">
                <a:solidFill>
                  <a:srgbClr val="CC4125"/>
                </a:solidFill>
                <a:latin typeface="Pacifico"/>
                <a:ea typeface="Pacifico"/>
                <a:cs typeface="Pacifico"/>
                <a:sym typeface="Pacifico"/>
              </a:rPr>
              <a:t>By InternPulse Data Analyst Group 5 </a:t>
            </a:r>
            <a:r>
              <a:rPr b="1" lang="en" sz="124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rPr>
              <a:t>   </a:t>
            </a:r>
            <a:r>
              <a:rPr b="1" lang="en" sz="9050">
                <a:solidFill>
                  <a:srgbClr val="741B47"/>
                </a:solidFill>
                <a:highlight>
                  <a:schemeClr val="lt1"/>
                </a:highlight>
                <a:latin typeface="Pacifico"/>
                <a:ea typeface="Pacifico"/>
                <a:cs typeface="Pacifico"/>
                <a:sym typeface="Pacifico"/>
              </a:rPr>
              <a:t>May 2025</a:t>
            </a:r>
            <a:r>
              <a:rPr b="1" lang="en" sz="9050">
                <a:solidFill>
                  <a:srgbClr val="741B47"/>
                </a:solidFill>
                <a:highlight>
                  <a:schemeClr val="lt1"/>
                </a:highlight>
                <a:latin typeface="Pacifico"/>
                <a:ea typeface="Pacifico"/>
                <a:cs typeface="Pacifico"/>
                <a:sym typeface="Pacifico"/>
              </a:rPr>
              <a:t> </a:t>
            </a:r>
            <a:r>
              <a:rPr b="1" lang="en" sz="10250">
                <a:solidFill>
                  <a:srgbClr val="741B47"/>
                </a:solidFill>
                <a:highlight>
                  <a:schemeClr val="lt1"/>
                </a:highlight>
              </a:rPr>
              <a:t>          </a:t>
            </a:r>
            <a:endParaRPr b="1" sz="10250">
              <a:solidFill>
                <a:srgbClr val="741B47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179088" y="65450"/>
            <a:ext cx="8620500" cy="1019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10" name="Google Shape;110;p22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14" name="Google Shape;114;p22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5" name="Google Shape;115;p22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0" y="4594825"/>
            <a:ext cx="27507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1B47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Ogochukwu Nneka Uchenwoke</a:t>
            </a:r>
            <a:endParaRPr b="1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00" y="2061900"/>
            <a:ext cx="2481600" cy="21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3988" y="1998775"/>
            <a:ext cx="2750700" cy="22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7400" y="1998775"/>
            <a:ext cx="2750675" cy="22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3062625" y="4594825"/>
            <a:ext cx="27507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1B47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Nse Stephen Anyameluhor</a:t>
            </a:r>
            <a:endParaRPr b="1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6125250" y="4594825"/>
            <a:ext cx="27507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741B47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Seunfunmi Rachel Adegboyega</a:t>
            </a:r>
            <a:endParaRPr b="1" i="1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64" name="Google Shape;64;p14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600"/>
              <a:t>Project Overview</a:t>
            </a:r>
            <a:endParaRPr b="1" sz="43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" name="Google Shape;66;p14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Analyze customer data from direct phone campaigns promoting term deposits.</a:t>
            </a:r>
            <a:b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Identify patterns driving customer conversion to refine marketing strategy.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1000"/>
              </a:spcAft>
              <a:buSzPts val="1200"/>
              <a:buFont typeface="Raleway"/>
              <a:buChar char="➔"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360950" y="283650"/>
            <a:ext cx="3954000" cy="45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Methodology Summary</a:t>
            </a:r>
            <a:endParaRPr b="1" sz="22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Data Prep</a:t>
            </a:r>
            <a:r>
              <a:rPr lang="en" sz="2000">
                <a:solidFill>
                  <a:schemeClr val="dk1"/>
                </a:solidFill>
              </a:rPr>
              <a:t>: Cleaned and imported into MySQL → connected to Power BI.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Analysis</a:t>
            </a:r>
            <a:r>
              <a:rPr lang="en" sz="2000">
                <a:solidFill>
                  <a:schemeClr val="dk1"/>
                </a:solidFill>
              </a:rPr>
              <a:t>: SQL-driven EDA + segmentation by demographics.</a:t>
            </a:r>
            <a:br>
              <a:rPr lang="en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Visualization</a:t>
            </a:r>
            <a:r>
              <a:rPr lang="en" sz="2000">
                <a:solidFill>
                  <a:schemeClr val="dk1"/>
                </a:solidFill>
              </a:rPr>
              <a:t>: Built dynamic Power BI dashboard (bar, pie, slicers, KPIs).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725" y="152400"/>
            <a:ext cx="4330875" cy="48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13528" l="0" r="40312" t="20351"/>
          <a:stretch/>
        </p:blipFill>
        <p:spPr>
          <a:xfrm>
            <a:off x="152400" y="74625"/>
            <a:ext cx="8663899" cy="50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13294" l="14633" r="18637" t="20824"/>
          <a:stretch/>
        </p:blipFill>
        <p:spPr>
          <a:xfrm>
            <a:off x="89300" y="108525"/>
            <a:ext cx="8964375" cy="492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13014" l="13509" r="18500" t="20584"/>
          <a:stretch/>
        </p:blipFill>
        <p:spPr>
          <a:xfrm>
            <a:off x="111900" y="108525"/>
            <a:ext cx="8919174" cy="490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12827" l="11091" r="15744" t="13578"/>
          <a:stretch/>
        </p:blipFill>
        <p:spPr>
          <a:xfrm>
            <a:off x="134525" y="85925"/>
            <a:ext cx="8794800" cy="50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4294967295" type="title"/>
          </p:nvPr>
        </p:nvSpPr>
        <p:spPr>
          <a:xfrm>
            <a:off x="930925" y="65450"/>
            <a:ext cx="6239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🎯</a:t>
            </a:r>
            <a:r>
              <a:rPr b="1" lang="en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Campaign Key Results</a:t>
            </a:r>
            <a:endParaRPr sz="2400"/>
          </a:p>
        </p:txBody>
      </p:sp>
      <p:sp>
        <p:nvSpPr>
          <p:cNvPr id="98" name="Google Shape;98;p20"/>
          <p:cNvSpPr txBox="1"/>
          <p:nvPr>
            <p:ph idx="4294967295" type="title"/>
          </p:nvPr>
        </p:nvSpPr>
        <p:spPr>
          <a:xfrm>
            <a:off x="535775" y="1480150"/>
            <a:ext cx="8486400" cy="34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20"/>
          <p:cNvSpPr txBox="1"/>
          <p:nvPr>
            <p:ph idx="4294967295" type="title"/>
          </p:nvPr>
        </p:nvSpPr>
        <p:spPr>
          <a:xfrm>
            <a:off x="657125" y="502350"/>
            <a:ext cx="8243700" cy="44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7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3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●"/>
            </a:pPr>
            <a:r>
              <a:rPr b="1"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11% Conversion Rate:</a:t>
            </a:r>
            <a:r>
              <a:rPr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Only 11% of contacted clients subscribed.</a:t>
            </a:r>
            <a:br>
              <a:rPr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3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●"/>
            </a:pPr>
            <a:r>
              <a:rPr b="1"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Influence:</a:t>
            </a:r>
            <a:r>
              <a:rPr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Highest success among clients </a:t>
            </a:r>
            <a:r>
              <a:rPr b="1"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aged 50+</a:t>
            </a:r>
            <a:r>
              <a:rPr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3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●"/>
            </a:pPr>
            <a:r>
              <a:rPr b="1"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High-Performing Segments:</a:t>
            </a:r>
            <a:br>
              <a:rPr b="1"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7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36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○"/>
            </a:pPr>
            <a:r>
              <a:rPr b="1"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Retirees</a:t>
            </a:r>
            <a:r>
              <a:rPr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r>
              <a:rPr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had the best conversion rates.</a:t>
            </a:r>
            <a:br>
              <a:rPr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36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○"/>
            </a:pPr>
            <a:r>
              <a:rPr b="1"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Singles</a:t>
            </a:r>
            <a:r>
              <a:rPr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those with a </a:t>
            </a:r>
            <a:r>
              <a:rPr b="1"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 degree</a:t>
            </a:r>
            <a:r>
              <a:rPr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responded better.</a:t>
            </a:r>
            <a:br>
              <a:rPr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3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●"/>
            </a:pPr>
            <a:r>
              <a:rPr b="1"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Duration Matters:</a:t>
            </a:r>
            <a:r>
              <a:rPr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Longer phone calls linked to higher conversion likelihood.</a:t>
            </a:r>
            <a:br>
              <a:rPr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3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0"/>
              <a:buFont typeface="Arial"/>
              <a:buChar char="●"/>
            </a:pPr>
            <a:r>
              <a:rPr b="1"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 Contact Boosts Success:</a:t>
            </a:r>
            <a:r>
              <a:rPr lang="en" sz="176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Clients previously contacted showed improved responsiveness.</a:t>
            </a:r>
            <a:endParaRPr sz="176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b="0" lang="en" sz="2020">
                <a:latin typeface="Lato"/>
                <a:ea typeface="Lato"/>
                <a:cs typeface="Lato"/>
                <a:sym typeface="Lato"/>
              </a:rPr>
              <a:t>.</a:t>
            </a:r>
            <a:endParaRPr sz="1929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443525" y="142350"/>
            <a:ext cx="4045200" cy="476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7654">
                <a:solidFill>
                  <a:srgbClr val="3C78D8"/>
                </a:solidFill>
                <a:latin typeface="Georgia"/>
                <a:ea typeface="Georgia"/>
                <a:cs typeface="Georgia"/>
                <a:sym typeface="Georgia"/>
              </a:rPr>
              <a:t>Strategic Recommendations</a:t>
            </a:r>
            <a:endParaRPr b="1" sz="7654">
              <a:solidFill>
                <a:srgbClr val="3C78D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423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6654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Targeting</a:t>
            </a:r>
            <a:r>
              <a:rPr lang="en" sz="6654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Prioritize clients aged 50+, retirees, students.</a:t>
            </a:r>
            <a:br>
              <a:rPr lang="en" sz="6654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6654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42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6654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Call Strategy</a:t>
            </a:r>
            <a:r>
              <a:rPr lang="en" sz="6654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Focus on duration, quality.</a:t>
            </a:r>
            <a:br>
              <a:rPr lang="en" sz="6654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6654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42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6654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Re-engagement</a:t>
            </a:r>
            <a:r>
              <a:rPr lang="en" sz="6654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Retarget previously contacted clients.</a:t>
            </a:r>
            <a:br>
              <a:rPr lang="en" sz="6654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6654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42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6654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Segmentation</a:t>
            </a:r>
            <a:r>
              <a:rPr lang="en" sz="6654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Custom messaging for singles, students, degree holders.</a:t>
            </a:r>
            <a:br>
              <a:rPr lang="en" sz="6654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endParaRPr sz="6654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3423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" sz="6654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Timing Optimization</a:t>
            </a:r>
            <a:r>
              <a:rPr lang="en" sz="6654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Analyze call timing patterns.</a:t>
            </a:r>
            <a:endParaRPr sz="6654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