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e24c4f4f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e24c4f4f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e24c4f4fb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e24c4f4fb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e24c4f4fb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e24c4f4fb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e24c4f4f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e24c4f4f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e24c4f4f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e24c4f4f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e24c4f4f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e24c4f4f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e24c4f4f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e24c4f4f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e24c4f4f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e24c4f4f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e24c4f4f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e24c4f4f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cd17bb57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cd17bb57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e24c4f4f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e24c4f4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cd17bb57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cd17bb57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cc7dbb7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cc7dbb7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cd17bb5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cd17bb5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d17bb57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d17bb57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cd17bb57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0cd17bb57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cd17bb57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0cd17bb57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cd17bb57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0cd17bb57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cd17bb57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0cd17bb57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0cd17bb57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0cd17bb57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cd17bb57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0cd17bb57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e24c4f4f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e24c4f4f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0cd17bb57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0cd17bb57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0cd17bb57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0cd17bb57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cd17bb57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0cd17bb57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0cd17bb5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0cd17bb5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0cc7dbb7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0cc7dbb7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cc7dbb7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cc7dbb7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0cc7dbb75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0cc7dbb75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cc7dbb75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cc7dbb75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cc7dbb75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0cc7dbb75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0cc7dbb75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0cc7dbb75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41ccaf9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41ccaf9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cc7dbb75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0cc7dbb7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cc7dbb75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0cc7dbb75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0cc7dbb75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0cc7dbb75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0cc7dbb75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0cc7dbb75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0cc7dbb75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0cc7dbb75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0cc7dbb75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0cc7dbb75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ee24c4f4f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ee24c4f4f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ee24c4f4f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ee24c4f4f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ee24c4f4fb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ee24c4f4f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ee24c4f4f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ee24c4f4f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e24c4f4f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e24c4f4f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ee24c4f4f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ee24c4f4f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ee24c4f4fb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ee24c4f4fb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ee24c4f4fb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ee24c4f4fb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ee24c4f4f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ee24c4f4f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ee24c4f4fb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ee24c4f4fb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ee24c4f4fb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ee24c4f4fb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ee24c4f4fb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ee24c4f4f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ee24c4f4f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ee24c4f4f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ee24c4f4fb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ee24c4f4fb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1c071ec5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1c071ec5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e24c4f4f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e24c4f4f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1c071ec5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1c071ec5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1c071ec5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1c071ec5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1c071ec57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1c071ec57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1c071ec57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1c071ec57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1c071ec57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1c071ec57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1c071ec57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1c071ec57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1c071ec57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1c071ec57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1c071ec57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1c071ec57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1c071ec57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1c071ec57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1c071ec57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1c071ec57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e24c4f4f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e24c4f4f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1c071ec57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1c071ec57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d41ccaf97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d41ccaf97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e24c4f4f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e24c4f4f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e24c4f4f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e24c4f4f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0.png"/><Relationship Id="rId4" Type="http://schemas.openxmlformats.org/officeDocument/2006/relationships/image" Target="../media/image7.png"/><Relationship Id="rId5" Type="http://schemas.openxmlformats.org/officeDocument/2006/relationships/image" Target="../media/image5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g"/><Relationship Id="rId4" Type="http://schemas.openxmlformats.org/officeDocument/2006/relationships/image" Target="../media/image1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jpg"/><Relationship Id="rId4" Type="http://schemas.openxmlformats.org/officeDocument/2006/relationships/image" Target="../media/image1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g"/><Relationship Id="rId4" Type="http://schemas.openxmlformats.org/officeDocument/2006/relationships/image" Target="../media/image16.jpg"/><Relationship Id="rId5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jp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jpg"/><Relationship Id="rId4" Type="http://schemas.openxmlformats.org/officeDocument/2006/relationships/image" Target="../media/image19.jpg"/><Relationship Id="rId5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3.png"/><Relationship Id="rId4" Type="http://schemas.openxmlformats.org/officeDocument/2006/relationships/image" Target="../media/image5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4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github.com/Skamlo/Visualization-Techniques-in-Python" TargetMode="External"/><Relationship Id="rId4" Type="http://schemas.openxmlformats.org/officeDocument/2006/relationships/hyperlink" Target="https://towardsdatascience.com/kernel-density-estimation-explained-step-by-step-7cc5b5bc4517" TargetMode="External"/><Relationship Id="rId5" Type="http://schemas.openxmlformats.org/officeDocument/2006/relationships/hyperlink" Target="https://www.kaggle.com/datasets/brendan45774/test-file" TargetMode="External"/><Relationship Id="rId6" Type="http://schemas.openxmlformats.org/officeDocument/2006/relationships/hyperlink" Target="https://www.kaggle.com/datasets/aleksandrglotov/car-prices-poland" TargetMode="External"/><Relationship Id="rId7" Type="http://schemas.openxmlformats.org/officeDocument/2006/relationships/hyperlink" Target="https://towardsdatascience.com/kernel-density-estimation-explained-step-by-step-7cc5b5bc4517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2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 Visualizations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libraries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311775" y="971875"/>
            <a:ext cx="286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Fundamental</a:t>
            </a:r>
            <a:endParaRPr sz="2000"/>
          </a:p>
        </p:txBody>
      </p:sp>
      <p:sp>
        <p:nvSpPr>
          <p:cNvPr id="121" name="Google Shape;121;p22"/>
          <p:cNvSpPr txBox="1"/>
          <p:nvPr/>
        </p:nvSpPr>
        <p:spPr>
          <a:xfrm>
            <a:off x="3174225" y="971875"/>
            <a:ext cx="2795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2"/>
                </a:solidFill>
              </a:rPr>
              <a:t>Interactive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5969625" y="971875"/>
            <a:ext cx="286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Geospatial</a:t>
            </a:r>
            <a:endParaRPr sz="2000"/>
          </a:p>
        </p:txBody>
      </p:sp>
      <p:pic>
        <p:nvPicPr>
          <p:cNvPr id="123" name="Google Shape;123;p22" title="matplotli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96" y="1575646"/>
            <a:ext cx="1504950" cy="142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 title="seabor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3068150"/>
            <a:ext cx="1504950" cy="1808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 title="plotly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2375" y="1341225"/>
            <a:ext cx="2219273" cy="16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 title="foliu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9500" y="3441962"/>
            <a:ext cx="2722850" cy="9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 title="geoplot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39499" y="1546768"/>
            <a:ext cx="1233749" cy="125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7228400" y="1799488"/>
            <a:ext cx="16383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900">
                <a:solidFill>
                  <a:schemeClr val="dk1"/>
                </a:solidFill>
              </a:rPr>
              <a:t>Geoplot</a:t>
            </a:r>
            <a:endParaRPr b="1"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311700" y="1305275"/>
            <a:ext cx="8520600" cy="14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Other visualization apps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Other visualization apps</a:t>
            </a:r>
            <a:endParaRPr/>
          </a:p>
        </p:txBody>
      </p:sp>
      <p:pic>
        <p:nvPicPr>
          <p:cNvPr id="139" name="Google Shape;139;p24" title="Tableau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977" y="2943335"/>
            <a:ext cx="2428017" cy="148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 title="powerBI-Logo-2048x54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900" y="1396388"/>
            <a:ext cx="3229650" cy="9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 title="excel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8425" y="1771813"/>
            <a:ext cx="3229650" cy="197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ctrTitle"/>
          </p:nvPr>
        </p:nvSpPr>
        <p:spPr>
          <a:xfrm>
            <a:off x="311700" y="1305275"/>
            <a:ext cx="8520600" cy="22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How to visualize data distribution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D2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 title="titanic_datas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075" y="52325"/>
            <a:ext cx="7465825" cy="50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7" title="titanic_mem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59875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 title="Zrzut ekranu 2024-07-24 14320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9525"/>
            <a:ext cx="8839200" cy="2564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9" title="histo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475" y="1027524"/>
            <a:ext cx="6791049" cy="38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Histogram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73" name="Google Shape;173;p30" title="densit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00" y="1241025"/>
            <a:ext cx="7141325" cy="35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/>
        </p:nvSpPr>
        <p:spPr>
          <a:xfrm>
            <a:off x="-43500" y="2146050"/>
            <a:ext cx="91440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>
                <a:solidFill>
                  <a:schemeClr val="dk1"/>
                </a:solidFill>
              </a:rPr>
              <a:t>KDE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979350"/>
            <a:ext cx="8520600" cy="24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Why do we need visualizations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/>
        </p:nvSpPr>
        <p:spPr>
          <a:xfrm>
            <a:off x="-43500" y="2146050"/>
            <a:ext cx="91440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>
                <a:solidFill>
                  <a:schemeClr val="dk1"/>
                </a:solidFill>
              </a:rPr>
              <a:t>KDE - </a:t>
            </a:r>
            <a:r>
              <a:rPr lang="pl" sz="4500">
                <a:solidFill>
                  <a:schemeClr val="dk1"/>
                </a:solidFill>
                <a:highlight>
                  <a:srgbClr val="FFFFFF"/>
                </a:highlight>
              </a:rPr>
              <a:t>Kernel Density Estimator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900" y="2106626"/>
            <a:ext cx="7592200" cy="303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3" title="1_X7mzgCVhd6mCDshCfYdsog.png"/>
          <p:cNvPicPr preferRelativeResize="0"/>
          <p:nvPr/>
        </p:nvPicPr>
        <p:blipFill rotWithShape="1">
          <a:blip r:embed="rId4">
            <a:alphaModFix/>
          </a:blip>
          <a:srcRect b="0" l="23944" r="26015" t="0"/>
          <a:stretch/>
        </p:blipFill>
        <p:spPr>
          <a:xfrm>
            <a:off x="2728812" y="1209825"/>
            <a:ext cx="3686374" cy="11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96" name="Google Shape;196;p34" title="1_9obULl-lPPC9npJzmfPuXg.png"/>
          <p:cNvPicPr preferRelativeResize="0"/>
          <p:nvPr/>
        </p:nvPicPr>
        <p:blipFill rotWithShape="1">
          <a:blip r:embed="rId3">
            <a:alphaModFix/>
          </a:blip>
          <a:srcRect b="0" l="34634" r="35859" t="0"/>
          <a:stretch/>
        </p:blipFill>
        <p:spPr>
          <a:xfrm>
            <a:off x="3408463" y="1144575"/>
            <a:ext cx="232707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02" name="Google Shape;202;p35" title="1_9obULl-lPPC9npJzmfPuXg.png"/>
          <p:cNvPicPr preferRelativeResize="0"/>
          <p:nvPr/>
        </p:nvPicPr>
        <p:blipFill rotWithShape="1">
          <a:blip r:embed="rId3">
            <a:alphaModFix/>
          </a:blip>
          <a:srcRect b="0" l="34634" r="35859" t="0"/>
          <a:stretch/>
        </p:blipFill>
        <p:spPr>
          <a:xfrm>
            <a:off x="3408463" y="1144575"/>
            <a:ext cx="23270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5" title="1_HXdNtNDelrcEeOqnl818Sg.png"/>
          <p:cNvPicPr preferRelativeResize="0"/>
          <p:nvPr/>
        </p:nvPicPr>
        <p:blipFill rotWithShape="1">
          <a:blip r:embed="rId4">
            <a:alphaModFix/>
          </a:blip>
          <a:srcRect b="0" l="31322" r="34207" t="0"/>
          <a:stretch/>
        </p:blipFill>
        <p:spPr>
          <a:xfrm>
            <a:off x="3212725" y="1943100"/>
            <a:ext cx="27185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09" name="Google Shape;209;p36" title="1_9obULl-lPPC9npJzmfPuXg.png"/>
          <p:cNvPicPr preferRelativeResize="0"/>
          <p:nvPr/>
        </p:nvPicPr>
        <p:blipFill rotWithShape="1">
          <a:blip r:embed="rId3">
            <a:alphaModFix/>
          </a:blip>
          <a:srcRect b="0" l="34634" r="35859" t="0"/>
          <a:stretch/>
        </p:blipFill>
        <p:spPr>
          <a:xfrm>
            <a:off x="3408463" y="1144575"/>
            <a:ext cx="23270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 title="1_HXdNtNDelrcEeOqnl818Sg.png"/>
          <p:cNvPicPr preferRelativeResize="0"/>
          <p:nvPr/>
        </p:nvPicPr>
        <p:blipFill rotWithShape="1">
          <a:blip r:embed="rId4">
            <a:alphaModFix/>
          </a:blip>
          <a:srcRect b="0" l="31322" r="34207" t="0"/>
          <a:stretch/>
        </p:blipFill>
        <p:spPr>
          <a:xfrm>
            <a:off x="3212725" y="1943100"/>
            <a:ext cx="271855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6"/>
          <p:cNvSpPr txBox="1"/>
          <p:nvPr/>
        </p:nvSpPr>
        <p:spPr>
          <a:xfrm>
            <a:off x="350150" y="461075"/>
            <a:ext cx="32079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h - </a:t>
            </a:r>
            <a:r>
              <a:rPr lang="pl" sz="1800">
                <a:solidFill>
                  <a:srgbClr val="242424"/>
                </a:solidFill>
                <a:highlight>
                  <a:srgbClr val="FFFFFF"/>
                </a:highlight>
              </a:rPr>
              <a:t>kernel bandwidth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17" name="Google Shape;217;p37" title="1_9obULl-lPPC9npJzmfPuXg.png"/>
          <p:cNvPicPr preferRelativeResize="0"/>
          <p:nvPr/>
        </p:nvPicPr>
        <p:blipFill rotWithShape="1">
          <a:blip r:embed="rId3">
            <a:alphaModFix/>
          </a:blip>
          <a:srcRect b="0" l="34634" r="35859" t="0"/>
          <a:stretch/>
        </p:blipFill>
        <p:spPr>
          <a:xfrm>
            <a:off x="3408463" y="1144575"/>
            <a:ext cx="23270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7" title="1_HXdNtNDelrcEeOqnl818Sg.png"/>
          <p:cNvPicPr preferRelativeResize="0"/>
          <p:nvPr/>
        </p:nvPicPr>
        <p:blipFill rotWithShape="1">
          <a:blip r:embed="rId4">
            <a:alphaModFix/>
          </a:blip>
          <a:srcRect b="0" l="31322" r="34207" t="0"/>
          <a:stretch/>
        </p:blipFill>
        <p:spPr>
          <a:xfrm>
            <a:off x="3212725" y="1943100"/>
            <a:ext cx="27185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7" title="1_3DpCSNd8X-dltjclCU0HbQ.png"/>
          <p:cNvPicPr preferRelativeResize="0"/>
          <p:nvPr/>
        </p:nvPicPr>
        <p:blipFill rotWithShape="1">
          <a:blip r:embed="rId5">
            <a:alphaModFix/>
          </a:blip>
          <a:srcRect b="0" l="29945" r="32688" t="0"/>
          <a:stretch/>
        </p:blipFill>
        <p:spPr>
          <a:xfrm>
            <a:off x="3098550" y="3510600"/>
            <a:ext cx="294690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7"/>
          <p:cNvSpPr txBox="1"/>
          <p:nvPr/>
        </p:nvSpPr>
        <p:spPr>
          <a:xfrm>
            <a:off x="350150" y="461075"/>
            <a:ext cx="32079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h - </a:t>
            </a:r>
            <a:r>
              <a:rPr lang="pl" sz="1800">
                <a:solidFill>
                  <a:srgbClr val="242424"/>
                </a:solidFill>
                <a:highlight>
                  <a:srgbClr val="FFFFFF"/>
                </a:highlight>
              </a:rPr>
              <a:t>kernel bandwidth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26" name="Google Shape;226;p38" title="vector_formul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675" y="1035850"/>
            <a:ext cx="1430650" cy="8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32" name="Google Shape;232;p39"/>
          <p:cNvPicPr preferRelativeResize="0"/>
          <p:nvPr/>
        </p:nvPicPr>
        <p:blipFill rotWithShape="1">
          <a:blip r:embed="rId3">
            <a:alphaModFix/>
          </a:blip>
          <a:srcRect b="0" l="30228" r="30232" t="0"/>
          <a:stretch/>
        </p:blipFill>
        <p:spPr>
          <a:xfrm>
            <a:off x="2092900" y="2514525"/>
            <a:ext cx="2457574" cy="94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9" title="vector_formul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6675" y="1035850"/>
            <a:ext cx="1430650" cy="8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39" name="Google Shape;239;p40"/>
          <p:cNvPicPr preferRelativeResize="0"/>
          <p:nvPr/>
        </p:nvPicPr>
        <p:blipFill rotWithShape="1">
          <a:blip r:embed="rId3">
            <a:alphaModFix/>
          </a:blip>
          <a:srcRect b="0" l="30228" r="30232" t="0"/>
          <a:stretch/>
        </p:blipFill>
        <p:spPr>
          <a:xfrm>
            <a:off x="1815350" y="2503650"/>
            <a:ext cx="2457574" cy="94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0" title="1_z30pZyUqcWBdh-UchCu1VQ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950" y="2503650"/>
            <a:ext cx="6602598" cy="94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0" title="vector_formula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6675" y="1035850"/>
            <a:ext cx="1430650" cy="8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1" title="1_3jznr7DfqunLKbNLCFrnCg.png"/>
          <p:cNvPicPr preferRelativeResize="0"/>
          <p:nvPr/>
        </p:nvPicPr>
        <p:blipFill rotWithShape="1">
          <a:blip r:embed="rId3">
            <a:alphaModFix/>
          </a:blip>
          <a:srcRect b="75365" l="0" r="10112" t="0"/>
          <a:stretch/>
        </p:blipFill>
        <p:spPr>
          <a:xfrm>
            <a:off x="466125" y="899275"/>
            <a:ext cx="7528602" cy="10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1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 title="vis_befo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1596875"/>
            <a:ext cx="592455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190950" y="417575"/>
            <a:ext cx="2762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800">
                <a:solidFill>
                  <a:schemeClr val="dk1"/>
                </a:solidFill>
              </a:rPr>
              <a:t>Before</a:t>
            </a:r>
            <a:endParaRPr sz="3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2" title="1_3jznr7DfqunLKbNLCFrnCg.png"/>
          <p:cNvPicPr preferRelativeResize="0"/>
          <p:nvPr/>
        </p:nvPicPr>
        <p:blipFill rotWithShape="1">
          <a:blip r:embed="rId3">
            <a:alphaModFix/>
          </a:blip>
          <a:srcRect b="42146" l="0" r="0" t="0"/>
          <a:stretch/>
        </p:blipFill>
        <p:spPr>
          <a:xfrm>
            <a:off x="466125" y="899275"/>
            <a:ext cx="8375350" cy="236732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2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54" name="Google Shape;254;p42"/>
          <p:cNvSpPr/>
          <p:nvPr/>
        </p:nvSpPr>
        <p:spPr>
          <a:xfrm>
            <a:off x="7712000" y="2385800"/>
            <a:ext cx="630600" cy="56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3" title="1_3jznr7DfqunLKbNLCFrnC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13" y="899275"/>
            <a:ext cx="8375374" cy="409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3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66" name="Google Shape;266;p44" title="1_g92RLL-Tw7Hn6kweo2mz_Q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400" y="1970250"/>
            <a:ext cx="6385176" cy="12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72" name="Google Shape;272;p45" title="graph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78" name="Google Shape;27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84" name="Google Shape;28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90" name="Google Shape;290;p48" title="graph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96" name="Google Shape;29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02" name="Google Shape;30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1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08" name="Google Shape;30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 title="vis_aft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425" y="696100"/>
            <a:ext cx="56451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/>
        </p:nvSpPr>
        <p:spPr>
          <a:xfrm>
            <a:off x="3190950" y="417575"/>
            <a:ext cx="2762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800">
                <a:solidFill>
                  <a:schemeClr val="dk1"/>
                </a:solidFill>
              </a:rPr>
              <a:t>After</a:t>
            </a:r>
            <a:endParaRPr sz="3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14" name="Google Shape;31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20" name="Google Shape;32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26" name="Google Shape;32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32" name="Google Shape;33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38" name="Google Shape;33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44" name="Google Shape;34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8"/>
          <p:cNvSpPr txBox="1"/>
          <p:nvPr/>
        </p:nvSpPr>
        <p:spPr>
          <a:xfrm>
            <a:off x="650850" y="1569975"/>
            <a:ext cx="78423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>
                <a:solidFill>
                  <a:schemeClr val="dk1"/>
                </a:solidFill>
              </a:rPr>
              <a:t>Comparing multiple distributions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9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Stacked histogram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55" name="Google Shape;355;p59" title="histogram_stack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238" y="985550"/>
            <a:ext cx="7333126" cy="40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0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Stacked 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61" name="Google Shape;361;p60" title="density_stack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987" y="1114228"/>
            <a:ext cx="7146024" cy="3891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1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Overlaping </a:t>
            </a: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67" name="Google Shape;367;p61" title="ovelaped_histo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111" y="1250375"/>
            <a:ext cx="7003375" cy="37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311700" y="744575"/>
            <a:ext cx="8520600" cy="22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libraries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2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Overlapping</a:t>
            </a:r>
            <a:r>
              <a:rPr lang="pl" sz="3200">
                <a:solidFill>
                  <a:schemeClr val="dk1"/>
                </a:solidFill>
              </a:rPr>
              <a:t> </a:t>
            </a: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73" name="Google Shape;373;p62" title="distribution_overlap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075" y="1091175"/>
            <a:ext cx="7713849" cy="39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3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Box plots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79" name="Google Shape;379;p63" title="bo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88" y="948150"/>
            <a:ext cx="5421221" cy="4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4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Violin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85" name="Google Shape;385;p64" title="viol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388" y="1003375"/>
            <a:ext cx="5421221" cy="4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5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Strip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91" name="Google Shape;391;p65" title="stri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88" y="910775"/>
            <a:ext cx="5421221" cy="4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6"/>
          <p:cNvSpPr txBox="1"/>
          <p:nvPr/>
        </p:nvSpPr>
        <p:spPr>
          <a:xfrm>
            <a:off x="650850" y="2033475"/>
            <a:ext cx="78423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>
                <a:solidFill>
                  <a:schemeClr val="dk1"/>
                </a:solidFill>
              </a:rPr>
              <a:t>Logarithmic scale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7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Logarithmic scale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02" name="Google Shape;402;p67" title="logarithmic_sca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400" y="1175325"/>
            <a:ext cx="7301199" cy="35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8"/>
          <p:cNvSpPr txBox="1"/>
          <p:nvPr/>
        </p:nvSpPr>
        <p:spPr>
          <a:xfrm>
            <a:off x="650850" y="2033475"/>
            <a:ext cx="78423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>
                <a:solidFill>
                  <a:schemeClr val="dk1"/>
                </a:solidFill>
              </a:rPr>
              <a:t>Real vs theoretical distribution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9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3200">
                <a:solidFill>
                  <a:schemeClr val="dk1"/>
                </a:solidFill>
              </a:rPr>
              <a:t>Real vs theoretical distribution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13" name="Google Shape;413;p69" title="pre_qq_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775" y="1218575"/>
            <a:ext cx="6576049" cy="36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0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3200">
                <a:solidFill>
                  <a:schemeClr val="dk1"/>
                </a:solidFill>
              </a:rPr>
              <a:t>Real vs theoretical distribution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19" name="Google Shape;419;p70" title="qq-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787" y="858450"/>
            <a:ext cx="3872418" cy="4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1"/>
          <p:cNvSpPr txBox="1"/>
          <p:nvPr/>
        </p:nvSpPr>
        <p:spPr>
          <a:xfrm>
            <a:off x="650850" y="2033475"/>
            <a:ext cx="78423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>
                <a:solidFill>
                  <a:schemeClr val="dk1"/>
                </a:solidFill>
              </a:rPr>
              <a:t>Frequently made mistakes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libraries</a:t>
            </a:r>
            <a:endParaRPr/>
          </a:p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311775" y="971875"/>
            <a:ext cx="286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Fundamental</a:t>
            </a:r>
            <a:endParaRPr sz="2000"/>
          </a:p>
        </p:txBody>
      </p:sp>
      <p:pic>
        <p:nvPicPr>
          <p:cNvPr id="83" name="Google Shape;83;p18" title="matplotli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96" y="1575646"/>
            <a:ext cx="1504950" cy="142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2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Incorrect color scale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30" name="Google Shape;430;p72" title="color_incorrec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900" y="850975"/>
            <a:ext cx="4420751" cy="370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72" title="color_correct.png"/>
          <p:cNvPicPr preferRelativeResize="0"/>
          <p:nvPr/>
        </p:nvPicPr>
        <p:blipFill rotWithShape="1">
          <a:blip r:embed="rId4">
            <a:alphaModFix/>
          </a:blip>
          <a:srcRect b="0" l="1020" r="-1020" t="0"/>
          <a:stretch/>
        </p:blipFill>
        <p:spPr>
          <a:xfrm>
            <a:off x="151250" y="850975"/>
            <a:ext cx="4420751" cy="3702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3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Informing about missing data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37" name="Google Shape;437;p73" title="fiat_punto_bas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125" y="1150025"/>
            <a:ext cx="7022325" cy="36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74" title="fiat_punto_missing_ba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125" y="1150043"/>
            <a:ext cx="7022325" cy="3679484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74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Informing about missing data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75" title="fiat_punto_no_da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125" y="1150026"/>
            <a:ext cx="7022281" cy="36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75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Informing about missing data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6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Manipulating scale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55" name="Google Shape;455;p76" title="opinion_manipul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400" y="1081500"/>
            <a:ext cx="6049849" cy="38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Manipulating scale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61" name="Google Shape;461;p77" title="msft_stock_b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638" y="843500"/>
            <a:ext cx="4122730" cy="4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78" title="msft_stock_correc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650" y="843522"/>
            <a:ext cx="4122725" cy="4140106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78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Manipulating scale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9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Manipulating scale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73" name="Google Shape;473;p79" title="wykres_z_TV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888" y="865925"/>
            <a:ext cx="7360221" cy="414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0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Manipulating scale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79" name="Google Shape;479;p80" title="wykres_z_19_3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688" y="865925"/>
            <a:ext cx="7360223" cy="4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1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Too many informations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85" name="Google Shape;485;p81" title="too_many_data_cu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25" y="977000"/>
            <a:ext cx="8417949" cy="612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libraries</a:t>
            </a:r>
            <a:endParaRPr/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311775" y="971875"/>
            <a:ext cx="286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Fundamental</a:t>
            </a:r>
            <a:endParaRPr sz="2000"/>
          </a:p>
        </p:txBody>
      </p:sp>
      <p:pic>
        <p:nvPicPr>
          <p:cNvPr id="90" name="Google Shape;90;p19" title="matplotli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96" y="1575646"/>
            <a:ext cx="1504950" cy="142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 title="seabor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3068150"/>
            <a:ext cx="1504950" cy="180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2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3200">
                <a:solidFill>
                  <a:schemeClr val="dk1"/>
                </a:solidFill>
              </a:rPr>
              <a:t>Too many informations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91" name="Google Shape;491;p82" title="many_data_but__correc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475" y="1025090"/>
            <a:ext cx="7764650" cy="3898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3"/>
          <p:cNvSpPr txBox="1"/>
          <p:nvPr>
            <p:ph type="title"/>
          </p:nvPr>
        </p:nvSpPr>
        <p:spPr>
          <a:xfrm>
            <a:off x="311700" y="445025"/>
            <a:ext cx="85206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References</a:t>
            </a:r>
            <a:endParaRPr sz="3200"/>
          </a:p>
        </p:txBody>
      </p:sp>
      <p:sp>
        <p:nvSpPr>
          <p:cNvPr id="497" name="Google Shape;497;p83"/>
          <p:cNvSpPr txBox="1"/>
          <p:nvPr/>
        </p:nvSpPr>
        <p:spPr>
          <a:xfrm>
            <a:off x="493425" y="1547525"/>
            <a:ext cx="81564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pl" sz="1100" u="sng">
                <a:solidFill>
                  <a:schemeClr val="hlink"/>
                </a:solidFill>
                <a:hlinkClick r:id="rId3"/>
              </a:rPr>
              <a:t>https://github.com/Skamlo/Visualization-Techniques-in-Python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l" sz="1100" u="sng">
                <a:solidFill>
                  <a:schemeClr val="hlink"/>
                </a:solidFill>
                <a:hlinkClick r:id="rId4"/>
              </a:rPr>
              <a:t>https://towardsdatascience.com/kernel-density-estimation-explained-step-by-step-7cc5b5bc4517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l" sz="1100" u="sng">
                <a:solidFill>
                  <a:schemeClr val="hlink"/>
                </a:solidFill>
                <a:hlinkClick r:id="rId5"/>
              </a:rPr>
              <a:t>https://www.kaggle.com/datasets/brendan45774/test-file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l" sz="1100"/>
              <a:t>https://stat.gov.pl/sygnalne/komunikaty-i-obwieszczenia/lista-komunikatow-i-obwieszczen/obwieszczenie-w-sprawie-wysokosci-przecietnego-miesiecznego-wynagrodzenia-brutto-w-gospodarce-narodowej-w-wojewodztwach-w-2022-roku,295,9.html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l" sz="1100"/>
              <a:t>https://www.zus.pl/baza-wiedzy/skladki-wskazniki-odsetki/wskazniki/przecietne-wynagrodzenie-w-latach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l" sz="1100" u="sng">
                <a:solidFill>
                  <a:schemeClr val="hlink"/>
                </a:solidFill>
                <a:hlinkClick r:id="rId6"/>
              </a:rPr>
              <a:t>https://www.kaggle.com/datasets/aleksandrglotov/car-prices-poland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l" sz="1100" u="sng">
                <a:solidFill>
                  <a:schemeClr val="hlink"/>
                </a:solidFill>
                <a:hlinkClick r:id="rId7"/>
              </a:rPr>
              <a:t>https://towardsdatascience.com/kernel-density-estimation-explained-step-by-step-7cc5b5bc4517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l" sz="1100"/>
              <a:t>https://www.youtube.com/watch?v=cy8r7WSuT1I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libraries</a:t>
            </a:r>
            <a:endParaRPr/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311775" y="971875"/>
            <a:ext cx="286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Fundamental</a:t>
            </a:r>
            <a:endParaRPr sz="2000"/>
          </a:p>
        </p:txBody>
      </p:sp>
      <p:sp>
        <p:nvSpPr>
          <p:cNvPr id="98" name="Google Shape;98;p20"/>
          <p:cNvSpPr txBox="1"/>
          <p:nvPr/>
        </p:nvSpPr>
        <p:spPr>
          <a:xfrm>
            <a:off x="3174225" y="971875"/>
            <a:ext cx="2795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2"/>
                </a:solidFill>
              </a:rPr>
              <a:t>Interactive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99" name="Google Shape;99;p20" title="matplotli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96" y="1575646"/>
            <a:ext cx="1504950" cy="142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 title="seabor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3068150"/>
            <a:ext cx="1504950" cy="1808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 title="plotly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2375" y="1341225"/>
            <a:ext cx="2219273" cy="16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libraries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311775" y="971875"/>
            <a:ext cx="286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Fundamental</a:t>
            </a:r>
            <a:endParaRPr sz="2000"/>
          </a:p>
        </p:txBody>
      </p:sp>
      <p:sp>
        <p:nvSpPr>
          <p:cNvPr id="108" name="Google Shape;108;p21"/>
          <p:cNvSpPr txBox="1"/>
          <p:nvPr/>
        </p:nvSpPr>
        <p:spPr>
          <a:xfrm>
            <a:off x="3174225" y="971875"/>
            <a:ext cx="2795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2"/>
                </a:solidFill>
              </a:rPr>
              <a:t>Interactive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5969625" y="971875"/>
            <a:ext cx="2862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Geospatial</a:t>
            </a:r>
            <a:endParaRPr sz="2000"/>
          </a:p>
        </p:txBody>
      </p:sp>
      <p:pic>
        <p:nvPicPr>
          <p:cNvPr id="110" name="Google Shape;110;p21" title="matplotli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96" y="1575646"/>
            <a:ext cx="1504950" cy="142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 title="seabor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3068150"/>
            <a:ext cx="1504950" cy="1808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 title="plotly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2375" y="1341225"/>
            <a:ext cx="2219273" cy="16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 title="geoplot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9499" y="1546768"/>
            <a:ext cx="1233749" cy="125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7228400" y="1799488"/>
            <a:ext cx="16383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900">
                <a:solidFill>
                  <a:schemeClr val="dk1"/>
                </a:solidFill>
              </a:rPr>
              <a:t>Geoplot</a:t>
            </a:r>
            <a:endParaRPr b="1"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