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c0771b6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c0771b6a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c0771b6a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c0771b6a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81948329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81948329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194832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1948329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7fbc4204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7fbc4204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1948329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81948329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8194832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8194832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8194832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8194832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7fbc4204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7fbc4204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1948329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1948329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8194832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8194832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81948329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81948329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7fbc420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7fbc420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81948329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81948329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81948329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81948329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81948329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81948329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81948329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81948329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8194832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8194832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81948329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81948329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81948329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81948329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81948329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81948329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81948329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81948329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81948329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81948329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7fbc4204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7fbc4204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0771b6a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0771b6a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9e477a1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9e477a1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e477a1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e477a14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e477a1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e477a1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771b6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0771b6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771b6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c0771b6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bers_projection" TargetMode="External"/><Relationship Id="rId13" Type="http://schemas.openxmlformats.org/officeDocument/2006/relationships/hyperlink" Target="https://github.com/johan/world.geo.json/blob/master/countries.geo.json" TargetMode="External"/><Relationship Id="rId3" Type="http://schemas.openxmlformats.org/officeDocument/2006/relationships/hyperlink" Target="https://wesmckinney.com/book/" TargetMode="External"/><Relationship Id="rId7" Type="http://schemas.openxmlformats.org/officeDocument/2006/relationships/hyperlink" Target="https://en.wikipedia.org/wiki/Mercator_projection" TargetMode="External"/><Relationship Id="rId12" Type="http://schemas.openxmlformats.org/officeDocument/2006/relationships/hyperlink" Target="https://www.kaggle.com/datasets/rtatman/chocolate-bar-rating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ap_projection" TargetMode="External"/><Relationship Id="rId11" Type="http://schemas.openxmlformats.org/officeDocument/2006/relationships/hyperlink" Target="https://math.univ-lyon1.fr/~alachal/diaporamas/diaporama_cartographie3/Conic_Projections.htm" TargetMode="External"/><Relationship Id="rId5" Type="http://schemas.openxmlformats.org/officeDocument/2006/relationships/hyperlink" Target="https://residentmario.github.io/geoplot/index.html" TargetMode="External"/><Relationship Id="rId15" Type="http://schemas.openxmlformats.org/officeDocument/2006/relationships/hyperlink" Target="https://github.com/Skamlo/Visualization-Techniques-in-Python" TargetMode="External"/><Relationship Id="rId10" Type="http://schemas.openxmlformats.org/officeDocument/2006/relationships/hyperlink" Target="https://math.univ-lyon1.fr/~alachal/diaporamas/diaporama_cartographie3/Cylindrical_Projections.htm" TargetMode="External"/><Relationship Id="rId4" Type="http://schemas.openxmlformats.org/officeDocument/2006/relationships/hyperlink" Target="https://clauswilke.com/dataviz/" TargetMode="External"/><Relationship Id="rId9" Type="http://schemas.openxmlformats.org/officeDocument/2006/relationships/hyperlink" Target="https://en.wikipedia.org/wiki/List_of_map_projections" TargetMode="External"/><Relationship Id="rId14" Type="http://schemas.openxmlformats.org/officeDocument/2006/relationships/hyperlink" Target="https://github.com/ppatrzyk/polska-geojson/tree/ma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Geospatial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15" name="Google Shape;115;p24" title="gdp_eu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88" y="1124275"/>
            <a:ext cx="3765223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  <p:pic>
        <p:nvPicPr>
          <p:cNvPr id="121" name="Google Shape;121;p25" title="gdp_eu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971875"/>
            <a:ext cx="6476993" cy="4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Why we need maps?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Ways of representing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map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Many, many different projections…</a:t>
            </a:r>
            <a:endParaRPr sz="3200"/>
          </a:p>
        </p:txBody>
      </p:sp>
      <p:pic>
        <p:nvPicPr>
          <p:cNvPr id="133" name="Google Shape;133;p27" title="projection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25" y="1395950"/>
            <a:ext cx="2777875" cy="13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7" title="projection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850" y="3353326"/>
            <a:ext cx="3194589" cy="13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 title="projecti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588" y="1526150"/>
            <a:ext cx="2523374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 title="projection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550" y="3417350"/>
            <a:ext cx="2523376" cy="1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 title="projection5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250" y="3417350"/>
            <a:ext cx="2523374" cy="12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 title="projection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38" y="1393787"/>
            <a:ext cx="2777875" cy="14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 title="mercator_cyli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551352"/>
            <a:ext cx="8200649" cy="44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Mercator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050" y="915175"/>
            <a:ext cx="7707902" cy="422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444E89"/>
                </a:solidFill>
              </a:rPr>
              <a:t>Albers projection</a:t>
            </a:r>
            <a:endParaRPr sz="3200">
              <a:solidFill>
                <a:srgbClr val="444E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 title="mercator_proj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projection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025" y="-590275"/>
            <a:ext cx="9194050" cy="689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Albers projection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Uncertainty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Mercator vs. Albers projection comparison</a:t>
            </a:r>
            <a:endParaRPr sz="3200"/>
          </a:p>
        </p:txBody>
      </p:sp>
      <p:pic>
        <p:nvPicPr>
          <p:cNvPr id="168" name="Google Shape;168;p32" title="albers_projection.png"/>
          <p:cNvPicPr preferRelativeResize="0"/>
          <p:nvPr/>
        </p:nvPicPr>
        <p:blipFill rotWithShape="1">
          <a:blip r:embed="rId3">
            <a:alphaModFix/>
          </a:blip>
          <a:srcRect l="22413" t="28494" r="22368" b="23069"/>
          <a:stretch/>
        </p:blipFill>
        <p:spPr>
          <a:xfrm>
            <a:off x="4935900" y="1857137"/>
            <a:ext cx="3724350" cy="2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 title="mercator_projection.png"/>
          <p:cNvPicPr preferRelativeResize="0"/>
          <p:nvPr/>
        </p:nvPicPr>
        <p:blipFill rotWithShape="1">
          <a:blip r:embed="rId4">
            <a:alphaModFix/>
          </a:blip>
          <a:srcRect l="17266" t="30694" r="14539" b="29277"/>
          <a:stretch/>
        </p:blipFill>
        <p:spPr>
          <a:xfrm>
            <a:off x="311700" y="2183250"/>
            <a:ext cx="4084326" cy="1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3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Types of map visualizations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80" name="Google Shape;180;p34" title="gdp_eu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5" y="899025"/>
            <a:ext cx="7004125" cy="49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86" name="Google Shape;186;p35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193" name="Google Shape;193;p36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6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36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02" name="Google Shape;202;p37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7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7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7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13" name="Google Shape;213;p38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8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38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8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38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26" name="Google Shape;226;p39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9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9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9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9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39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Choropleth</a:t>
            </a:r>
            <a:endParaRPr sz="3200"/>
          </a:p>
        </p:txBody>
      </p:sp>
      <p:pic>
        <p:nvPicPr>
          <p:cNvPr id="241" name="Google Shape;241;p40" title="map_poland.png"/>
          <p:cNvPicPr preferRelativeResize="0"/>
          <p:nvPr/>
        </p:nvPicPr>
        <p:blipFill rotWithShape="1">
          <a:blip r:embed="rId3">
            <a:alphaModFix/>
          </a:blip>
          <a:srcRect l="19553" t="20854" r="14850" b="16875"/>
          <a:stretch/>
        </p:blipFill>
        <p:spPr>
          <a:xfrm>
            <a:off x="2747263" y="1299250"/>
            <a:ext cx="3649475" cy="346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40"/>
          <p:cNvCxnSpPr/>
          <p:nvPr/>
        </p:nvCxnSpPr>
        <p:spPr>
          <a:xfrm rot="10800000">
            <a:off x="5923100" y="4595675"/>
            <a:ext cx="1452900" cy="1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40"/>
          <p:cNvCxnSpPr/>
          <p:nvPr/>
        </p:nvCxnSpPr>
        <p:spPr>
          <a:xfrm flipH="1">
            <a:off x="5869625" y="4220975"/>
            <a:ext cx="15342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40"/>
          <p:cNvCxnSpPr/>
          <p:nvPr/>
        </p:nvCxnSpPr>
        <p:spPr>
          <a:xfrm flipH="1">
            <a:off x="6091025" y="3685850"/>
            <a:ext cx="13128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40"/>
          <p:cNvCxnSpPr/>
          <p:nvPr/>
        </p:nvCxnSpPr>
        <p:spPr>
          <a:xfrm flipH="1">
            <a:off x="6348325" y="3204250"/>
            <a:ext cx="10662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40"/>
          <p:cNvSpPr txBox="1"/>
          <p:nvPr/>
        </p:nvSpPr>
        <p:spPr>
          <a:xfrm>
            <a:off x="-1870750" y="3838600"/>
            <a:ext cx="32100" cy="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7376000" y="4017563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7376000" y="45340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7376000" y="2917900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4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7376000" y="3439475"/>
            <a:ext cx="12957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3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408638" y="1933450"/>
            <a:ext cx="3692400" cy="24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Poland = [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1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2</a:t>
            </a:r>
            <a:r>
              <a:rPr lang="pl" sz="1800">
                <a:solidFill>
                  <a:schemeClr val="dk2"/>
                </a:solidFill>
              </a:rPr>
              <a:t>),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…,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P</a:t>
            </a:r>
            <a:r>
              <a:rPr lang="pl" sz="1800" baseline="-250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(x</a:t>
            </a:r>
            <a:r>
              <a:rPr lang="pl" sz="1800" baseline="-250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, y</a:t>
            </a:r>
            <a:r>
              <a:rPr lang="pl" sz="1800" baseline="-25000">
                <a:solidFill>
                  <a:schemeClr val="dk2"/>
                </a:solidFill>
              </a:rPr>
              <a:t>n</a:t>
            </a:r>
            <a:r>
              <a:rPr lang="pl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GeoJSON</a:t>
            </a:r>
            <a:endParaRPr sz="3200"/>
          </a:p>
        </p:txBody>
      </p:sp>
      <p:pic>
        <p:nvPicPr>
          <p:cNvPr id="257" name="Google Shape;257;p41" title="geoj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825" y="971875"/>
            <a:ext cx="3242350" cy="3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65" name="Google Shape;65;p15" title="standard_error_e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300" y="2193350"/>
            <a:ext cx="2030484" cy="9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confidence_intervals_e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50" y="2264596"/>
            <a:ext cx="2784950" cy="85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 title="points_on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87" y="757825"/>
            <a:ext cx="6197426" cy="464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graph on map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69" name="Google Shape;269;p43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Cartogram heatmap</a:t>
            </a:r>
            <a:endParaRPr sz="3200"/>
          </a:p>
        </p:txBody>
      </p:sp>
      <p:pic>
        <p:nvPicPr>
          <p:cNvPr id="275" name="Google Shape;275;p44" title="cartogram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51" y="971875"/>
            <a:ext cx="5430900" cy="40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 title="sklep_zabk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08" y="3354100"/>
            <a:ext cx="1477025" cy="1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311700" y="201850"/>
            <a:ext cx="8520600" cy="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282" name="Google Shape;282;p45"/>
          <p:cNvSpPr txBox="1"/>
          <p:nvPr/>
        </p:nvSpPr>
        <p:spPr>
          <a:xfrm>
            <a:off x="493425" y="904600"/>
            <a:ext cx="81564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 b="1">
                <a:solidFill>
                  <a:schemeClr val="dk1"/>
                </a:solidFill>
              </a:rPr>
              <a:t>Information sources: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[1] Wes McKinney, </a:t>
            </a:r>
            <a:r>
              <a:rPr lang="pl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for Data Analysis, 3E</a:t>
            </a:r>
            <a:r>
              <a:rPr lang="pl" sz="1100">
                <a:solidFill>
                  <a:schemeClr val="dk1"/>
                </a:solidFill>
              </a:rPr>
              <a:t> (2022), Wes’s Blog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[2] Claus O. Wilke,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Fundamentals of Data Visualization </a:t>
            </a:r>
            <a:r>
              <a:rPr lang="pl" sz="1100">
                <a:solidFill>
                  <a:schemeClr val="dk1"/>
                </a:solidFill>
              </a:rPr>
              <a:t>(2019), Claus Website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[3]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Geoplot documentation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[4]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Map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[5] 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Mercator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[6] </a:t>
            </a:r>
            <a:r>
              <a:rPr lang="pl" sz="1100" u="sng">
                <a:solidFill>
                  <a:schemeClr val="hlink"/>
                </a:solidFill>
                <a:hlinkClick r:id="rId8"/>
              </a:rPr>
              <a:t>Albers projection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[7] </a:t>
            </a:r>
            <a:r>
              <a:rPr lang="pl" sz="1100" u="sng">
                <a:solidFill>
                  <a:schemeClr val="hlink"/>
                </a:solidFill>
                <a:hlinkClick r:id="rId9"/>
              </a:rPr>
              <a:t>List of map projections</a:t>
            </a:r>
            <a:r>
              <a:rPr lang="pl" sz="1100">
                <a:solidFill>
                  <a:schemeClr val="dk1"/>
                </a:solidFill>
              </a:rPr>
              <a:t>, Wikipedia, access date: 23.10.2024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[8] </a:t>
            </a:r>
            <a:r>
              <a:rPr lang="pl" sz="1100" u="sng">
                <a:solidFill>
                  <a:schemeClr val="hlink"/>
                </a:solidFill>
                <a:hlinkClick r:id="rId10"/>
              </a:rPr>
              <a:t>Cylindrical Projections Mercator, Miller and Pseudocylindrical </a:t>
            </a:r>
            <a:r>
              <a:rPr lang="pl" sz="1100">
                <a:solidFill>
                  <a:schemeClr val="dk1"/>
                </a:solidFill>
              </a:rPr>
              <a:t>(2024), GISGeography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[9] </a:t>
            </a:r>
            <a:r>
              <a:rPr lang="pl" sz="1100" u="sng">
                <a:solidFill>
                  <a:schemeClr val="hlink"/>
                </a:solidFill>
                <a:hlinkClick r:id="rId11"/>
              </a:rPr>
              <a:t>Conic Projection Lambert, Albers and Polyconic</a:t>
            </a:r>
            <a:r>
              <a:rPr lang="pl" sz="1100">
                <a:solidFill>
                  <a:schemeClr val="dk1"/>
                </a:solidFill>
              </a:rPr>
              <a:t> (2023), GISGeography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 b="1">
                <a:solidFill>
                  <a:schemeClr val="dk1"/>
                </a:solidFill>
              </a:rPr>
              <a:t>Data sources: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[10] Rachael Tatman, </a:t>
            </a:r>
            <a:r>
              <a:rPr lang="pl" sz="1100" u="sng">
                <a:solidFill>
                  <a:schemeClr val="hlink"/>
                </a:solidFill>
                <a:hlinkClick r:id="rId12"/>
              </a:rPr>
              <a:t>Chocolate Bar Ratings</a:t>
            </a:r>
            <a:r>
              <a:rPr lang="pl" sz="1100">
                <a:solidFill>
                  <a:schemeClr val="dk1"/>
                </a:solidFill>
              </a:rPr>
              <a:t> (2017), Kaggle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[11] Chris Riederer, </a:t>
            </a:r>
            <a:r>
              <a:rPr lang="pl" sz="1100" u="sng">
                <a:solidFill>
                  <a:schemeClr val="hlink"/>
                </a:solidFill>
                <a:hlinkClick r:id="rId13"/>
              </a:rPr>
              <a:t>world.geo.json</a:t>
            </a:r>
            <a:r>
              <a:rPr lang="pl" sz="1100">
                <a:solidFill>
                  <a:schemeClr val="dk1"/>
                </a:solidFill>
              </a:rPr>
              <a:t>, Github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[12] Piotr Patrzyk, </a:t>
            </a:r>
            <a:r>
              <a:rPr lang="pl" sz="1100" u="sng">
                <a:solidFill>
                  <a:schemeClr val="hlink"/>
                </a:solidFill>
                <a:hlinkClick r:id="rId14"/>
              </a:rPr>
              <a:t>polska-geosjon</a:t>
            </a:r>
            <a:r>
              <a:rPr lang="pl" sz="1100">
                <a:solidFill>
                  <a:schemeClr val="dk1"/>
                </a:solidFill>
              </a:rPr>
              <a:t>, Github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 b="1">
                <a:solidFill>
                  <a:schemeClr val="dk1"/>
                </a:solidFill>
              </a:rPr>
              <a:t>Other: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[13] </a:t>
            </a:r>
            <a:r>
              <a:rPr lang="pl" sz="1100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private notes about data visualization an examples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595959"/>
                </a:solidFill>
              </a:rPr>
              <a:t>Presentation author: Maksymilian Norkiewicz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Standard error</a:t>
            </a:r>
            <a:endParaRPr sz="3200"/>
          </a:p>
        </p:txBody>
      </p:sp>
      <p:pic>
        <p:nvPicPr>
          <p:cNvPr id="72" name="Google Shape;72;p16" title="standard_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88" y="1116800"/>
            <a:ext cx="6365215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 title="confidence-visualizations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63" y="374000"/>
            <a:ext cx="5860676" cy="43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title="butterfat-bars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150" y="670537"/>
            <a:ext cx="6155700" cy="38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 title="median-age-incom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75" y="517863"/>
            <a:ext cx="5477050" cy="41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linear regression</a:t>
            </a:r>
            <a:endParaRPr sz="3200"/>
          </a:p>
        </p:txBody>
      </p:sp>
      <p:pic>
        <p:nvPicPr>
          <p:cNvPr id="93" name="Google Shape;93;p20" title="linear_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63" y="1086900"/>
            <a:ext cx="530547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Uncertainty range for polynomial regression</a:t>
            </a:r>
            <a:endParaRPr sz="3200"/>
          </a:p>
        </p:txBody>
      </p:sp>
      <p:pic>
        <p:nvPicPr>
          <p:cNvPr id="99" name="Google Shape;99;p21" title="polinomial 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950" y="1071950"/>
            <a:ext cx="4758089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Pokaz na ekranie (16:9)</PresentationFormat>
  <Paragraphs>70</Paragraphs>
  <Slides>33</Slides>
  <Notes>33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Data Visualizations</vt:lpstr>
      <vt:lpstr>Uncertainty</vt:lpstr>
      <vt:lpstr>Standard error</vt:lpstr>
      <vt:lpstr>Standard error</vt:lpstr>
      <vt:lpstr>Prezentacja programu PowerPoint</vt:lpstr>
      <vt:lpstr>Prezentacja programu PowerPoint</vt:lpstr>
      <vt:lpstr>Prezentacja programu PowerPoint</vt:lpstr>
      <vt:lpstr>Uncertainty range for linear regression</vt:lpstr>
      <vt:lpstr>Uncertainty range for polynomial regression</vt:lpstr>
      <vt:lpstr>Geospatial</vt:lpstr>
      <vt:lpstr>Why we need maps?</vt:lpstr>
      <vt:lpstr>Why we need maps?</vt:lpstr>
      <vt:lpstr>Why we need maps?</vt:lpstr>
      <vt:lpstr>Ways of representing a map</vt:lpstr>
      <vt:lpstr>Many, many different projections…</vt:lpstr>
      <vt:lpstr>Mercator projection</vt:lpstr>
      <vt:lpstr>Albers projection</vt:lpstr>
      <vt:lpstr>Mercator projection</vt:lpstr>
      <vt:lpstr>Albers projection</vt:lpstr>
      <vt:lpstr>Mercator vs. Albers projection comparison</vt:lpstr>
      <vt:lpstr>Types of map visualizations</vt:lpstr>
      <vt:lpstr>Choropleth</vt:lpstr>
      <vt:lpstr>Choropleth</vt:lpstr>
      <vt:lpstr>Choropleth</vt:lpstr>
      <vt:lpstr>Choropleth</vt:lpstr>
      <vt:lpstr>Choropleth</vt:lpstr>
      <vt:lpstr>Choropleth</vt:lpstr>
      <vt:lpstr>Choropleth</vt:lpstr>
      <vt:lpstr>GeoJSON</vt:lpstr>
      <vt:lpstr>Bubble graph on map</vt:lpstr>
      <vt:lpstr>Cartogram heatmap</vt:lpstr>
      <vt:lpstr>Cartogram heatmap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Maksymilian Norkiewicz</cp:lastModifiedBy>
  <cp:revision>1</cp:revision>
  <dcterms:modified xsi:type="dcterms:W3CDTF">2024-11-28T14:11:54Z</dcterms:modified>
</cp:coreProperties>
</file>