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81948329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81948329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081948329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081948329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081948329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081948329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081948329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081948329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81948329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081948329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7fbc4204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7fbc4204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81948329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081948329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081948329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081948329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081948329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081948329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07fbc4204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07fbc4204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1c077191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1c077191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081948329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081948329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81948329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81948329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081948329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081948329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0819483293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081948329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819483293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0819483293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0819483293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0819483293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081948329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081948329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0819483293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0819483293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0819483293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0819483293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0819483293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0819483293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1c0771915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1c0771915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07fbc4204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07fbc4204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c0771b6a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1c0771b6a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1c0771b6a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1c0771b6a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1c0771b6a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1c0771b6a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1c0771b6a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1c0771b6a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07fbc4204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07fbc4204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c0771b6a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1c0771b6a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Relationship Id="rId4" Type="http://schemas.openxmlformats.org/officeDocument/2006/relationships/image" Target="../media/image1.jpg"/><Relationship Id="rId5" Type="http://schemas.openxmlformats.org/officeDocument/2006/relationships/image" Target="../media/image4.jpg"/><Relationship Id="rId6" Type="http://schemas.openxmlformats.org/officeDocument/2006/relationships/image" Target="../media/image7.jpg"/><Relationship Id="rId7" Type="http://schemas.openxmlformats.org/officeDocument/2006/relationships/image" Target="../media/image11.jpg"/><Relationship Id="rId8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en.wikipedia.org/wiki/Map_projection" TargetMode="External"/><Relationship Id="rId4" Type="http://schemas.openxmlformats.org/officeDocument/2006/relationships/hyperlink" Target="https://en.wikipedia.org/wiki/List_of_map_projections" TargetMode="External"/><Relationship Id="rId5" Type="http://schemas.openxmlformats.org/officeDocument/2006/relationships/hyperlink" Target="https://en.wikipedia.org/wiki/Mercator_projection" TargetMode="External"/><Relationship Id="rId6" Type="http://schemas.openxmlformats.org/officeDocument/2006/relationships/hyperlink" Target="https://en.wikipedia.org/wiki/Albers_projection" TargetMode="External"/><Relationship Id="rId7" Type="http://schemas.openxmlformats.org/officeDocument/2006/relationships/hyperlink" Target="https://math.univ-lyon1.fr/~alachal/diaporamas/diaporama_cartographie3/Cylindrical_Projections.htm" TargetMode="External"/><Relationship Id="rId8" Type="http://schemas.openxmlformats.org/officeDocument/2006/relationships/hyperlink" Target="https://math.univ-lyon1.fr/~alachal/diaporamas/diaporama_cartographie3/Conic_Projections.ht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220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Data Visualizations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Why we need maps?</a:t>
            </a:r>
            <a:endParaRPr sz="3200"/>
          </a:p>
        </p:txBody>
      </p:sp>
      <p:pic>
        <p:nvPicPr>
          <p:cNvPr id="106" name="Google Shape;106;p22" title="gdp_eu_ba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500" y="971875"/>
            <a:ext cx="6476993" cy="4171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3" title="gdp_eu_ma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725" y="899025"/>
            <a:ext cx="7004125" cy="490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3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Why we need maps?</a:t>
            </a:r>
            <a:endParaRPr sz="3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Many, many different projections…</a:t>
            </a:r>
            <a:endParaRPr sz="3200"/>
          </a:p>
        </p:txBody>
      </p:sp>
      <p:pic>
        <p:nvPicPr>
          <p:cNvPr id="118" name="Google Shape;118;p24" title="projection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4725" y="1395950"/>
            <a:ext cx="2777875" cy="1397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4" title="projection6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1850" y="3353326"/>
            <a:ext cx="3194589" cy="139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4" title="projection1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0588" y="1526150"/>
            <a:ext cx="2523374" cy="126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4" title="projection3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10550" y="3417350"/>
            <a:ext cx="2523376" cy="126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4" title="projection5.jp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9250" y="3417350"/>
            <a:ext cx="2523374" cy="1269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4" title="projection4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0038" y="1393787"/>
            <a:ext cx="2777875" cy="140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9E9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5" title="mercator_cylinde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675" y="551352"/>
            <a:ext cx="8200649" cy="449862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5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rgbClr val="444E89"/>
                </a:solidFill>
              </a:rPr>
              <a:t>Mercator projection</a:t>
            </a:r>
            <a:endParaRPr sz="3200">
              <a:solidFill>
                <a:srgbClr val="444E8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9E9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050" y="915175"/>
            <a:ext cx="7707902" cy="422832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6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rgbClr val="444E89"/>
                </a:solidFill>
              </a:rPr>
              <a:t>Albers projection</a:t>
            </a:r>
            <a:endParaRPr sz="3200">
              <a:solidFill>
                <a:srgbClr val="444E8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7" title="mercator_project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5025" y="-590275"/>
            <a:ext cx="9194050" cy="6895548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Mercator projection</a:t>
            </a:r>
            <a:endParaRPr sz="3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025" y="-590275"/>
            <a:ext cx="9194050" cy="6895548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8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Albers projection</a:t>
            </a:r>
            <a:endParaRPr sz="3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Mercator vs. Albers projection comparison</a:t>
            </a:r>
            <a:endParaRPr sz="3200"/>
          </a:p>
        </p:txBody>
      </p:sp>
      <p:pic>
        <p:nvPicPr>
          <p:cNvPr id="153" name="Google Shape;153;p29" title="albers_projection.png"/>
          <p:cNvPicPr preferRelativeResize="0"/>
          <p:nvPr/>
        </p:nvPicPr>
        <p:blipFill rotWithShape="1">
          <a:blip r:embed="rId3">
            <a:alphaModFix/>
          </a:blip>
          <a:srcRect b="23069" l="22413" r="22368" t="28494"/>
          <a:stretch/>
        </p:blipFill>
        <p:spPr>
          <a:xfrm>
            <a:off x="4935900" y="1857137"/>
            <a:ext cx="3724350" cy="245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9" title="mercator_projection.png"/>
          <p:cNvPicPr preferRelativeResize="0"/>
          <p:nvPr/>
        </p:nvPicPr>
        <p:blipFill rotWithShape="1">
          <a:blip r:embed="rId4">
            <a:alphaModFix/>
          </a:blip>
          <a:srcRect b="29277" l="17266" r="14539" t="30694"/>
          <a:stretch/>
        </p:blipFill>
        <p:spPr>
          <a:xfrm>
            <a:off x="311700" y="2183250"/>
            <a:ext cx="4084326" cy="179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ctrTitle"/>
          </p:nvPr>
        </p:nvSpPr>
        <p:spPr>
          <a:xfrm>
            <a:off x="311700" y="744575"/>
            <a:ext cx="8520600" cy="23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Types of map visualizations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Choropleth</a:t>
            </a:r>
            <a:endParaRPr sz="3200"/>
          </a:p>
        </p:txBody>
      </p:sp>
      <p:pic>
        <p:nvPicPr>
          <p:cNvPr id="165" name="Google Shape;165;p31" title="gdp_eu_ma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725" y="899025"/>
            <a:ext cx="7004125" cy="490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0" y="744575"/>
            <a:ext cx="8520600" cy="220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Uncertainty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Choropleth</a:t>
            </a:r>
            <a:endParaRPr sz="3200"/>
          </a:p>
        </p:txBody>
      </p:sp>
      <p:pic>
        <p:nvPicPr>
          <p:cNvPr id="171" name="Google Shape;171;p32" title="map_poland.png"/>
          <p:cNvPicPr preferRelativeResize="0"/>
          <p:nvPr/>
        </p:nvPicPr>
        <p:blipFill rotWithShape="1">
          <a:blip r:embed="rId3">
            <a:alphaModFix/>
          </a:blip>
          <a:srcRect b="16875" l="19553" r="14850" t="20854"/>
          <a:stretch/>
        </p:blipFill>
        <p:spPr>
          <a:xfrm>
            <a:off x="2747263" y="1299250"/>
            <a:ext cx="3649475" cy="346470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2"/>
          <p:cNvSpPr txBox="1"/>
          <p:nvPr/>
        </p:nvSpPr>
        <p:spPr>
          <a:xfrm>
            <a:off x="-1870750" y="3838600"/>
            <a:ext cx="32100" cy="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Choropleth</a:t>
            </a:r>
            <a:endParaRPr sz="3200"/>
          </a:p>
        </p:txBody>
      </p:sp>
      <p:pic>
        <p:nvPicPr>
          <p:cNvPr id="178" name="Google Shape;178;p33" title="map_poland.png"/>
          <p:cNvPicPr preferRelativeResize="0"/>
          <p:nvPr/>
        </p:nvPicPr>
        <p:blipFill rotWithShape="1">
          <a:blip r:embed="rId3">
            <a:alphaModFix/>
          </a:blip>
          <a:srcRect b="16875" l="19553" r="14850" t="20854"/>
          <a:stretch/>
        </p:blipFill>
        <p:spPr>
          <a:xfrm>
            <a:off x="2747263" y="1299250"/>
            <a:ext cx="3649475" cy="34647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Google Shape;179;p33"/>
          <p:cNvCxnSpPr/>
          <p:nvPr/>
        </p:nvCxnSpPr>
        <p:spPr>
          <a:xfrm rot="10800000">
            <a:off x="5923100" y="4595675"/>
            <a:ext cx="1452900" cy="14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33"/>
          <p:cNvSpPr txBox="1"/>
          <p:nvPr/>
        </p:nvSpPr>
        <p:spPr>
          <a:xfrm>
            <a:off x="-1870750" y="3838600"/>
            <a:ext cx="32100" cy="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1" name="Google Shape;181;p33"/>
          <p:cNvSpPr txBox="1"/>
          <p:nvPr/>
        </p:nvSpPr>
        <p:spPr>
          <a:xfrm>
            <a:off x="7376000" y="4534075"/>
            <a:ext cx="12957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P</a:t>
            </a:r>
            <a:r>
              <a:rPr baseline="-25000" lang="pl" sz="1800">
                <a:solidFill>
                  <a:schemeClr val="dk2"/>
                </a:solidFill>
              </a:rPr>
              <a:t>1</a:t>
            </a:r>
            <a:r>
              <a:rPr lang="pl" sz="1800">
                <a:solidFill>
                  <a:schemeClr val="dk2"/>
                </a:solidFill>
              </a:rPr>
              <a:t>(x</a:t>
            </a:r>
            <a:r>
              <a:rPr baseline="-25000" lang="pl" sz="1800">
                <a:solidFill>
                  <a:schemeClr val="dk2"/>
                </a:solidFill>
              </a:rPr>
              <a:t>1</a:t>
            </a:r>
            <a:r>
              <a:rPr lang="pl" sz="1800">
                <a:solidFill>
                  <a:schemeClr val="dk2"/>
                </a:solidFill>
              </a:rPr>
              <a:t>, y</a:t>
            </a:r>
            <a:r>
              <a:rPr baseline="-25000" lang="pl" sz="1800">
                <a:solidFill>
                  <a:schemeClr val="dk2"/>
                </a:solidFill>
              </a:rPr>
              <a:t>1</a:t>
            </a:r>
            <a:r>
              <a:rPr lang="pl" sz="1800">
                <a:solidFill>
                  <a:schemeClr val="dk2"/>
                </a:solidFill>
              </a:rPr>
              <a:t>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Choropleth</a:t>
            </a:r>
            <a:endParaRPr sz="3200"/>
          </a:p>
        </p:txBody>
      </p:sp>
      <p:pic>
        <p:nvPicPr>
          <p:cNvPr id="187" name="Google Shape;187;p34" title="map_poland.png"/>
          <p:cNvPicPr preferRelativeResize="0"/>
          <p:nvPr/>
        </p:nvPicPr>
        <p:blipFill rotWithShape="1">
          <a:blip r:embed="rId3">
            <a:alphaModFix/>
          </a:blip>
          <a:srcRect b="16875" l="19553" r="14850" t="20854"/>
          <a:stretch/>
        </p:blipFill>
        <p:spPr>
          <a:xfrm>
            <a:off x="2747263" y="1299250"/>
            <a:ext cx="3649475" cy="34647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34"/>
          <p:cNvCxnSpPr/>
          <p:nvPr/>
        </p:nvCxnSpPr>
        <p:spPr>
          <a:xfrm rot="10800000">
            <a:off x="5923100" y="4595675"/>
            <a:ext cx="1452900" cy="14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34"/>
          <p:cNvCxnSpPr/>
          <p:nvPr/>
        </p:nvCxnSpPr>
        <p:spPr>
          <a:xfrm flipH="1">
            <a:off x="5869625" y="4220975"/>
            <a:ext cx="1534200" cy="1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34"/>
          <p:cNvSpPr txBox="1"/>
          <p:nvPr/>
        </p:nvSpPr>
        <p:spPr>
          <a:xfrm>
            <a:off x="-1870750" y="3838600"/>
            <a:ext cx="32100" cy="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1" name="Google Shape;191;p34"/>
          <p:cNvSpPr txBox="1"/>
          <p:nvPr/>
        </p:nvSpPr>
        <p:spPr>
          <a:xfrm>
            <a:off x="7376000" y="4017563"/>
            <a:ext cx="12957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P</a:t>
            </a:r>
            <a:r>
              <a:rPr baseline="-25000" lang="pl" sz="1800">
                <a:solidFill>
                  <a:schemeClr val="dk2"/>
                </a:solidFill>
              </a:rPr>
              <a:t>2</a:t>
            </a:r>
            <a:r>
              <a:rPr lang="pl" sz="1800">
                <a:solidFill>
                  <a:schemeClr val="dk2"/>
                </a:solidFill>
              </a:rPr>
              <a:t>(x</a:t>
            </a:r>
            <a:r>
              <a:rPr baseline="-25000" lang="pl" sz="1800">
                <a:solidFill>
                  <a:schemeClr val="dk2"/>
                </a:solidFill>
              </a:rPr>
              <a:t>2</a:t>
            </a:r>
            <a:r>
              <a:rPr lang="pl" sz="1800">
                <a:solidFill>
                  <a:schemeClr val="dk2"/>
                </a:solidFill>
              </a:rPr>
              <a:t>, y</a:t>
            </a:r>
            <a:r>
              <a:rPr baseline="-25000" lang="pl" sz="1800">
                <a:solidFill>
                  <a:schemeClr val="dk2"/>
                </a:solidFill>
              </a:rPr>
              <a:t>2</a:t>
            </a:r>
            <a:r>
              <a:rPr lang="pl" sz="1800">
                <a:solidFill>
                  <a:schemeClr val="dk2"/>
                </a:solidFill>
              </a:rPr>
              <a:t>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2" name="Google Shape;192;p34"/>
          <p:cNvSpPr txBox="1"/>
          <p:nvPr/>
        </p:nvSpPr>
        <p:spPr>
          <a:xfrm>
            <a:off x="7376000" y="4534075"/>
            <a:ext cx="12957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P</a:t>
            </a:r>
            <a:r>
              <a:rPr baseline="-25000" lang="pl" sz="1800">
                <a:solidFill>
                  <a:schemeClr val="dk2"/>
                </a:solidFill>
              </a:rPr>
              <a:t>1</a:t>
            </a:r>
            <a:r>
              <a:rPr lang="pl" sz="1800">
                <a:solidFill>
                  <a:schemeClr val="dk2"/>
                </a:solidFill>
              </a:rPr>
              <a:t>(x</a:t>
            </a:r>
            <a:r>
              <a:rPr baseline="-25000" lang="pl" sz="1800">
                <a:solidFill>
                  <a:schemeClr val="dk2"/>
                </a:solidFill>
              </a:rPr>
              <a:t>1</a:t>
            </a:r>
            <a:r>
              <a:rPr lang="pl" sz="1800">
                <a:solidFill>
                  <a:schemeClr val="dk2"/>
                </a:solidFill>
              </a:rPr>
              <a:t>, y</a:t>
            </a:r>
            <a:r>
              <a:rPr baseline="-25000" lang="pl" sz="1800">
                <a:solidFill>
                  <a:schemeClr val="dk2"/>
                </a:solidFill>
              </a:rPr>
              <a:t>1</a:t>
            </a:r>
            <a:r>
              <a:rPr lang="pl" sz="1800">
                <a:solidFill>
                  <a:schemeClr val="dk2"/>
                </a:solidFill>
              </a:rPr>
              <a:t>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Choropleth</a:t>
            </a:r>
            <a:endParaRPr sz="3200"/>
          </a:p>
        </p:txBody>
      </p:sp>
      <p:pic>
        <p:nvPicPr>
          <p:cNvPr id="198" name="Google Shape;198;p35" title="map_poland.png"/>
          <p:cNvPicPr preferRelativeResize="0"/>
          <p:nvPr/>
        </p:nvPicPr>
        <p:blipFill rotWithShape="1">
          <a:blip r:embed="rId3">
            <a:alphaModFix/>
          </a:blip>
          <a:srcRect b="16875" l="19553" r="14850" t="20854"/>
          <a:stretch/>
        </p:blipFill>
        <p:spPr>
          <a:xfrm>
            <a:off x="2747263" y="1299250"/>
            <a:ext cx="3649475" cy="34647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9" name="Google Shape;199;p35"/>
          <p:cNvCxnSpPr/>
          <p:nvPr/>
        </p:nvCxnSpPr>
        <p:spPr>
          <a:xfrm rot="10800000">
            <a:off x="5923100" y="4595675"/>
            <a:ext cx="1452900" cy="14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35"/>
          <p:cNvCxnSpPr/>
          <p:nvPr/>
        </p:nvCxnSpPr>
        <p:spPr>
          <a:xfrm flipH="1">
            <a:off x="5869625" y="4220975"/>
            <a:ext cx="1534200" cy="1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35"/>
          <p:cNvCxnSpPr/>
          <p:nvPr/>
        </p:nvCxnSpPr>
        <p:spPr>
          <a:xfrm flipH="1">
            <a:off x="6091025" y="3685850"/>
            <a:ext cx="1312800" cy="2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35"/>
          <p:cNvSpPr txBox="1"/>
          <p:nvPr/>
        </p:nvSpPr>
        <p:spPr>
          <a:xfrm>
            <a:off x="-1870750" y="3838600"/>
            <a:ext cx="32100" cy="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3" name="Google Shape;203;p35"/>
          <p:cNvSpPr txBox="1"/>
          <p:nvPr/>
        </p:nvSpPr>
        <p:spPr>
          <a:xfrm>
            <a:off x="7376000" y="4017563"/>
            <a:ext cx="12957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P</a:t>
            </a:r>
            <a:r>
              <a:rPr baseline="-25000" lang="pl" sz="1800">
                <a:solidFill>
                  <a:schemeClr val="dk2"/>
                </a:solidFill>
              </a:rPr>
              <a:t>2</a:t>
            </a:r>
            <a:r>
              <a:rPr lang="pl" sz="1800">
                <a:solidFill>
                  <a:schemeClr val="dk2"/>
                </a:solidFill>
              </a:rPr>
              <a:t>(x</a:t>
            </a:r>
            <a:r>
              <a:rPr baseline="-25000" lang="pl" sz="1800">
                <a:solidFill>
                  <a:schemeClr val="dk2"/>
                </a:solidFill>
              </a:rPr>
              <a:t>2</a:t>
            </a:r>
            <a:r>
              <a:rPr lang="pl" sz="1800">
                <a:solidFill>
                  <a:schemeClr val="dk2"/>
                </a:solidFill>
              </a:rPr>
              <a:t>, y</a:t>
            </a:r>
            <a:r>
              <a:rPr baseline="-25000" lang="pl" sz="1800">
                <a:solidFill>
                  <a:schemeClr val="dk2"/>
                </a:solidFill>
              </a:rPr>
              <a:t>2</a:t>
            </a:r>
            <a:r>
              <a:rPr lang="pl" sz="1800">
                <a:solidFill>
                  <a:schemeClr val="dk2"/>
                </a:solidFill>
              </a:rPr>
              <a:t>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4" name="Google Shape;204;p35"/>
          <p:cNvSpPr txBox="1"/>
          <p:nvPr/>
        </p:nvSpPr>
        <p:spPr>
          <a:xfrm>
            <a:off x="7376000" y="4534075"/>
            <a:ext cx="12957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P</a:t>
            </a:r>
            <a:r>
              <a:rPr baseline="-25000" lang="pl" sz="1800">
                <a:solidFill>
                  <a:schemeClr val="dk2"/>
                </a:solidFill>
              </a:rPr>
              <a:t>1</a:t>
            </a:r>
            <a:r>
              <a:rPr lang="pl" sz="1800">
                <a:solidFill>
                  <a:schemeClr val="dk2"/>
                </a:solidFill>
              </a:rPr>
              <a:t>(x</a:t>
            </a:r>
            <a:r>
              <a:rPr baseline="-25000" lang="pl" sz="1800">
                <a:solidFill>
                  <a:schemeClr val="dk2"/>
                </a:solidFill>
              </a:rPr>
              <a:t>1</a:t>
            </a:r>
            <a:r>
              <a:rPr lang="pl" sz="1800">
                <a:solidFill>
                  <a:schemeClr val="dk2"/>
                </a:solidFill>
              </a:rPr>
              <a:t>, y</a:t>
            </a:r>
            <a:r>
              <a:rPr baseline="-25000" lang="pl" sz="1800">
                <a:solidFill>
                  <a:schemeClr val="dk2"/>
                </a:solidFill>
              </a:rPr>
              <a:t>1</a:t>
            </a:r>
            <a:r>
              <a:rPr lang="pl" sz="1800">
                <a:solidFill>
                  <a:schemeClr val="dk2"/>
                </a:solidFill>
              </a:rPr>
              <a:t>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5" name="Google Shape;205;p35"/>
          <p:cNvSpPr txBox="1"/>
          <p:nvPr/>
        </p:nvSpPr>
        <p:spPr>
          <a:xfrm>
            <a:off x="7376000" y="3439475"/>
            <a:ext cx="12957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P</a:t>
            </a:r>
            <a:r>
              <a:rPr baseline="-25000" lang="pl" sz="1800">
                <a:solidFill>
                  <a:schemeClr val="dk2"/>
                </a:solidFill>
              </a:rPr>
              <a:t>3</a:t>
            </a:r>
            <a:r>
              <a:rPr lang="pl" sz="1800">
                <a:solidFill>
                  <a:schemeClr val="dk2"/>
                </a:solidFill>
              </a:rPr>
              <a:t>(x</a:t>
            </a:r>
            <a:r>
              <a:rPr baseline="-25000" lang="pl" sz="1800">
                <a:solidFill>
                  <a:schemeClr val="dk2"/>
                </a:solidFill>
              </a:rPr>
              <a:t>3</a:t>
            </a:r>
            <a:r>
              <a:rPr lang="pl" sz="1800">
                <a:solidFill>
                  <a:schemeClr val="dk2"/>
                </a:solidFill>
              </a:rPr>
              <a:t>, y</a:t>
            </a:r>
            <a:r>
              <a:rPr baseline="-25000" lang="pl" sz="1800">
                <a:solidFill>
                  <a:schemeClr val="dk2"/>
                </a:solidFill>
              </a:rPr>
              <a:t>3</a:t>
            </a:r>
            <a:r>
              <a:rPr lang="pl" sz="1800">
                <a:solidFill>
                  <a:schemeClr val="dk2"/>
                </a:solidFill>
              </a:rPr>
              <a:t>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Choropleth</a:t>
            </a:r>
            <a:endParaRPr sz="3200"/>
          </a:p>
        </p:txBody>
      </p:sp>
      <p:pic>
        <p:nvPicPr>
          <p:cNvPr id="211" name="Google Shape;211;p36" title="map_poland.png"/>
          <p:cNvPicPr preferRelativeResize="0"/>
          <p:nvPr/>
        </p:nvPicPr>
        <p:blipFill rotWithShape="1">
          <a:blip r:embed="rId3">
            <a:alphaModFix/>
          </a:blip>
          <a:srcRect b="16875" l="19553" r="14850" t="20854"/>
          <a:stretch/>
        </p:blipFill>
        <p:spPr>
          <a:xfrm>
            <a:off x="2747263" y="1299250"/>
            <a:ext cx="3649475" cy="34647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2" name="Google Shape;212;p36"/>
          <p:cNvCxnSpPr/>
          <p:nvPr/>
        </p:nvCxnSpPr>
        <p:spPr>
          <a:xfrm rot="10800000">
            <a:off x="5923100" y="4595675"/>
            <a:ext cx="1452900" cy="14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36"/>
          <p:cNvCxnSpPr/>
          <p:nvPr/>
        </p:nvCxnSpPr>
        <p:spPr>
          <a:xfrm flipH="1">
            <a:off x="5869625" y="4220975"/>
            <a:ext cx="1534200" cy="1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36"/>
          <p:cNvCxnSpPr/>
          <p:nvPr/>
        </p:nvCxnSpPr>
        <p:spPr>
          <a:xfrm flipH="1">
            <a:off x="6091025" y="3685850"/>
            <a:ext cx="1312800" cy="2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36"/>
          <p:cNvCxnSpPr/>
          <p:nvPr/>
        </p:nvCxnSpPr>
        <p:spPr>
          <a:xfrm flipH="1">
            <a:off x="6348325" y="3204250"/>
            <a:ext cx="1066200" cy="58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" name="Google Shape;216;p36"/>
          <p:cNvSpPr txBox="1"/>
          <p:nvPr/>
        </p:nvSpPr>
        <p:spPr>
          <a:xfrm>
            <a:off x="-1870750" y="3838600"/>
            <a:ext cx="32100" cy="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7" name="Google Shape;217;p36"/>
          <p:cNvSpPr txBox="1"/>
          <p:nvPr/>
        </p:nvSpPr>
        <p:spPr>
          <a:xfrm>
            <a:off x="7376000" y="4017563"/>
            <a:ext cx="12957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P</a:t>
            </a:r>
            <a:r>
              <a:rPr baseline="-25000" lang="pl" sz="1800">
                <a:solidFill>
                  <a:schemeClr val="dk2"/>
                </a:solidFill>
              </a:rPr>
              <a:t>2</a:t>
            </a:r>
            <a:r>
              <a:rPr lang="pl" sz="1800">
                <a:solidFill>
                  <a:schemeClr val="dk2"/>
                </a:solidFill>
              </a:rPr>
              <a:t>(x</a:t>
            </a:r>
            <a:r>
              <a:rPr baseline="-25000" lang="pl" sz="1800">
                <a:solidFill>
                  <a:schemeClr val="dk2"/>
                </a:solidFill>
              </a:rPr>
              <a:t>2</a:t>
            </a:r>
            <a:r>
              <a:rPr lang="pl" sz="1800">
                <a:solidFill>
                  <a:schemeClr val="dk2"/>
                </a:solidFill>
              </a:rPr>
              <a:t>, y</a:t>
            </a:r>
            <a:r>
              <a:rPr baseline="-25000" lang="pl" sz="1800">
                <a:solidFill>
                  <a:schemeClr val="dk2"/>
                </a:solidFill>
              </a:rPr>
              <a:t>2</a:t>
            </a:r>
            <a:r>
              <a:rPr lang="pl" sz="1800">
                <a:solidFill>
                  <a:schemeClr val="dk2"/>
                </a:solidFill>
              </a:rPr>
              <a:t>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8" name="Google Shape;218;p36"/>
          <p:cNvSpPr txBox="1"/>
          <p:nvPr/>
        </p:nvSpPr>
        <p:spPr>
          <a:xfrm>
            <a:off x="7376000" y="4534075"/>
            <a:ext cx="12957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P</a:t>
            </a:r>
            <a:r>
              <a:rPr baseline="-25000" lang="pl" sz="1800">
                <a:solidFill>
                  <a:schemeClr val="dk2"/>
                </a:solidFill>
              </a:rPr>
              <a:t>1</a:t>
            </a:r>
            <a:r>
              <a:rPr lang="pl" sz="1800">
                <a:solidFill>
                  <a:schemeClr val="dk2"/>
                </a:solidFill>
              </a:rPr>
              <a:t>(x</a:t>
            </a:r>
            <a:r>
              <a:rPr baseline="-25000" lang="pl" sz="1800">
                <a:solidFill>
                  <a:schemeClr val="dk2"/>
                </a:solidFill>
              </a:rPr>
              <a:t>1</a:t>
            </a:r>
            <a:r>
              <a:rPr lang="pl" sz="1800">
                <a:solidFill>
                  <a:schemeClr val="dk2"/>
                </a:solidFill>
              </a:rPr>
              <a:t>, y</a:t>
            </a:r>
            <a:r>
              <a:rPr baseline="-25000" lang="pl" sz="1800">
                <a:solidFill>
                  <a:schemeClr val="dk2"/>
                </a:solidFill>
              </a:rPr>
              <a:t>1</a:t>
            </a:r>
            <a:r>
              <a:rPr lang="pl" sz="1800">
                <a:solidFill>
                  <a:schemeClr val="dk2"/>
                </a:solidFill>
              </a:rPr>
              <a:t>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9" name="Google Shape;219;p36"/>
          <p:cNvSpPr txBox="1"/>
          <p:nvPr/>
        </p:nvSpPr>
        <p:spPr>
          <a:xfrm>
            <a:off x="7376000" y="2917900"/>
            <a:ext cx="12957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P</a:t>
            </a:r>
            <a:r>
              <a:rPr baseline="-25000" lang="pl" sz="1800">
                <a:solidFill>
                  <a:schemeClr val="dk2"/>
                </a:solidFill>
              </a:rPr>
              <a:t>4</a:t>
            </a:r>
            <a:r>
              <a:rPr lang="pl" sz="1800">
                <a:solidFill>
                  <a:schemeClr val="dk2"/>
                </a:solidFill>
              </a:rPr>
              <a:t>(x</a:t>
            </a:r>
            <a:r>
              <a:rPr baseline="-25000" lang="pl" sz="1800">
                <a:solidFill>
                  <a:schemeClr val="dk2"/>
                </a:solidFill>
              </a:rPr>
              <a:t>4</a:t>
            </a:r>
            <a:r>
              <a:rPr lang="pl" sz="1800">
                <a:solidFill>
                  <a:schemeClr val="dk2"/>
                </a:solidFill>
              </a:rPr>
              <a:t>, y</a:t>
            </a:r>
            <a:r>
              <a:rPr baseline="-25000" lang="pl" sz="1800">
                <a:solidFill>
                  <a:schemeClr val="dk2"/>
                </a:solidFill>
              </a:rPr>
              <a:t>4</a:t>
            </a:r>
            <a:r>
              <a:rPr lang="pl" sz="1800">
                <a:solidFill>
                  <a:schemeClr val="dk2"/>
                </a:solidFill>
              </a:rPr>
              <a:t>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20" name="Google Shape;220;p36"/>
          <p:cNvSpPr txBox="1"/>
          <p:nvPr/>
        </p:nvSpPr>
        <p:spPr>
          <a:xfrm>
            <a:off x="7376000" y="3439475"/>
            <a:ext cx="12957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P</a:t>
            </a:r>
            <a:r>
              <a:rPr baseline="-25000" lang="pl" sz="1800">
                <a:solidFill>
                  <a:schemeClr val="dk2"/>
                </a:solidFill>
              </a:rPr>
              <a:t>3</a:t>
            </a:r>
            <a:r>
              <a:rPr lang="pl" sz="1800">
                <a:solidFill>
                  <a:schemeClr val="dk2"/>
                </a:solidFill>
              </a:rPr>
              <a:t>(x</a:t>
            </a:r>
            <a:r>
              <a:rPr baseline="-25000" lang="pl" sz="1800">
                <a:solidFill>
                  <a:schemeClr val="dk2"/>
                </a:solidFill>
              </a:rPr>
              <a:t>3</a:t>
            </a:r>
            <a:r>
              <a:rPr lang="pl" sz="1800">
                <a:solidFill>
                  <a:schemeClr val="dk2"/>
                </a:solidFill>
              </a:rPr>
              <a:t>, y</a:t>
            </a:r>
            <a:r>
              <a:rPr baseline="-25000" lang="pl" sz="1800">
                <a:solidFill>
                  <a:schemeClr val="dk2"/>
                </a:solidFill>
              </a:rPr>
              <a:t>3</a:t>
            </a:r>
            <a:r>
              <a:rPr lang="pl" sz="1800">
                <a:solidFill>
                  <a:schemeClr val="dk2"/>
                </a:solidFill>
              </a:rPr>
              <a:t>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Choropleth</a:t>
            </a:r>
            <a:endParaRPr sz="3200"/>
          </a:p>
        </p:txBody>
      </p:sp>
      <p:pic>
        <p:nvPicPr>
          <p:cNvPr id="226" name="Google Shape;226;p37" title="map_poland.png"/>
          <p:cNvPicPr preferRelativeResize="0"/>
          <p:nvPr/>
        </p:nvPicPr>
        <p:blipFill rotWithShape="1">
          <a:blip r:embed="rId3">
            <a:alphaModFix/>
          </a:blip>
          <a:srcRect b="16875" l="19553" r="14850" t="20854"/>
          <a:stretch/>
        </p:blipFill>
        <p:spPr>
          <a:xfrm>
            <a:off x="2747263" y="1299250"/>
            <a:ext cx="3649475" cy="34647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7" name="Google Shape;227;p37"/>
          <p:cNvCxnSpPr/>
          <p:nvPr/>
        </p:nvCxnSpPr>
        <p:spPr>
          <a:xfrm rot="10800000">
            <a:off x="5923100" y="4595675"/>
            <a:ext cx="1452900" cy="14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37"/>
          <p:cNvCxnSpPr/>
          <p:nvPr/>
        </p:nvCxnSpPr>
        <p:spPr>
          <a:xfrm flipH="1">
            <a:off x="5869625" y="4220975"/>
            <a:ext cx="1534200" cy="1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37"/>
          <p:cNvCxnSpPr/>
          <p:nvPr/>
        </p:nvCxnSpPr>
        <p:spPr>
          <a:xfrm flipH="1">
            <a:off x="6091025" y="3685850"/>
            <a:ext cx="1312800" cy="2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37"/>
          <p:cNvCxnSpPr/>
          <p:nvPr/>
        </p:nvCxnSpPr>
        <p:spPr>
          <a:xfrm flipH="1">
            <a:off x="6348325" y="3204250"/>
            <a:ext cx="1066200" cy="58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" name="Google Shape;231;p37"/>
          <p:cNvSpPr txBox="1"/>
          <p:nvPr/>
        </p:nvSpPr>
        <p:spPr>
          <a:xfrm>
            <a:off x="-1870750" y="3838600"/>
            <a:ext cx="32100" cy="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32" name="Google Shape;232;p37"/>
          <p:cNvSpPr txBox="1"/>
          <p:nvPr/>
        </p:nvSpPr>
        <p:spPr>
          <a:xfrm>
            <a:off x="7376000" y="4017563"/>
            <a:ext cx="12957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P</a:t>
            </a:r>
            <a:r>
              <a:rPr baseline="-25000" lang="pl" sz="1800">
                <a:solidFill>
                  <a:schemeClr val="dk2"/>
                </a:solidFill>
              </a:rPr>
              <a:t>2</a:t>
            </a:r>
            <a:r>
              <a:rPr lang="pl" sz="1800">
                <a:solidFill>
                  <a:schemeClr val="dk2"/>
                </a:solidFill>
              </a:rPr>
              <a:t>(x</a:t>
            </a:r>
            <a:r>
              <a:rPr baseline="-25000" lang="pl" sz="1800">
                <a:solidFill>
                  <a:schemeClr val="dk2"/>
                </a:solidFill>
              </a:rPr>
              <a:t>2</a:t>
            </a:r>
            <a:r>
              <a:rPr lang="pl" sz="1800">
                <a:solidFill>
                  <a:schemeClr val="dk2"/>
                </a:solidFill>
              </a:rPr>
              <a:t>, y</a:t>
            </a:r>
            <a:r>
              <a:rPr baseline="-25000" lang="pl" sz="1800">
                <a:solidFill>
                  <a:schemeClr val="dk2"/>
                </a:solidFill>
              </a:rPr>
              <a:t>2</a:t>
            </a:r>
            <a:r>
              <a:rPr lang="pl" sz="1800">
                <a:solidFill>
                  <a:schemeClr val="dk2"/>
                </a:solidFill>
              </a:rPr>
              <a:t>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33" name="Google Shape;233;p37"/>
          <p:cNvSpPr txBox="1"/>
          <p:nvPr/>
        </p:nvSpPr>
        <p:spPr>
          <a:xfrm>
            <a:off x="7376000" y="4534075"/>
            <a:ext cx="12957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P</a:t>
            </a:r>
            <a:r>
              <a:rPr baseline="-25000" lang="pl" sz="1800">
                <a:solidFill>
                  <a:schemeClr val="dk2"/>
                </a:solidFill>
              </a:rPr>
              <a:t>1</a:t>
            </a:r>
            <a:r>
              <a:rPr lang="pl" sz="1800">
                <a:solidFill>
                  <a:schemeClr val="dk2"/>
                </a:solidFill>
              </a:rPr>
              <a:t>(x</a:t>
            </a:r>
            <a:r>
              <a:rPr baseline="-25000" lang="pl" sz="1800">
                <a:solidFill>
                  <a:schemeClr val="dk2"/>
                </a:solidFill>
              </a:rPr>
              <a:t>1</a:t>
            </a:r>
            <a:r>
              <a:rPr lang="pl" sz="1800">
                <a:solidFill>
                  <a:schemeClr val="dk2"/>
                </a:solidFill>
              </a:rPr>
              <a:t>, y</a:t>
            </a:r>
            <a:r>
              <a:rPr baseline="-25000" lang="pl" sz="1800">
                <a:solidFill>
                  <a:schemeClr val="dk2"/>
                </a:solidFill>
              </a:rPr>
              <a:t>1</a:t>
            </a:r>
            <a:r>
              <a:rPr lang="pl" sz="1800">
                <a:solidFill>
                  <a:schemeClr val="dk2"/>
                </a:solidFill>
              </a:rPr>
              <a:t>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34" name="Google Shape;234;p37"/>
          <p:cNvSpPr txBox="1"/>
          <p:nvPr/>
        </p:nvSpPr>
        <p:spPr>
          <a:xfrm>
            <a:off x="7376000" y="2917900"/>
            <a:ext cx="12957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P</a:t>
            </a:r>
            <a:r>
              <a:rPr baseline="-25000" lang="pl" sz="1800">
                <a:solidFill>
                  <a:schemeClr val="dk2"/>
                </a:solidFill>
              </a:rPr>
              <a:t>4</a:t>
            </a:r>
            <a:r>
              <a:rPr lang="pl" sz="1800">
                <a:solidFill>
                  <a:schemeClr val="dk2"/>
                </a:solidFill>
              </a:rPr>
              <a:t>(x</a:t>
            </a:r>
            <a:r>
              <a:rPr baseline="-25000" lang="pl" sz="1800">
                <a:solidFill>
                  <a:schemeClr val="dk2"/>
                </a:solidFill>
              </a:rPr>
              <a:t>4</a:t>
            </a:r>
            <a:r>
              <a:rPr lang="pl" sz="1800">
                <a:solidFill>
                  <a:schemeClr val="dk2"/>
                </a:solidFill>
              </a:rPr>
              <a:t>, y</a:t>
            </a:r>
            <a:r>
              <a:rPr baseline="-25000" lang="pl" sz="1800">
                <a:solidFill>
                  <a:schemeClr val="dk2"/>
                </a:solidFill>
              </a:rPr>
              <a:t>4</a:t>
            </a:r>
            <a:r>
              <a:rPr lang="pl" sz="1800">
                <a:solidFill>
                  <a:schemeClr val="dk2"/>
                </a:solidFill>
              </a:rPr>
              <a:t>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35" name="Google Shape;235;p37"/>
          <p:cNvSpPr txBox="1"/>
          <p:nvPr/>
        </p:nvSpPr>
        <p:spPr>
          <a:xfrm>
            <a:off x="7376000" y="3439475"/>
            <a:ext cx="12957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P</a:t>
            </a:r>
            <a:r>
              <a:rPr baseline="-25000" lang="pl" sz="1800">
                <a:solidFill>
                  <a:schemeClr val="dk2"/>
                </a:solidFill>
              </a:rPr>
              <a:t>3</a:t>
            </a:r>
            <a:r>
              <a:rPr lang="pl" sz="1800">
                <a:solidFill>
                  <a:schemeClr val="dk2"/>
                </a:solidFill>
              </a:rPr>
              <a:t>(x</a:t>
            </a:r>
            <a:r>
              <a:rPr baseline="-25000" lang="pl" sz="1800">
                <a:solidFill>
                  <a:schemeClr val="dk2"/>
                </a:solidFill>
              </a:rPr>
              <a:t>3</a:t>
            </a:r>
            <a:r>
              <a:rPr lang="pl" sz="1800">
                <a:solidFill>
                  <a:schemeClr val="dk2"/>
                </a:solidFill>
              </a:rPr>
              <a:t>, y</a:t>
            </a:r>
            <a:r>
              <a:rPr baseline="-25000" lang="pl" sz="1800">
                <a:solidFill>
                  <a:schemeClr val="dk2"/>
                </a:solidFill>
              </a:rPr>
              <a:t>3</a:t>
            </a:r>
            <a:r>
              <a:rPr lang="pl" sz="1800">
                <a:solidFill>
                  <a:schemeClr val="dk2"/>
                </a:solidFill>
              </a:rPr>
              <a:t>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36" name="Google Shape;236;p37"/>
          <p:cNvSpPr txBox="1"/>
          <p:nvPr/>
        </p:nvSpPr>
        <p:spPr>
          <a:xfrm>
            <a:off x="408638" y="1933450"/>
            <a:ext cx="3692400" cy="24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Poland = [</a:t>
            </a:r>
            <a:endParaRPr sz="1800">
              <a:solidFill>
                <a:schemeClr val="dk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P</a:t>
            </a:r>
            <a:r>
              <a:rPr baseline="-25000" lang="pl" sz="1800">
                <a:solidFill>
                  <a:schemeClr val="dk2"/>
                </a:solidFill>
              </a:rPr>
              <a:t>1</a:t>
            </a:r>
            <a:r>
              <a:rPr lang="pl" sz="1800">
                <a:solidFill>
                  <a:schemeClr val="dk2"/>
                </a:solidFill>
              </a:rPr>
              <a:t>(x</a:t>
            </a:r>
            <a:r>
              <a:rPr baseline="-25000" lang="pl" sz="1800">
                <a:solidFill>
                  <a:schemeClr val="dk2"/>
                </a:solidFill>
              </a:rPr>
              <a:t>1</a:t>
            </a:r>
            <a:r>
              <a:rPr lang="pl" sz="1800">
                <a:solidFill>
                  <a:schemeClr val="dk2"/>
                </a:solidFill>
              </a:rPr>
              <a:t>, y</a:t>
            </a:r>
            <a:r>
              <a:rPr baseline="-25000" lang="pl" sz="1800">
                <a:solidFill>
                  <a:schemeClr val="dk2"/>
                </a:solidFill>
              </a:rPr>
              <a:t>1</a:t>
            </a:r>
            <a:r>
              <a:rPr lang="pl" sz="1800">
                <a:solidFill>
                  <a:schemeClr val="dk2"/>
                </a:solidFill>
              </a:rPr>
              <a:t>),</a:t>
            </a:r>
            <a:endParaRPr sz="1800">
              <a:solidFill>
                <a:schemeClr val="dk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P</a:t>
            </a:r>
            <a:r>
              <a:rPr baseline="-25000" lang="pl" sz="1800">
                <a:solidFill>
                  <a:schemeClr val="dk2"/>
                </a:solidFill>
              </a:rPr>
              <a:t>2</a:t>
            </a:r>
            <a:r>
              <a:rPr lang="pl" sz="1800">
                <a:solidFill>
                  <a:schemeClr val="dk2"/>
                </a:solidFill>
              </a:rPr>
              <a:t>(x</a:t>
            </a:r>
            <a:r>
              <a:rPr baseline="-25000" lang="pl" sz="1800">
                <a:solidFill>
                  <a:schemeClr val="dk2"/>
                </a:solidFill>
              </a:rPr>
              <a:t>2</a:t>
            </a:r>
            <a:r>
              <a:rPr lang="pl" sz="1800">
                <a:solidFill>
                  <a:schemeClr val="dk2"/>
                </a:solidFill>
              </a:rPr>
              <a:t>, y</a:t>
            </a:r>
            <a:r>
              <a:rPr baseline="-25000" lang="pl" sz="1800">
                <a:solidFill>
                  <a:schemeClr val="dk2"/>
                </a:solidFill>
              </a:rPr>
              <a:t>2</a:t>
            </a:r>
            <a:r>
              <a:rPr lang="pl" sz="1800">
                <a:solidFill>
                  <a:schemeClr val="dk2"/>
                </a:solidFill>
              </a:rPr>
              <a:t>),</a:t>
            </a:r>
            <a:endParaRPr sz="1800">
              <a:solidFill>
                <a:schemeClr val="dk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…,</a:t>
            </a:r>
            <a:endParaRPr sz="1800">
              <a:solidFill>
                <a:schemeClr val="dk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P</a:t>
            </a:r>
            <a:r>
              <a:rPr baseline="-25000" lang="pl" sz="1800">
                <a:solidFill>
                  <a:schemeClr val="dk2"/>
                </a:solidFill>
              </a:rPr>
              <a:t>n</a:t>
            </a:r>
            <a:r>
              <a:rPr lang="pl" sz="1800">
                <a:solidFill>
                  <a:schemeClr val="dk2"/>
                </a:solidFill>
              </a:rPr>
              <a:t>(x</a:t>
            </a:r>
            <a:r>
              <a:rPr baseline="-25000" lang="pl" sz="1800">
                <a:solidFill>
                  <a:schemeClr val="dk2"/>
                </a:solidFill>
              </a:rPr>
              <a:t>n</a:t>
            </a:r>
            <a:r>
              <a:rPr lang="pl" sz="1800">
                <a:solidFill>
                  <a:schemeClr val="dk2"/>
                </a:solidFill>
              </a:rPr>
              <a:t>, y</a:t>
            </a:r>
            <a:r>
              <a:rPr baseline="-25000" lang="pl" sz="1800">
                <a:solidFill>
                  <a:schemeClr val="dk2"/>
                </a:solidFill>
              </a:rPr>
              <a:t>n</a:t>
            </a:r>
            <a:r>
              <a:rPr lang="pl" sz="1800">
                <a:solidFill>
                  <a:schemeClr val="dk2"/>
                </a:solidFill>
              </a:rPr>
              <a:t>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]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GeoJSON</a:t>
            </a:r>
            <a:endParaRPr sz="3200"/>
          </a:p>
        </p:txBody>
      </p:sp>
      <p:pic>
        <p:nvPicPr>
          <p:cNvPr id="242" name="Google Shape;242;p38" title="geojs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0825" y="971875"/>
            <a:ext cx="3242350" cy="39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9" title="points_on_ma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287" y="757825"/>
            <a:ext cx="6197426" cy="4648076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9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Bubble graph on map</a:t>
            </a:r>
            <a:endParaRPr sz="3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Cartogram heatmap</a:t>
            </a:r>
            <a:endParaRPr sz="3200"/>
          </a:p>
        </p:txBody>
      </p:sp>
      <p:pic>
        <p:nvPicPr>
          <p:cNvPr id="254" name="Google Shape;254;p40" title="cartogram_heatma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551" y="971875"/>
            <a:ext cx="5430900" cy="40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Cartogram heatmap</a:t>
            </a:r>
            <a:endParaRPr sz="3200"/>
          </a:p>
        </p:txBody>
      </p:sp>
      <p:pic>
        <p:nvPicPr>
          <p:cNvPr id="260" name="Google Shape;260;p41" title="cartogram_heatma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551" y="971875"/>
            <a:ext cx="5430900" cy="407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41" title="sklep_zabka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1408" y="3354100"/>
            <a:ext cx="1477025" cy="160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Standard error</a:t>
            </a:r>
            <a:endParaRPr sz="3200"/>
          </a:p>
        </p:txBody>
      </p:sp>
      <p:pic>
        <p:nvPicPr>
          <p:cNvPr id="65" name="Google Shape;65;p15" title="standard_error_eq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300" y="2193350"/>
            <a:ext cx="2030484" cy="996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5" title="confidence_intervals_eq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0050" y="2264596"/>
            <a:ext cx="2784950" cy="853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2"/>
          <p:cNvSpPr txBox="1"/>
          <p:nvPr>
            <p:ph type="title"/>
          </p:nvPr>
        </p:nvSpPr>
        <p:spPr>
          <a:xfrm>
            <a:off x="311700" y="445025"/>
            <a:ext cx="85206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References</a:t>
            </a:r>
            <a:endParaRPr sz="3200"/>
          </a:p>
        </p:txBody>
      </p:sp>
      <p:sp>
        <p:nvSpPr>
          <p:cNvPr id="267" name="Google Shape;267;p42"/>
          <p:cNvSpPr txBox="1"/>
          <p:nvPr/>
        </p:nvSpPr>
        <p:spPr>
          <a:xfrm>
            <a:off x="493425" y="1547525"/>
            <a:ext cx="8156400" cy="30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l" sz="1100"/>
              <a:t>https://residentmario.github.io/geoplot/index.html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l" sz="1100" u="sng">
                <a:solidFill>
                  <a:schemeClr val="hlink"/>
                </a:solidFill>
                <a:hlinkClick r:id="rId3"/>
              </a:rPr>
              <a:t>https://en.wikipedia.org/wiki/Map_projection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pl" sz="1100" u="sng">
                <a:solidFill>
                  <a:schemeClr val="hlink"/>
                </a:solidFill>
                <a:hlinkClick r:id="rId4"/>
              </a:rPr>
              <a:t>https://en.wikipedia.org/wiki/List_of_map_projections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pl" sz="1100" u="sng">
                <a:solidFill>
                  <a:schemeClr val="hlink"/>
                </a:solidFill>
                <a:hlinkClick r:id="rId5"/>
              </a:rPr>
              <a:t>https://en.wikipedia.org/wiki/Mercator_projection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pl" sz="1100" u="sng">
                <a:solidFill>
                  <a:schemeClr val="hlink"/>
                </a:solidFill>
                <a:hlinkClick r:id="rId6"/>
              </a:rPr>
              <a:t>https://en.wikipedia.org/wiki/Albers_projection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pl" sz="1100" u="sng">
                <a:solidFill>
                  <a:schemeClr val="hlink"/>
                </a:solidFill>
                <a:hlinkClick r:id="rId7"/>
              </a:rPr>
              <a:t>https://math.univ-lyon1.fr/~alachal/diaporamas/diaporama_cartographie3/Cylindrical_Projections.htm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pl" sz="1100" u="sng">
                <a:solidFill>
                  <a:schemeClr val="hlink"/>
                </a:solidFill>
                <a:hlinkClick r:id="rId8"/>
              </a:rPr>
              <a:t>https://math.univ-lyon1.fr/~alachal/diaporamas/diaporama_cartographie3/Conic_Projections.htm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pl" sz="1100">
                <a:solidFill>
                  <a:schemeClr val="dk2"/>
                </a:solidFill>
              </a:rPr>
              <a:t>https://clauswilke.com/dataviz/visualizing-uncertainty.html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Standard error</a:t>
            </a:r>
            <a:endParaRPr sz="3200"/>
          </a:p>
        </p:txBody>
      </p:sp>
      <p:pic>
        <p:nvPicPr>
          <p:cNvPr id="72" name="Google Shape;72;p16" title="standard_erro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388" y="1116800"/>
            <a:ext cx="6365215" cy="38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Uncertainty range for linear regression</a:t>
            </a:r>
            <a:endParaRPr sz="3200"/>
          </a:p>
        </p:txBody>
      </p:sp>
      <p:pic>
        <p:nvPicPr>
          <p:cNvPr id="78" name="Google Shape;78;p17" title="linear_regress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9263" y="1086900"/>
            <a:ext cx="5305479" cy="386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Uncertainty range for polynomial regression</a:t>
            </a:r>
            <a:endParaRPr sz="3200"/>
          </a:p>
        </p:txBody>
      </p:sp>
      <p:pic>
        <p:nvPicPr>
          <p:cNvPr id="84" name="Google Shape;84;p18" title="polinomial regress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2950" y="1071950"/>
            <a:ext cx="4758089" cy="386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ctrTitle"/>
          </p:nvPr>
        </p:nvSpPr>
        <p:spPr>
          <a:xfrm>
            <a:off x="311700" y="744575"/>
            <a:ext cx="8520600" cy="220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Geospatial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ctrTitle"/>
          </p:nvPr>
        </p:nvSpPr>
        <p:spPr>
          <a:xfrm>
            <a:off x="311700" y="744575"/>
            <a:ext cx="8520600" cy="25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Ways of representing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 map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Why we need maps?</a:t>
            </a:r>
            <a:endParaRPr sz="3200"/>
          </a:p>
        </p:txBody>
      </p:sp>
      <p:pic>
        <p:nvPicPr>
          <p:cNvPr id="100" name="Google Shape;100;p21" title="gdp_eu_tabl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388" y="1124275"/>
            <a:ext cx="3765223" cy="38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