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 Id="rId3" Type="http://schemas.openxmlformats.org/officeDocument/2006/relationships/image" Target="../media/image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eg"/></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eg"/></Relationships>

</file>

<file path=ppt/slides/_rels/slide4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jpeg"/></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tatistics"/>
          <p:cNvSpPr txBox="1"/>
          <p:nvPr>
            <p:ph type="ctrTitle"/>
          </p:nvPr>
        </p:nvSpPr>
        <p:spPr>
          <a:prstGeom prst="rect">
            <a:avLst/>
          </a:prstGeom>
        </p:spPr>
        <p:txBody>
          <a:bodyPr/>
          <a:lstStyle/>
          <a:p>
            <a:pPr/>
            <a:r>
              <a:t>Statistics</a:t>
            </a:r>
          </a:p>
        </p:txBody>
      </p:sp>
      <p:sp>
        <p:nvSpPr>
          <p:cNvPr id="152" name="Jędrzej Ogrodowsk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Jędrzej Ogrodowski</a:t>
            </a:r>
          </a:p>
        </p:txBody>
      </p:sp>
      <p:sp>
        <p:nvSpPr>
          <p:cNvPr id="153" name="Group of Horribly Optimistic STatisticians"/>
          <p:cNvSpPr txBox="1"/>
          <p:nvPr>
            <p:ph type="subTitle" sz="quarter" idx="1"/>
          </p:nvPr>
        </p:nvSpPr>
        <p:spPr>
          <a:prstGeom prst="rect">
            <a:avLst/>
          </a:prstGeom>
        </p:spPr>
        <p:txBody>
          <a:bodyPr/>
          <a:lstStyle/>
          <a:p>
            <a:pPr/>
            <a:r>
              <a:t>Group of Horribly Optimistic STatisticians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Two jellyfish touching against a dark blue background" descr="Two jellyfish touching against a dark blue background"/>
          <p:cNvPicPr>
            <a:picLocks noChangeAspect="1"/>
          </p:cNvPicPr>
          <p:nvPr>
            <p:ph type="pic" idx="21"/>
          </p:nvPr>
        </p:nvPicPr>
        <p:blipFill>
          <a:blip r:embed="rId2">
            <a:extLst/>
          </a:blip>
          <a:srcRect l="3342" t="0" r="3342" b="0"/>
          <a:stretch>
            <a:fillRect/>
          </a:stretch>
        </p:blipFill>
        <p:spPr>
          <a:xfrm>
            <a:off x="0" y="78621"/>
            <a:ext cx="24384000" cy="13558758"/>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0" y="1371600"/>
            <a:ext cx="24384000" cy="10972800"/>
          </a:xfrm>
          <a:prstGeom prst="rect">
            <a:avLst/>
          </a:prstGeom>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Ubiquity in Nature: Many natural phenomena follow a normal distribution.…"/>
          <p:cNvSpPr txBox="1"/>
          <p:nvPr/>
        </p:nvSpPr>
        <p:spPr>
          <a:xfrm>
            <a:off x="3068303" y="3254248"/>
            <a:ext cx="18247394" cy="72075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400">
              <a:spcBef>
                <a:spcPts val="2400"/>
              </a:spcBef>
              <a:defRPr sz="4800"/>
            </a:pPr>
            <a:r>
              <a:rPr b="1"/>
              <a:t>Ubiquity in Nature:</a:t>
            </a:r>
            <a:r>
              <a:t> Many natural phenomena follow a normal distribution.</a:t>
            </a:r>
          </a:p>
          <a:p>
            <a:pPr defTabSz="2438400">
              <a:spcBef>
                <a:spcPts val="2400"/>
              </a:spcBef>
              <a:defRPr sz="4800"/>
            </a:pPr>
            <a:r>
              <a:rPr b="1"/>
              <a:t>Central Limit Theorem:</a:t>
            </a:r>
            <a:r>
              <a:t> This theorem states that the distribution of sample </a:t>
            </a:r>
            <a:r>
              <a:rPr>
                <a:gradFill flip="none" rotWithShape="1">
                  <a:gsLst>
                    <a:gs pos="0">
                      <a:srgbClr val="FF2801"/>
                    </a:gs>
                    <a:gs pos="100000">
                      <a:schemeClr val="accent6"/>
                    </a:gs>
                  </a:gsLst>
                  <a:lin ang="5400000" scaled="0"/>
                </a:gradFill>
                <a:latin typeface="+mn-lt"/>
                <a:ea typeface="+mn-ea"/>
                <a:cs typeface="+mn-cs"/>
                <a:sym typeface="Graphik Semibold"/>
              </a:rPr>
              <a:t>means</a:t>
            </a:r>
            <a:r>
              <a:t> approaches a normal distribution as the sample size increases, regardless of the underlying population distribution.</a:t>
            </a:r>
          </a:p>
          <a:p>
            <a:pPr defTabSz="2438400">
              <a:spcBef>
                <a:spcPts val="2400"/>
              </a:spcBef>
              <a:defRPr sz="4800"/>
            </a:pPr>
            <a:r>
              <a:rPr b="1"/>
              <a:t>Foundation for Statistical Tests:</a:t>
            </a:r>
            <a:r>
              <a:t> Many statistical tests, like t-tests and ANOVA, assume that the data is normally distributed.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entral Limit Theorem"/>
          <p:cNvSpPr txBox="1"/>
          <p:nvPr>
            <p:ph type="title"/>
          </p:nvPr>
        </p:nvSpPr>
        <p:spPr>
          <a:prstGeom prst="rect">
            <a:avLst/>
          </a:prstGeom>
        </p:spPr>
        <p:txBody>
          <a:bodyPr/>
          <a:lstStyle/>
          <a:p>
            <a:pPr/>
            <a:r>
              <a:t>Central Limit Theorem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0" y="675898"/>
            <a:ext cx="24384000" cy="12364204"/>
          </a:xfrm>
          <a:prstGeom prst="rect">
            <a:avLst/>
          </a:prstGeom>
        </p:spPr>
      </p:pic>
      <p:sp>
        <p:nvSpPr>
          <p:cNvPr id="180" name="https://cltapp.fly.dev/"/>
          <p:cNvSpPr txBox="1"/>
          <p:nvPr/>
        </p:nvSpPr>
        <p:spPr>
          <a:xfrm>
            <a:off x="-3010" y="12929752"/>
            <a:ext cx="5981225" cy="769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https://cltapp.fly.dev/</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0" y="675898"/>
            <a:ext cx="24384000" cy="12364204"/>
          </a:xfrm>
          <a:prstGeom prst="rect">
            <a:avLst/>
          </a:prstGeom>
        </p:spPr>
      </p:pic>
      <p:sp>
        <p:nvSpPr>
          <p:cNvPr id="183" name="https://cltapp.fly.dev/"/>
          <p:cNvSpPr txBox="1"/>
          <p:nvPr/>
        </p:nvSpPr>
        <p:spPr>
          <a:xfrm>
            <a:off x="-3010" y="12929752"/>
            <a:ext cx="5981225" cy="769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https://cltapp.fly.dev/</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0" y="675898"/>
            <a:ext cx="24384000" cy="12364204"/>
          </a:xfrm>
          <a:prstGeom prst="rect">
            <a:avLst/>
          </a:prstGeom>
        </p:spPr>
      </p:pic>
      <p:sp>
        <p:nvSpPr>
          <p:cNvPr id="186" name="https://cltapp.fly.dev/"/>
          <p:cNvSpPr txBox="1"/>
          <p:nvPr/>
        </p:nvSpPr>
        <p:spPr>
          <a:xfrm>
            <a:off x="-3010" y="12929752"/>
            <a:ext cx="5981225" cy="769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https://cltapp.fly.dev/</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Law of Large Numbers"/>
          <p:cNvSpPr txBox="1"/>
          <p:nvPr>
            <p:ph type="title"/>
          </p:nvPr>
        </p:nvSpPr>
        <p:spPr>
          <a:prstGeom prst="rect">
            <a:avLst/>
          </a:prstGeom>
        </p:spPr>
        <p:txBody>
          <a:bodyPr/>
          <a:lstStyle/>
          <a:p>
            <a:pPr/>
            <a:r>
              <a:t>Law of Large Numbers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s the number of trials of a random experiment increases, the average of the results obtained will converge to the expected value.…"/>
          <p:cNvSpPr txBox="1"/>
          <p:nvPr/>
        </p:nvSpPr>
        <p:spPr>
          <a:xfrm>
            <a:off x="3068303" y="4067048"/>
            <a:ext cx="18247394" cy="5581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400">
              <a:spcBef>
                <a:spcPts val="2400"/>
              </a:spcBef>
              <a:defRPr sz="4800"/>
            </a:pPr>
            <a:r>
              <a:t>As the number of trials of a random experiment increases, the average of the results obtained will converge to the expected value.</a:t>
            </a:r>
          </a:p>
          <a:p>
            <a:pPr defTabSz="2438400">
              <a:spcBef>
                <a:spcPts val="2400"/>
              </a:spcBef>
              <a:defRPr sz="4800"/>
            </a:pPr>
          </a:p>
          <a:p>
            <a:pPr defTabSz="2438400">
              <a:spcBef>
                <a:spcPts val="2400"/>
              </a:spcBef>
              <a:defRPr sz="4800"/>
            </a:pPr>
            <a:r>
              <a:t>The larger the sample size, the closer the sample mean will be to the population parameter.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Imagine flipping a coin."/>
          <p:cNvSpPr txBox="1"/>
          <p:nvPr>
            <p:ph type="body" sz="half" idx="1"/>
          </p:nvPr>
        </p:nvSpPr>
        <p:spPr>
          <a:prstGeom prst="rect">
            <a:avLst/>
          </a:prstGeom>
        </p:spPr>
        <p:txBody>
          <a:bodyPr/>
          <a:lstStyle/>
          <a:p>
            <a:pPr/>
            <a:r>
              <a:t>Imagine flipping a coin.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tatistics is extremely broad subject. In our course we we will talk only about key aspects with as less theory as possible. I recommend read about these topics. For understanding of statistics, it is necessary to know some topics from Probabilistic Meth"/>
          <p:cNvSpPr txBox="1"/>
          <p:nvPr/>
        </p:nvSpPr>
        <p:spPr>
          <a:xfrm>
            <a:off x="12648" y="4067048"/>
            <a:ext cx="24358703" cy="5581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400">
              <a:spcBef>
                <a:spcPts val="2400"/>
              </a:spcBef>
              <a:defRPr sz="4800"/>
            </a:pPr>
            <a:r>
              <a:t>Statistics is extremely broad subject. In our course we</a:t>
            </a:r>
            <a:br/>
            <a:r>
              <a:t>we will talk only about key aspects with as less theory as possible.</a:t>
            </a:r>
            <a:br/>
            <a:r>
              <a:t>I recommend read about these topics. For understanding of statistics, it is necessary to know some topics from Probabilistic Methods. (2nd semester on AI and CS)</a:t>
            </a:r>
          </a:p>
          <a:p>
            <a:pPr defTabSz="2438400">
              <a:spcBef>
                <a:spcPts val="2400"/>
              </a:spcBef>
              <a:defRPr sz="4800"/>
            </a:pPr>
          </a:p>
          <a:p>
            <a:pPr defTabSz="2438400">
              <a:spcBef>
                <a:spcPts val="2400"/>
              </a:spcBef>
              <a:defRPr sz="4800"/>
            </a:pPr>
            <a:r>
              <a:t>For self study, recommend StatQuest on Youtube.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1377462" y="0"/>
            <a:ext cx="21629076" cy="13716000"/>
          </a:xfrm>
          <a:prstGeom prst="rect">
            <a:avLst/>
          </a:prstGeom>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Two jellyfish touching against a dark blue background" descr="Two jellyfish touching against a dark blue background"/>
          <p:cNvPicPr>
            <a:picLocks noChangeAspect="1"/>
          </p:cNvPicPr>
          <p:nvPr>
            <p:ph type="pic" idx="21"/>
          </p:nvPr>
        </p:nvPicPr>
        <p:blipFill>
          <a:blip r:embed="rId2">
            <a:extLst/>
          </a:blip>
          <a:srcRect l="0" t="456" r="1770" b="456"/>
          <a:stretch>
            <a:fillRect/>
          </a:stretch>
        </p:blipFill>
        <p:spPr>
          <a:xfrm>
            <a:off x="431800" y="0"/>
            <a:ext cx="23952200" cy="13716000"/>
          </a:xfrm>
          <a:prstGeom prst="rect">
            <a:avLst/>
          </a:prstGeom>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ampling"/>
          <p:cNvSpPr txBox="1"/>
          <p:nvPr>
            <p:ph type="title"/>
          </p:nvPr>
        </p:nvSpPr>
        <p:spPr>
          <a:prstGeom prst="rect">
            <a:avLst/>
          </a:prstGeom>
        </p:spPr>
        <p:txBody>
          <a:bodyPr/>
          <a:lstStyle/>
          <a:p>
            <a:pPr/>
            <a:r>
              <a:t>Sampling</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Operating on whole population is either non possible or very exstensive. Thus, we need to extract samples. Our goal is to make unbiased samples which represent population parameters well."/>
          <p:cNvSpPr txBox="1"/>
          <p:nvPr/>
        </p:nvSpPr>
        <p:spPr>
          <a:xfrm>
            <a:off x="3068303" y="5184647"/>
            <a:ext cx="18247394" cy="334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Operating on whole population is either non possible or very exstensive. Thus, we need to extract samples. Our goal is to make unbiased samples which represent population parameters well.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HOW?"/>
          <p:cNvSpPr txBox="1"/>
          <p:nvPr>
            <p:ph type="body" sz="half" idx="1"/>
          </p:nvPr>
        </p:nvSpPr>
        <p:spPr>
          <a:prstGeom prst="rect">
            <a:avLst/>
          </a:prstGeom>
        </p:spPr>
        <p:txBody>
          <a:bodyPr/>
          <a:lstStyle/>
          <a:p>
            <a:pPr/>
            <a:r>
              <a:t>HOW?</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andom Sampling…"/>
          <p:cNvSpPr txBox="1"/>
          <p:nvPr>
            <p:ph type="body" idx="1"/>
          </p:nvPr>
        </p:nvSpPr>
        <p:spPr>
          <a:xfrm>
            <a:off x="1270000" y="2641600"/>
            <a:ext cx="21844000" cy="8432800"/>
          </a:xfrm>
          <a:prstGeom prst="rect">
            <a:avLst/>
          </a:prstGeom>
        </p:spPr>
        <p:txBody>
          <a:bodyPr/>
          <a:lstStyle/>
          <a:p>
            <a:pPr/>
            <a:r>
              <a:t>Random Sampling</a:t>
            </a:r>
          </a:p>
          <a:p>
            <a:pPr/>
            <a:r>
              <a:t>Systematic Sampling</a:t>
            </a:r>
          </a:p>
          <a:p>
            <a:pPr/>
            <a:r>
              <a:t>Stratified Sampling</a:t>
            </a:r>
          </a:p>
          <a:p>
            <a:pPr/>
            <a:r>
              <a:t>Cluster Sampling</a:t>
            </a:r>
          </a:p>
          <a:p>
            <a:pPr/>
          </a:p>
          <a:p>
            <a:pPr/>
            <a:r>
              <a:t>Convenience Sampling</a:t>
            </a:r>
          </a:p>
          <a:p>
            <a:pPr/>
            <a:r>
              <a:t>Snowball Sampling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Two jellyfish touching against a dark blue background" descr="Two jellyfish touching against a dark blue background"/>
          <p:cNvPicPr>
            <a:picLocks noChangeAspect="1"/>
          </p:cNvPicPr>
          <p:nvPr>
            <p:ph type="pic" idx="21"/>
          </p:nvPr>
        </p:nvPicPr>
        <p:blipFill>
          <a:blip r:embed="rId2">
            <a:extLst/>
          </a:blip>
          <a:srcRect l="5240" t="497" r="5240" b="497"/>
          <a:stretch>
            <a:fillRect/>
          </a:stretch>
        </p:blipFill>
        <p:spPr>
          <a:xfrm>
            <a:off x="-83288" y="0"/>
            <a:ext cx="24550576" cy="13809699"/>
          </a:xfrm>
          <a:prstGeom prst="rect">
            <a:avLst/>
          </a:prstGeom>
        </p:spPr>
      </p:pic>
      <p:pic>
        <p:nvPicPr>
          <p:cNvPr id="207" name="Screenshot 2024-11-10 at 14.00.45.png" descr="Screenshot 2024-11-10 at 14.00.45.png"/>
          <p:cNvPicPr>
            <a:picLocks noChangeAspect="1"/>
          </p:cNvPicPr>
          <p:nvPr/>
        </p:nvPicPr>
        <p:blipFill>
          <a:blip r:embed="rId3">
            <a:extLst/>
          </a:blip>
          <a:stretch>
            <a:fillRect/>
          </a:stretch>
        </p:blipFill>
        <p:spPr>
          <a:xfrm>
            <a:off x="18466" y="10954115"/>
            <a:ext cx="11885523" cy="2846832"/>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he greater the accuracy required for the results, the larger the sample size should be.…"/>
          <p:cNvSpPr txBox="1"/>
          <p:nvPr/>
        </p:nvSpPr>
        <p:spPr>
          <a:xfrm>
            <a:off x="3068303" y="3914647"/>
            <a:ext cx="18247394" cy="588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400">
              <a:spcBef>
                <a:spcPts val="2400"/>
              </a:spcBef>
              <a:defRPr sz="4800"/>
            </a:pPr>
            <a:r>
              <a:t>The greater the accuracy required for the results, the larger the sample size should be.</a:t>
            </a:r>
          </a:p>
          <a:p>
            <a:pPr defTabSz="2438400">
              <a:spcBef>
                <a:spcPts val="2400"/>
              </a:spcBef>
              <a:defRPr sz="4800"/>
            </a:pPr>
            <a:r>
              <a:t>The higher the confidence level, the larger the sample.</a:t>
            </a:r>
          </a:p>
          <a:p>
            <a:pPr defTabSz="2438400">
              <a:spcBef>
                <a:spcPts val="2400"/>
              </a:spcBef>
              <a:defRPr sz="4800"/>
            </a:pPr>
            <a:r>
              <a:t> If the population is very diverse, a larger sample is needed to account for all this diversity.</a:t>
            </a:r>
          </a:p>
          <a:p>
            <a:pPr defTabSz="2438400">
              <a:spcBef>
                <a:spcPts val="2400"/>
              </a:spcBef>
              <a:defRPr sz="4800"/>
            </a:pPr>
            <a:r>
              <a:t>Time, budget, and data availability often limit sample size.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Random and systematic sampling implementations on GitHub."/>
          <p:cNvSpPr txBox="1"/>
          <p:nvPr>
            <p:ph type="body" sz="half" idx="1"/>
          </p:nvPr>
        </p:nvSpPr>
        <p:spPr>
          <a:prstGeom prst="rect">
            <a:avLst/>
          </a:prstGeom>
        </p:spPr>
        <p:txBody>
          <a:bodyPr/>
          <a:lstStyle/>
          <a:p>
            <a:pPr/>
            <a:r>
              <a:t>Random and systematic sampling implementations on GitHub.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Resampling"/>
          <p:cNvSpPr txBox="1"/>
          <p:nvPr>
            <p:ph type="title"/>
          </p:nvPr>
        </p:nvSpPr>
        <p:spPr>
          <a:prstGeom prst="rect">
            <a:avLst/>
          </a:prstGeom>
        </p:spPr>
        <p:txBody>
          <a:bodyPr/>
          <a:lstStyle/>
          <a:p>
            <a:pPr/>
            <a:r>
              <a:t>Resampling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Two jellyfish touching against a dark blue background" descr="Two jellyfish touching against a dark blue background"/>
          <p:cNvPicPr>
            <a:picLocks noChangeAspect="1"/>
          </p:cNvPicPr>
          <p:nvPr>
            <p:ph type="pic" idx="21"/>
          </p:nvPr>
        </p:nvPicPr>
        <p:blipFill>
          <a:blip r:embed="rId2">
            <a:extLst/>
          </a:blip>
          <a:srcRect l="0" t="5622" r="0" b="1853"/>
          <a:stretch>
            <a:fillRect/>
          </a:stretch>
        </p:blipFill>
        <p:spPr>
          <a:xfrm>
            <a:off x="3228413" y="0"/>
            <a:ext cx="18384374" cy="13716000"/>
          </a:xfrm>
          <a:prstGeom prst="rect">
            <a:avLst/>
          </a:prstGeom>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Resampling methods are useful when training models on limited datasets. These techniques involve repeatedly drawing samples from the original data to create multiple training sets, helping to improve model performance and reduce overfitting."/>
          <p:cNvSpPr txBox="1"/>
          <p:nvPr/>
        </p:nvSpPr>
        <p:spPr>
          <a:xfrm>
            <a:off x="3068303" y="5184647"/>
            <a:ext cx="18247394" cy="334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Resampling methods are useful when training models on limited datasets. These techniques involve repeatedly drawing samples from the original data to create multiple training sets, helping to improve model performance and reduce overfitting.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Bootstraping"/>
          <p:cNvSpPr txBox="1"/>
          <p:nvPr>
            <p:ph type="body" sz="half" idx="1"/>
          </p:nvPr>
        </p:nvSpPr>
        <p:spPr>
          <a:prstGeom prst="rect">
            <a:avLst/>
          </a:prstGeom>
        </p:spPr>
        <p:txBody>
          <a:bodyPr/>
          <a:lstStyle/>
          <a:p>
            <a:pPr/>
            <a:r>
              <a:t>Bootstraping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Bootstrapping is a resampling technique where multiple samples are drawn with replacement from the original dataset. Each resample is the same size as the original dataset. The statistic of interest is calculated for each resample, and the distribution o"/>
          <p:cNvSpPr txBox="1"/>
          <p:nvPr/>
        </p:nvSpPr>
        <p:spPr>
          <a:xfrm>
            <a:off x="3068303" y="4371848"/>
            <a:ext cx="18247394" cy="497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Bootstrapping is a resampling technique where multiple samples are drawn with replacement from the original dataset. Each resample is the same size as the original dataset. The statistic of interest is calculated for each resample, and the distribution of these calculated statistics is used to estimate the sampling distribution of the original statistic.</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Two jellyfish touching against a dark blue background" descr="Two jellyfish touching against a dark blue background"/>
          <p:cNvPicPr>
            <a:picLocks noChangeAspect="1"/>
          </p:cNvPicPr>
          <p:nvPr>
            <p:ph type="pic" idx="21"/>
          </p:nvPr>
        </p:nvPicPr>
        <p:blipFill>
          <a:blip r:embed="rId2">
            <a:extLst/>
          </a:blip>
          <a:srcRect l="5109" t="0" r="14188" b="2158"/>
          <a:stretch>
            <a:fillRect/>
          </a:stretch>
        </p:blipFill>
        <p:spPr>
          <a:xfrm>
            <a:off x="0" y="1768481"/>
            <a:ext cx="24384000" cy="11947519"/>
          </a:xfrm>
          <a:prstGeom prst="rect">
            <a:avLst/>
          </a:prstGeom>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Cross Validation"/>
          <p:cNvSpPr txBox="1"/>
          <p:nvPr>
            <p:ph type="body" sz="half" idx="1"/>
          </p:nvPr>
        </p:nvSpPr>
        <p:spPr>
          <a:prstGeom prst="rect">
            <a:avLst/>
          </a:prstGeom>
        </p:spPr>
        <p:txBody>
          <a:bodyPr/>
          <a:lstStyle/>
          <a:p>
            <a:pPr/>
            <a:r>
              <a:t>Cross Validation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Cross-validation is a method for evaluating machine learning models. By dividing the dataset into multiple folds, we can train and test the model on different subsets of data. This helps mitigate overfitting and provides a more reliable estimate of the m"/>
          <p:cNvSpPr txBox="1"/>
          <p:nvPr/>
        </p:nvSpPr>
        <p:spPr>
          <a:xfrm>
            <a:off x="3068303" y="4778248"/>
            <a:ext cx="18247394" cy="4159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Cross-validation is a method for evaluating machine learning models. By dividing the dataset into multiple folds, we can train and test the model on different subsets of data. This helps mitigate overfitting and provides a more reliable estimate of the model's generalization performance.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Two jellyfish touching against a dark blue background" descr="Two jellyfish touching against a dark blue background"/>
          <p:cNvPicPr>
            <a:picLocks noChangeAspect="1"/>
          </p:cNvPicPr>
          <p:nvPr>
            <p:ph type="pic" idx="21"/>
          </p:nvPr>
        </p:nvPicPr>
        <p:blipFill>
          <a:blip r:embed="rId2">
            <a:extLst/>
          </a:blip>
          <a:srcRect l="0" t="0" r="19804" b="0"/>
          <a:stretch>
            <a:fillRect/>
          </a:stretch>
        </p:blipFill>
        <p:spPr>
          <a:xfrm>
            <a:off x="1987716" y="617003"/>
            <a:ext cx="22396284" cy="12481993"/>
          </a:xfrm>
          <a:prstGeom prst="rect">
            <a:avLst/>
          </a:prstGeom>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Outliers…"/>
          <p:cNvSpPr txBox="1"/>
          <p:nvPr>
            <p:ph type="title"/>
          </p:nvPr>
        </p:nvSpPr>
        <p:spPr>
          <a:xfrm>
            <a:off x="1270000" y="3705621"/>
            <a:ext cx="21844000" cy="6304758"/>
          </a:xfrm>
          <a:prstGeom prst="rect">
            <a:avLst/>
          </a:prstGeom>
        </p:spPr>
        <p:txBody>
          <a:bodyPr/>
          <a:lstStyle/>
          <a:p>
            <a:pPr/>
            <a:r>
              <a:t>Outliers</a:t>
            </a:r>
          </a:p>
          <a:p>
            <a:pPr>
              <a:defRPr spc="-252" sz="8400">
                <a:gradFill flip="none" rotWithShape="1">
                  <a:gsLst>
                    <a:gs pos="0">
                      <a:schemeClr val="accent2"/>
                    </a:gs>
                    <a:gs pos="100000">
                      <a:schemeClr val="accent1">
                        <a:lumOff val="13575"/>
                      </a:schemeClr>
                    </a:gs>
                  </a:gsLst>
                  <a:lin ang="3960000" scaled="0"/>
                </a:gradFill>
              </a:defRPr>
            </a:pPr>
            <a:r>
              <a:t>to drop or not to drop</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An outlier is data that deviates from the rest significantly. Many statistics (e.g. mean) are very sensitive for outstanding data. Thus, as Data Scientists, we have to take care of it to prevent inaccuracy. But remember, removing outliers is legitimate o"/>
          <p:cNvSpPr txBox="1"/>
          <p:nvPr/>
        </p:nvSpPr>
        <p:spPr>
          <a:xfrm>
            <a:off x="3068303" y="4778248"/>
            <a:ext cx="18247394" cy="4159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An outlier is data that deviates from the rest significantly. Many statistics (e.g. mean) are very sensitive for outstanding data. Thus, as Data Scientists, we have to take care of it to prevent inaccuracy. But remember, removing outliers is legitimate only for specific reasons.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2998573" y="0"/>
            <a:ext cx="18386855" cy="13716000"/>
          </a:xfrm>
          <a:prstGeom prst="rect">
            <a:avLst/>
          </a:prstGeom>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We will focus on dependency between parameters and  working with sample data and decide if our sample result is likely in whole population."/>
          <p:cNvSpPr txBox="1"/>
          <p:nvPr/>
        </p:nvSpPr>
        <p:spPr>
          <a:xfrm>
            <a:off x="4307281" y="5591047"/>
            <a:ext cx="15769439" cy="2533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400">
              <a:spcBef>
                <a:spcPts val="2400"/>
              </a:spcBef>
              <a:defRPr sz="4800"/>
            </a:pPr>
            <a:r>
              <a:t>We will focus on dependency between parameters and</a:t>
            </a:r>
            <a:br/>
            <a:r>
              <a:t> working with sample data and decide</a:t>
            </a:r>
            <a:br/>
            <a:r>
              <a:t>if our sample result is likely in whole population.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If the outlier is"/>
          <p:cNvSpPr txBox="1"/>
          <p:nvPr>
            <p:ph type="body" sz="half" idx="1"/>
          </p:nvPr>
        </p:nvSpPr>
        <p:spPr>
          <a:prstGeom prst="rect">
            <a:avLst/>
          </a:prstGeom>
        </p:spPr>
        <p:txBody>
          <a:bodyPr/>
          <a:lstStyle/>
          <a:p>
            <a:pPr/>
            <a:r>
              <a:t>If the outlier is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 a natural part of the population you are studying, you should not remove it."/>
          <p:cNvSpPr txBox="1"/>
          <p:nvPr/>
        </p:nvSpPr>
        <p:spPr>
          <a:xfrm>
            <a:off x="3068303" y="5997448"/>
            <a:ext cx="18247394" cy="17211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 a natural part of the population you are studying, you should not remove it.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 a measurement error or data entry error, correct the error if possible. If you can’t fix it, remove that observation because you know it’s incorrect."/>
          <p:cNvSpPr txBox="1"/>
          <p:nvPr/>
        </p:nvSpPr>
        <p:spPr>
          <a:xfrm>
            <a:off x="3068303" y="5591047"/>
            <a:ext cx="18247394" cy="2533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 a measurement error or data entry error, correct the error if possible. If you can’t fix it, remove that observation because you know it’s incorrect.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 not a part of the population you are studying (i.e., unusual properties or conditions), you can legitimately remove the outlier."/>
          <p:cNvSpPr txBox="1"/>
          <p:nvPr/>
        </p:nvSpPr>
        <p:spPr>
          <a:xfrm>
            <a:off x="3068303" y="5591047"/>
            <a:ext cx="18247394" cy="2533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 not a part of the population you are studying (i.e., unusual properties or conditions), you can legitimately remove the outlier.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Industry knowledge can be very useful"/>
          <p:cNvSpPr txBox="1"/>
          <p:nvPr>
            <p:ph type="body" sz="half" idx="1"/>
          </p:nvPr>
        </p:nvSpPr>
        <p:spPr>
          <a:prstGeom prst="rect">
            <a:avLst/>
          </a:prstGeom>
        </p:spPr>
        <p:txBody>
          <a:bodyPr/>
          <a:lstStyle/>
          <a:p>
            <a:pPr/>
            <a:r>
              <a:t>Industry knowledge can be very useful</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Hypothesis testing"/>
          <p:cNvSpPr txBox="1"/>
          <p:nvPr>
            <p:ph type="title"/>
          </p:nvPr>
        </p:nvSpPr>
        <p:spPr>
          <a:prstGeom prst="rect">
            <a:avLst/>
          </a:prstGeom>
        </p:spPr>
        <p:txBody>
          <a:bodyPr/>
          <a:lstStyle/>
          <a:p>
            <a:pPr/>
            <a:r>
              <a:t>Hypothesis testing</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tatistical significance is a concept used in data analysis and statistics to determine whether observed results are likely due to chance or reflect a real relationship between variables. Simply put, statistical significance helps us assess how confident"/>
          <p:cNvSpPr txBox="1"/>
          <p:nvPr/>
        </p:nvSpPr>
        <p:spPr>
          <a:xfrm>
            <a:off x="1369862" y="4520195"/>
            <a:ext cx="21644277" cy="6394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400">
              <a:spcBef>
                <a:spcPts val="2400"/>
              </a:spcBef>
              <a:defRPr sz="4800"/>
            </a:pPr>
            <a:r>
              <a:t>Statistical significance is a concept used in data analysis and statistics to determine whether observed results are likely due to chance or reflect a real relationship between variables. Simply put, statistical significance helps us assess how confident we can be that an effect observed in a sample also exists in the broader population.</a:t>
            </a:r>
          </a:p>
          <a:p>
            <a:pPr algn="l" defTabSz="2438400">
              <a:spcBef>
                <a:spcPts val="2400"/>
              </a:spcBef>
              <a:defRPr sz="4800"/>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Null hypothesis (H₀) – assumes that there is no difference or relationship between the variables…"/>
          <p:cNvSpPr txBox="1"/>
          <p:nvPr/>
        </p:nvSpPr>
        <p:spPr>
          <a:xfrm>
            <a:off x="1369862" y="2279922"/>
            <a:ext cx="21644277" cy="91561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228271" indent="-1088571" algn="l" defTabSz="2438400">
              <a:spcBef>
                <a:spcPts val="2400"/>
              </a:spcBef>
              <a:buClr>
                <a:srgbClr val="000000">
                  <a:alpha val="87059"/>
                </a:srgbClr>
              </a:buClr>
              <a:buSzPct val="100000"/>
              <a:buFont typeface="Helvetica Neue"/>
              <a:buChar char="•"/>
              <a:defRPr sz="4800"/>
            </a:pPr>
            <a:r>
              <a:t>Null hypothesis (H₀) – assumes that there is no difference or relationship between the variables </a:t>
            </a:r>
          </a:p>
          <a:p>
            <a:pPr marL="1228271" indent="-1088571" algn="l" defTabSz="2438400">
              <a:spcBef>
                <a:spcPts val="2400"/>
              </a:spcBef>
              <a:buClr>
                <a:srgbClr val="000000">
                  <a:alpha val="87059"/>
                </a:srgbClr>
              </a:buClr>
              <a:buSzPct val="100000"/>
              <a:buFont typeface="Helvetica Neue"/>
              <a:buChar char="•"/>
              <a:defRPr sz="4800"/>
            </a:pPr>
            <a:r>
              <a:t>Alternative hypothesis (H₁) – assumes that there is a real difference or relationship between the variables.</a:t>
            </a:r>
          </a:p>
          <a:p>
            <a:pPr marL="1228271" indent="-1088571" algn="l" defTabSz="2438400">
              <a:spcBef>
                <a:spcPts val="2400"/>
              </a:spcBef>
              <a:buClr>
                <a:srgbClr val="000000">
                  <a:alpha val="87059"/>
                </a:srgbClr>
              </a:buClr>
              <a:buSzPct val="100000"/>
              <a:buFont typeface="Helvetica Neue"/>
              <a:buChar char="•"/>
              <a:defRPr sz="4800"/>
            </a:pPr>
            <a:r>
              <a:t>Significance level (α) – this is the threshold set by the researcher before analysis, usually at 0.05 (5%). It means that if the probability of the result happening by chance is less than 5%, we reject the null hypothesis and consider the result statistically significant.</a:t>
            </a:r>
          </a:p>
          <a:p>
            <a:pPr marL="1228271" indent="-1088571" algn="l" defTabSz="2438400">
              <a:spcBef>
                <a:spcPts val="2400"/>
              </a:spcBef>
              <a:buClr>
                <a:srgbClr val="000000">
                  <a:alpha val="87059"/>
                </a:srgbClr>
              </a:buClr>
              <a:buSzPct val="100000"/>
              <a:buFont typeface="Helvetica Neue"/>
              <a:buChar char="•"/>
              <a:defRPr sz="4800"/>
            </a:pPr>
            <a:r>
              <a:t>p-value – this is a measure that tells us how likely it is that the observed result could have occurred by chance.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Two jellyfish touching against a dark blue background" descr="Two jellyfish touching against a dark blue background"/>
          <p:cNvPicPr>
            <a:picLocks noChangeAspect="1"/>
          </p:cNvPicPr>
          <p:nvPr>
            <p:ph type="pic" idx="21"/>
          </p:nvPr>
        </p:nvPicPr>
        <p:blipFill>
          <a:blip r:embed="rId2">
            <a:extLst/>
          </a:blip>
          <a:srcRect l="0" t="1469" r="0" b="1469"/>
          <a:stretch>
            <a:fillRect/>
          </a:stretch>
        </p:blipFill>
        <p:spPr>
          <a:xfrm>
            <a:off x="5403623" y="0"/>
            <a:ext cx="13576755" cy="13716000"/>
          </a:xfrm>
          <a:prstGeom prst="rect">
            <a:avLst/>
          </a:prstGeom>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Example (The data are examples and not true)…"/>
          <p:cNvSpPr txBox="1"/>
          <p:nvPr/>
        </p:nvSpPr>
        <p:spPr>
          <a:xfrm>
            <a:off x="1369862" y="2787922"/>
            <a:ext cx="21644277" cy="81401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2438400">
              <a:spcBef>
                <a:spcPts val="2400"/>
              </a:spcBef>
              <a:defRPr sz="4800"/>
            </a:pPr>
            <a:r>
              <a:t>Example (The data are examples and not true)</a:t>
            </a:r>
          </a:p>
          <a:p>
            <a:pPr algn="l" defTabSz="2438400">
              <a:spcBef>
                <a:spcPts val="2400"/>
              </a:spcBef>
              <a:defRPr sz="4800"/>
            </a:pPr>
          </a:p>
          <a:p>
            <a:pPr marL="1228271" indent="-1088571" algn="l" defTabSz="2438400">
              <a:spcBef>
                <a:spcPts val="2400"/>
              </a:spcBef>
              <a:buClr>
                <a:srgbClr val="000000">
                  <a:alpha val="87059"/>
                </a:srgbClr>
              </a:buClr>
              <a:buSzPct val="100000"/>
              <a:buFont typeface="Helvetica Neue"/>
              <a:buChar char="•"/>
              <a:defRPr sz="4800"/>
            </a:pPr>
            <a:r>
              <a:t>Null hypothesis (H₀) - no difference between employment on Universities</a:t>
            </a:r>
          </a:p>
          <a:p>
            <a:pPr marL="1228271" indent="-1088571" algn="l" defTabSz="2438400">
              <a:spcBef>
                <a:spcPts val="2400"/>
              </a:spcBef>
              <a:buClr>
                <a:srgbClr val="000000">
                  <a:alpha val="87059"/>
                </a:srgbClr>
              </a:buClr>
              <a:buSzPct val="100000"/>
              <a:buFont typeface="Helvetica Neue"/>
              <a:buChar char="•"/>
              <a:defRPr sz="4800"/>
            </a:pPr>
            <a:r>
              <a:t>Alternative hypothesis (H₁) – there is difference between employment on Universities</a:t>
            </a:r>
          </a:p>
          <a:p>
            <a:pPr marL="1228271" indent="-1088571" algn="l" defTabSz="2438400">
              <a:spcBef>
                <a:spcPts val="2400"/>
              </a:spcBef>
              <a:buClr>
                <a:srgbClr val="000000">
                  <a:alpha val="87059"/>
                </a:srgbClr>
              </a:buClr>
              <a:buSzPct val="100000"/>
              <a:buFont typeface="Helvetica Neue"/>
              <a:buChar char="•"/>
              <a:defRPr sz="4800"/>
            </a:pPr>
            <a:r>
              <a:t>Significance level (α) – 0.05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andom variables"/>
          <p:cNvSpPr txBox="1"/>
          <p:nvPr>
            <p:ph type="title"/>
          </p:nvPr>
        </p:nvSpPr>
        <p:spPr>
          <a:prstGeom prst="rect">
            <a:avLst/>
          </a:prstGeom>
        </p:spPr>
        <p:txBody>
          <a:bodyPr/>
          <a:lstStyle/>
          <a:p>
            <a:pPr/>
            <a:r>
              <a:t>Random variables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3025643" y="0"/>
            <a:ext cx="18332714" cy="13716000"/>
          </a:xfrm>
          <a:prstGeom prst="rect">
            <a:avLst/>
          </a:prstGeom>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tandard verification procedure:…"/>
          <p:cNvSpPr txBox="1"/>
          <p:nvPr/>
        </p:nvSpPr>
        <p:spPr>
          <a:xfrm>
            <a:off x="1369862" y="2644647"/>
            <a:ext cx="21644277" cy="842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2438400">
              <a:spcBef>
                <a:spcPts val="2400"/>
              </a:spcBef>
              <a:defRPr sz="4800"/>
            </a:pPr>
            <a:r>
              <a:t>Standard verification procedure:</a:t>
            </a:r>
          </a:p>
          <a:p>
            <a:pPr marL="1228271" indent="-1088571" algn="l" defTabSz="2438400">
              <a:spcBef>
                <a:spcPts val="2400"/>
              </a:spcBef>
              <a:buClr>
                <a:srgbClr val="000000">
                  <a:alpha val="87059"/>
                </a:srgbClr>
              </a:buClr>
              <a:buSzPct val="100000"/>
              <a:buFont typeface="Helvetica Neue"/>
              <a:buChar char="•"/>
              <a:defRPr sz="4800"/>
            </a:pPr>
            <a:r>
              <a:t>Formulate the null hypothesis </a:t>
            </a:r>
            <a:br>
              <a:rPr sz="1177"/>
            </a:br>
            <a:r>
              <a:t>and the alternative hypothesis </a:t>
            </a:r>
          </a:p>
          <a:p>
            <a:pPr marL="1228271" indent="-1088571" algn="l" defTabSz="2438400">
              <a:spcBef>
                <a:spcPts val="2400"/>
              </a:spcBef>
              <a:buClr>
                <a:srgbClr val="000000">
                  <a:alpha val="87059"/>
                </a:srgbClr>
              </a:buClr>
              <a:buSzPct val="100000"/>
              <a:buFont typeface="Helvetica Neue"/>
              <a:buChar char="•"/>
              <a:defRPr sz="4800"/>
            </a:pPr>
            <a:r>
              <a:t>Select the appropriate test statistic</a:t>
            </a:r>
          </a:p>
          <a:p>
            <a:pPr marL="1228271" indent="-1088571" algn="l" defTabSz="2438400">
              <a:spcBef>
                <a:spcPts val="2400"/>
              </a:spcBef>
              <a:buClr>
                <a:srgbClr val="000000">
                  <a:alpha val="87059"/>
                </a:srgbClr>
              </a:buClr>
              <a:buSzPct val="100000"/>
              <a:buFont typeface="Helvetica Neue"/>
              <a:buChar char="•"/>
              <a:defRPr sz="4800"/>
            </a:pPr>
            <a:r>
              <a:t>Set the significance level</a:t>
            </a:r>
          </a:p>
          <a:p>
            <a:pPr marL="1228271" indent="-1088571" algn="l" defTabSz="2438400">
              <a:spcBef>
                <a:spcPts val="2400"/>
              </a:spcBef>
              <a:buClr>
                <a:srgbClr val="000000">
                  <a:alpha val="87059"/>
                </a:srgbClr>
              </a:buClr>
              <a:buSzPct val="100000"/>
              <a:buFont typeface="Helvetica Neue"/>
              <a:buChar char="•"/>
              <a:defRPr sz="4800"/>
            </a:pPr>
            <a:r>
              <a:t>Determine the critical region </a:t>
            </a:r>
          </a:p>
          <a:p>
            <a:pPr marL="1228271" indent="-1088571" algn="l" defTabSz="2438400">
              <a:spcBef>
                <a:spcPts val="2400"/>
              </a:spcBef>
              <a:buClr>
                <a:srgbClr val="000000">
                  <a:alpha val="87059"/>
                </a:srgbClr>
              </a:buClr>
              <a:buSzPct val="100000"/>
              <a:buFont typeface="Helvetica Neue"/>
              <a:buChar char="•"/>
              <a:defRPr sz="4800"/>
            </a:pPr>
            <a:r>
              <a:t>Calculate the test</a:t>
            </a:r>
          </a:p>
          <a:p>
            <a:pPr marL="1228271" indent="-1088571" algn="l" defTabSz="2438400">
              <a:spcBef>
                <a:spcPts val="2400"/>
              </a:spcBef>
              <a:buClr>
                <a:srgbClr val="000000">
                  <a:alpha val="87059"/>
                </a:srgbClr>
              </a:buClr>
              <a:buSzPct val="100000"/>
              <a:buFont typeface="Helvetica Neue"/>
              <a:buChar char="•"/>
              <a:defRPr sz="4800"/>
            </a:pPr>
            <a:r>
              <a:t>Make decision</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Correlation"/>
          <p:cNvSpPr txBox="1"/>
          <p:nvPr>
            <p:ph type="title"/>
          </p:nvPr>
        </p:nvSpPr>
        <p:spPr>
          <a:prstGeom prst="rect">
            <a:avLst/>
          </a:prstGeom>
        </p:spPr>
        <p:txBody>
          <a:bodyPr/>
          <a:lstStyle/>
          <a:p>
            <a:pPr/>
            <a:r>
              <a:t>Correlation</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Correlation is a statistical measure that expresses the extent to which two variables are linearly related (meaning they change together at a constant rate)"/>
          <p:cNvSpPr txBox="1"/>
          <p:nvPr/>
        </p:nvSpPr>
        <p:spPr>
          <a:xfrm>
            <a:off x="1369862" y="5332995"/>
            <a:ext cx="21644277" cy="47691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400">
              <a:spcBef>
                <a:spcPts val="2400"/>
              </a:spcBef>
              <a:defRPr sz="4800"/>
            </a:pPr>
            <a:r>
              <a:t>Correlation is a statistical measure that expresses the extent to which two variables are linearly related (meaning they change together at a constant rate)</a:t>
            </a:r>
          </a:p>
          <a:p>
            <a:pPr algn="l" defTabSz="2438400">
              <a:spcBef>
                <a:spcPts val="2400"/>
              </a:spcBef>
              <a:defRPr sz="4800"/>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tandard Deviation"/>
          <p:cNvSpPr txBox="1"/>
          <p:nvPr>
            <p:ph type="title"/>
          </p:nvPr>
        </p:nvSpPr>
        <p:spPr>
          <a:prstGeom prst="rect">
            <a:avLst/>
          </a:prstGeom>
        </p:spPr>
        <p:txBody>
          <a:bodyPr/>
          <a:lstStyle/>
          <a:p>
            <a:pPr/>
            <a:r>
              <a:t>Standard Deviation</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Measure that quantifies the amount of variation or dispersion in a set of data values. It indicates how much the individual data points deviate from the mean (average) value of the dataset"/>
          <p:cNvSpPr txBox="1"/>
          <p:nvPr/>
        </p:nvSpPr>
        <p:spPr>
          <a:xfrm>
            <a:off x="1369862" y="5332995"/>
            <a:ext cx="21644277" cy="47691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2438400">
              <a:spcBef>
                <a:spcPts val="2400"/>
              </a:spcBef>
              <a:defRPr sz="4800"/>
            </a:pPr>
            <a:r>
              <a:t>Measure that quantifies the amount of variation or dispersion in a set of data values. It indicates how much the individual data points deviate from the mean (average) value of the dataset</a:t>
            </a:r>
          </a:p>
          <a:p>
            <a:pPr algn="l" defTabSz="2438400">
              <a:spcBef>
                <a:spcPts val="2400"/>
              </a:spcBef>
              <a:defRPr sz="4800"/>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Parametric tests"/>
          <p:cNvSpPr txBox="1"/>
          <p:nvPr>
            <p:ph type="title"/>
          </p:nvPr>
        </p:nvSpPr>
        <p:spPr>
          <a:prstGeom prst="rect">
            <a:avLst/>
          </a:prstGeom>
        </p:spPr>
        <p:txBody>
          <a:bodyPr/>
          <a:lstStyle/>
          <a:p>
            <a:pPr/>
            <a:r>
              <a:t>Parametric tests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9" name="Two jellyfish touching against a dark blue background" descr="Two jellyfish touching against a dark blue background"/>
          <p:cNvPicPr>
            <a:picLocks noChangeAspect="1"/>
          </p:cNvPicPr>
          <p:nvPr>
            <p:ph type="pic" idx="21"/>
          </p:nvPr>
        </p:nvPicPr>
        <p:blipFill>
          <a:blip r:embed="rId2">
            <a:extLst/>
          </a:blip>
          <a:srcRect l="0" t="0" r="0" b="0"/>
          <a:stretch>
            <a:fillRect/>
          </a:stretch>
        </p:blipFill>
        <p:spPr>
          <a:xfrm>
            <a:off x="5541615" y="0"/>
            <a:ext cx="13300770" cy="13716000"/>
          </a:xfrm>
          <a:prstGeom prst="rect">
            <a:avLst/>
          </a:prstGeom>
        </p:spPr>
      </p:pic>
      <p:sp>
        <p:nvSpPr>
          <p:cNvPr id="270" name="https://www.scribbr.com/statistics/statistical-tests/"/>
          <p:cNvSpPr txBox="1"/>
          <p:nvPr/>
        </p:nvSpPr>
        <p:spPr>
          <a:xfrm>
            <a:off x="75539" y="12638023"/>
            <a:ext cx="5465497" cy="885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https://www.scribbr.com/statistics/statistical-tests/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Normality test - Shapiro-Wilk"/>
          <p:cNvSpPr txBox="1"/>
          <p:nvPr>
            <p:ph type="body" sz="half" idx="1"/>
          </p:nvPr>
        </p:nvSpPr>
        <p:spPr>
          <a:prstGeom prst="rect">
            <a:avLst/>
          </a:prstGeom>
        </p:spPr>
        <p:txBody>
          <a:bodyPr/>
          <a:lstStyle/>
          <a:p>
            <a:pPr/>
            <a:r>
              <a:t>Normality test - Shapiro-Wilk</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Normality tests are statistical procedures used to assess whether a data set is well-modeled by a normal distribution and to evaluate how likely it is that the underlying random variable follows a normal distribution. These tests are important because ma"/>
          <p:cNvSpPr txBox="1"/>
          <p:nvPr/>
        </p:nvSpPr>
        <p:spPr>
          <a:xfrm>
            <a:off x="3068303" y="4371848"/>
            <a:ext cx="18247394" cy="497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Normality tests are statistical procedures used to assess whether a data set is well-modeled by a normal distribution and to evaluate how likely it is that the underlying random variable follows a normal distribution. These tests are important because many statistical methods, assume that the data are normally distributed.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 random variable is a numerical value that represents the outcome of a random event or experiment. It’s called &quot;random&quot; because its value depends on the outcome, which isn’t certain until we observe it.…"/>
          <p:cNvSpPr txBox="1"/>
          <p:nvPr/>
        </p:nvSpPr>
        <p:spPr>
          <a:xfrm>
            <a:off x="-25400" y="3254248"/>
            <a:ext cx="24434801" cy="72075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2438400">
              <a:spcBef>
                <a:spcPts val="2400"/>
              </a:spcBef>
              <a:defRPr sz="4800"/>
            </a:pPr>
            <a:r>
              <a:t>A </a:t>
            </a:r>
            <a:r>
              <a:rPr b="1"/>
              <a:t>random variable</a:t>
            </a:r>
            <a:r>
              <a:t> is a numerical value that represents the outcome of a random event or experiment. It’s called "random" because its value depends on the outcome, which isn’t certain until we observe it.</a:t>
            </a:r>
          </a:p>
          <a:p>
            <a:pPr defTabSz="2438400">
              <a:spcBef>
                <a:spcPts val="2400"/>
              </a:spcBef>
              <a:defRPr sz="4800"/>
            </a:pPr>
          </a:p>
          <a:p>
            <a:pPr defTabSz="2438400">
              <a:spcBef>
                <a:spcPts val="2400"/>
              </a:spcBef>
              <a:defRPr sz="4800"/>
            </a:pPr>
            <a:r>
              <a:t>A random variable is closely related to a </a:t>
            </a:r>
            <a:r>
              <a:rPr b="1"/>
              <a:t>distribution</a:t>
            </a:r>
            <a:r>
              <a:t>, which describes all the possible values the random variable can take and the probabilities associated with each of these values. The distribution gives us a "picture" of the behavior of the random variable by showing how often we can expect each outcome.</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T test"/>
          <p:cNvSpPr txBox="1"/>
          <p:nvPr>
            <p:ph type="body" sz="half" idx="1"/>
          </p:nvPr>
        </p:nvSpPr>
        <p:spPr>
          <a:prstGeom prst="rect">
            <a:avLst/>
          </a:prstGeom>
        </p:spPr>
        <p:txBody>
          <a:bodyPr/>
          <a:lstStyle/>
          <a:p>
            <a:pPr/>
            <a:r>
              <a:t>T test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Used when we want to compare a sample mean with a population mean. A one-sample t-test examines whether the mean of a sample is statistically different from a known or hypothesized population mean"/>
          <p:cNvSpPr txBox="1"/>
          <p:nvPr/>
        </p:nvSpPr>
        <p:spPr>
          <a:xfrm>
            <a:off x="3068303" y="5184647"/>
            <a:ext cx="18247394" cy="334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Used when we want to compare a sample mean with a population mean. A one-sample t-test examines whether the mean of a sample is statistically different from a known or hypothesized population mean</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ANOVA, MANOVA"/>
          <p:cNvSpPr txBox="1"/>
          <p:nvPr>
            <p:ph type="body" sz="half" idx="1"/>
          </p:nvPr>
        </p:nvSpPr>
        <p:spPr>
          <a:prstGeom prst="rect">
            <a:avLst/>
          </a:prstGeom>
        </p:spPr>
        <p:txBody>
          <a:bodyPr/>
          <a:lstStyle/>
          <a:p>
            <a:pPr/>
            <a:r>
              <a:t>ANOVA, MANOVA</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ANOVA is a powerful statistical method used to assess whether there are significant differences between the means of various groups. It is particularly useful when analyzing data across multiple populations influenced by one or more factors simultaneousl"/>
          <p:cNvSpPr txBox="1"/>
          <p:nvPr/>
        </p:nvSpPr>
        <p:spPr>
          <a:xfrm>
            <a:off x="3068303" y="3559048"/>
            <a:ext cx="18247394" cy="6597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ANOVA is a powerful statistical method used to assess whether there are significant differences between the means of various groups. It is particularly useful when analyzing data across multiple populations influenced by one or more factors simultaneously. By examining variance within and between groups, ANOVA isolates sources of variability and identifies whether specific factors contribute to observed differences among group means.</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84" name="Table"/>
          <p:cNvGraphicFramePr/>
          <p:nvPr/>
        </p:nvGraphicFramePr>
        <p:xfrm>
          <a:off x="5133106" y="2647950"/>
          <a:ext cx="10915403" cy="84328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03687"/>
                <a:gridCol w="3700102"/>
                <a:gridCol w="3453246"/>
                <a:gridCol w="3160749"/>
              </a:tblGrid>
              <a:tr h="1684020">
                <a:tc>
                  <a:txBody>
                    <a:bodyPr/>
                    <a:lstStyle/>
                    <a:p>
                      <a:pPr defTabSz="914400">
                        <a:defRPr sz="1800"/>
                      </a:pPr>
                      <a:r>
                        <a:rPr sz="3200"/>
                        <a:t>TYPE</a:t>
                      </a:r>
                    </a:p>
                  </a:txBody>
                  <a:tcPr marL="50800" marR="50800" marT="50800" marB="50800" anchor="ctr" anchorCtr="0" horzOverflow="overflow">
                    <a:solidFill>
                      <a:srgbClr val="D5D5D5"/>
                    </a:solidFill>
                  </a:tcPr>
                </a:tc>
                <a:tc>
                  <a:txBody>
                    <a:bodyPr/>
                    <a:lstStyle/>
                    <a:p>
                      <a:pPr defTabSz="914400">
                        <a:defRPr sz="1800"/>
                      </a:pPr>
                      <a:r>
                        <a:rPr sz="3200"/>
                        <a:t>NUM. OF DEPENDENT VARIABLES</a:t>
                      </a:r>
                    </a:p>
                  </a:txBody>
                  <a:tcPr marL="50800" marR="50800" marT="50800" marB="50800" anchor="ctr" anchorCtr="0" horzOverflow="overflow">
                    <a:solidFill>
                      <a:srgbClr val="D5D5D5"/>
                    </a:solidFill>
                  </a:tcPr>
                </a:tc>
                <a:tc>
                  <a:txBody>
                    <a:bodyPr/>
                    <a:lstStyle/>
                    <a:p>
                      <a:pPr defTabSz="914400">
                        <a:defRPr sz="1800"/>
                      </a:pPr>
                      <a:r>
                        <a:rPr sz="3200"/>
                        <a:t>NUM. OF INDEPENDENT VARIABLES</a:t>
                      </a:r>
                    </a:p>
                  </a:txBody>
                  <a:tcPr marL="50800" marR="50800" marT="50800" marB="50800" anchor="ctr" anchorCtr="0" horzOverflow="overflow">
                    <a:solidFill>
                      <a:srgbClr val="D5D5D5"/>
                    </a:solidFill>
                  </a:tcPr>
                </a:tc>
                <a:tc>
                  <a:txBody>
                    <a:bodyPr/>
                    <a:lstStyle/>
                    <a:p>
                      <a:pPr defTabSz="914400">
                        <a:defRPr sz="1800"/>
                      </a:pPr>
                      <a:r>
                        <a:rPr sz="3200"/>
                        <a:t>INDEPENDENT/ CORRELATED SAMPLES</a:t>
                      </a:r>
                    </a:p>
                  </a:txBody>
                  <a:tcPr marL="50800" marR="50800" marT="50800" marB="50800" anchor="ctr" anchorCtr="0" horzOverflow="overflow">
                    <a:solidFill>
                      <a:srgbClr val="D5D5D5"/>
                    </a:solidFill>
                  </a:tcPr>
                </a:tc>
              </a:tr>
              <a:tr h="1684020">
                <a:tc>
                  <a:txBody>
                    <a:bodyPr/>
                    <a:lstStyle/>
                    <a:p>
                      <a:pPr defTabSz="914400">
                        <a:defRPr sz="1800"/>
                      </a:pPr>
                      <a:r>
                        <a:rPr sz="3200"/>
                        <a:t>ONE - WAY ANOVA</a:t>
                      </a:r>
                    </a:p>
                  </a:txBody>
                  <a:tcPr marL="50800" marR="50800" marT="50800" marB="50800" anchor="ctr" anchorCtr="0" horzOverflow="overflow"/>
                </a:tc>
                <a:tc>
                  <a:txBody>
                    <a:bodyPr/>
                    <a:lstStyle/>
                    <a:p>
                      <a:pPr defTabSz="914400">
                        <a:defRPr sz="1800"/>
                      </a:pPr>
                      <a:r>
                        <a:rPr sz="3200"/>
                        <a:t>ONE</a:t>
                      </a:r>
                    </a:p>
                  </a:txBody>
                  <a:tcPr marL="50800" marR="50800" marT="50800" marB="50800" anchor="ctr" anchorCtr="0" horzOverflow="overflow"/>
                </a:tc>
                <a:tc>
                  <a:txBody>
                    <a:bodyPr/>
                    <a:lstStyle/>
                    <a:p>
                      <a:pPr defTabSz="914400">
                        <a:defRPr sz="1800"/>
                      </a:pPr>
                      <a:r>
                        <a:rPr sz="3200"/>
                        <a:t>ONE</a:t>
                      </a:r>
                    </a:p>
                  </a:txBody>
                  <a:tcPr marL="50800" marR="50800" marT="50800" marB="50800" anchor="ctr" anchorCtr="0" horzOverflow="overflow"/>
                </a:tc>
                <a:tc>
                  <a:txBody>
                    <a:bodyPr/>
                    <a:lstStyle/>
                    <a:p>
                      <a:pPr defTabSz="914400">
                        <a:defRPr sz="1800"/>
                      </a:pPr>
                      <a:r>
                        <a:rPr sz="3200"/>
                        <a:t>INDEPENDENT</a:t>
                      </a:r>
                    </a:p>
                  </a:txBody>
                  <a:tcPr marL="50800" marR="50800" marT="50800" marB="50800" anchor="ctr" anchorCtr="0" horzOverflow="overflow"/>
                </a:tc>
              </a:tr>
              <a:tr h="1684020">
                <a:tc>
                  <a:txBody>
                    <a:bodyPr/>
                    <a:lstStyle/>
                    <a:p>
                      <a:pPr defTabSz="914400">
                        <a:defRPr sz="1800"/>
                      </a:pPr>
                      <a:r>
                        <a:rPr sz="3200"/>
                        <a:t>TWO WAY ANOVA</a:t>
                      </a:r>
                    </a:p>
                  </a:txBody>
                  <a:tcPr marL="50800" marR="50800" marT="50800" marB="50800" anchor="ctr" anchorCtr="0" horzOverflow="overflow"/>
                </a:tc>
                <a:tc>
                  <a:txBody>
                    <a:bodyPr/>
                    <a:lstStyle/>
                    <a:p>
                      <a:pPr defTabSz="914400">
                        <a:defRPr sz="1800"/>
                      </a:pPr>
                      <a:r>
                        <a:rPr sz="3200"/>
                        <a:t>ONE</a:t>
                      </a:r>
                    </a:p>
                  </a:txBody>
                  <a:tcPr marL="50800" marR="50800" marT="50800" marB="50800" anchor="ctr" anchorCtr="0" horzOverflow="overflow"/>
                </a:tc>
                <a:tc>
                  <a:txBody>
                    <a:bodyPr/>
                    <a:lstStyle/>
                    <a:p>
                      <a:pPr defTabSz="914400">
                        <a:defRPr sz="1800"/>
                      </a:pPr>
                      <a:r>
                        <a:rPr sz="3200"/>
                        <a:t>MORE THAN ONE</a:t>
                      </a:r>
                    </a:p>
                  </a:txBody>
                  <a:tcPr marL="50800" marR="50800" marT="50800" marB="50800" anchor="ctr" anchorCtr="0" horzOverflow="overflow"/>
                </a:tc>
                <a:tc>
                  <a:txBody>
                    <a:bodyPr/>
                    <a:lstStyle/>
                    <a:p>
                      <a:pPr defTabSz="914400">
                        <a:defRPr sz="1800"/>
                      </a:pPr>
                      <a:r>
                        <a:rPr sz="3200"/>
                        <a:t>INDEPENDENT</a:t>
                      </a:r>
                    </a:p>
                  </a:txBody>
                  <a:tcPr marL="50800" marR="50800" marT="50800" marB="50800" anchor="ctr" anchorCtr="0" horzOverflow="overflow"/>
                </a:tc>
              </a:tr>
              <a:tr h="1684020">
                <a:tc>
                  <a:txBody>
                    <a:bodyPr/>
                    <a:lstStyle/>
                    <a:p>
                      <a:pPr defTabSz="914400">
                        <a:defRPr sz="1800"/>
                      </a:pPr>
                      <a:r>
                        <a:rPr sz="3200"/>
                        <a:t>MANOVA</a:t>
                      </a:r>
                    </a:p>
                  </a:txBody>
                  <a:tcPr marL="50800" marR="50800" marT="50800" marB="50800" anchor="ctr" anchorCtr="0" horzOverflow="overflow"/>
                </a:tc>
                <a:tc>
                  <a:txBody>
                    <a:bodyPr/>
                    <a:lstStyle/>
                    <a:p>
                      <a:pPr defTabSz="914400">
                        <a:defRPr sz="1800"/>
                      </a:pPr>
                      <a:r>
                        <a:rPr sz="3200"/>
                        <a:t>MORE THAN ONE</a:t>
                      </a:r>
                    </a:p>
                  </a:txBody>
                  <a:tcPr marL="50800" marR="50800" marT="50800" marB="50800" anchor="ctr" anchorCtr="0" horzOverflow="overflow"/>
                </a:tc>
                <a:tc>
                  <a:txBody>
                    <a:bodyPr/>
                    <a:lstStyle/>
                    <a:p>
                      <a:pPr defTabSz="914400">
                        <a:defRPr sz="1800"/>
                      </a:pPr>
                      <a:r>
                        <a:rPr sz="3200"/>
                        <a:t>ONE</a:t>
                      </a:r>
                    </a:p>
                  </a:txBody>
                  <a:tcPr marL="50800" marR="50800" marT="50800" marB="50800" anchor="ctr" anchorCtr="0" horzOverflow="overflow"/>
                </a:tc>
                <a:tc>
                  <a:txBody>
                    <a:bodyPr/>
                    <a:lstStyle/>
                    <a:p>
                      <a:pPr defTabSz="914400">
                        <a:defRPr sz="1800"/>
                      </a:pPr>
                      <a:r>
                        <a:rPr sz="3200"/>
                        <a:t>CORRELATED</a:t>
                      </a:r>
                    </a:p>
                  </a:txBody>
                  <a:tcPr marL="50800" marR="50800" marT="50800" marB="50800" anchor="ctr" anchorCtr="0" horzOverflow="overflow"/>
                </a:tc>
              </a:tr>
              <a:tr h="1684020">
                <a:tc>
                  <a:txBody>
                    <a:bodyPr/>
                    <a:lstStyle/>
                    <a:p>
                      <a:pPr defTabSz="914400">
                        <a:defRPr sz="1800"/>
                      </a:pPr>
                      <a:r>
                        <a:rPr sz="3200"/>
                        <a:t>REPEATED MEASURE ANOVA</a:t>
                      </a:r>
                    </a:p>
                  </a:txBody>
                  <a:tcPr marL="50800" marR="50800" marT="50800" marB="50800" anchor="ctr" anchorCtr="0" horzOverflow="overflow"/>
                </a:tc>
                <a:tc>
                  <a:txBody>
                    <a:bodyPr/>
                    <a:lstStyle/>
                    <a:p>
                      <a:pPr defTabSz="914400">
                        <a:defRPr sz="1800"/>
                      </a:pPr>
                      <a:r>
                        <a:rPr sz="3200"/>
                        <a:t>ONE</a:t>
                      </a:r>
                    </a:p>
                  </a:txBody>
                  <a:tcPr marL="50800" marR="50800" marT="50800" marB="50800" anchor="ctr" anchorCtr="0" horzOverflow="overflow"/>
                </a:tc>
                <a:tc>
                  <a:txBody>
                    <a:bodyPr/>
                    <a:lstStyle/>
                    <a:p>
                      <a:pPr defTabSz="914400">
                        <a:defRPr sz="1800"/>
                      </a:pPr>
                      <a:r>
                        <a:rPr sz="3200"/>
                        <a:t>MORE THAN ONE</a:t>
                      </a:r>
                    </a:p>
                  </a:txBody>
                  <a:tcPr marL="50800" marR="50800" marT="50800" marB="50800" anchor="ctr" anchorCtr="0" horzOverflow="overflow"/>
                </a:tc>
                <a:tc>
                  <a:txBody>
                    <a:bodyPr/>
                    <a:lstStyle/>
                    <a:p>
                      <a:pPr defTabSz="914400">
                        <a:defRPr sz="1800"/>
                      </a:pPr>
                      <a:r>
                        <a:rPr sz="3200"/>
                        <a:t>INDEPENDENT</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Nonparametric tests"/>
          <p:cNvSpPr txBox="1"/>
          <p:nvPr>
            <p:ph type="title"/>
          </p:nvPr>
        </p:nvSpPr>
        <p:spPr>
          <a:prstGeom prst="rect">
            <a:avLst/>
          </a:prstGeom>
        </p:spPr>
        <p:txBody>
          <a:bodyPr/>
          <a:lstStyle/>
          <a:p>
            <a:pPr/>
            <a:r>
              <a:t>Nonparametric tests</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Chi-Square"/>
          <p:cNvSpPr txBox="1"/>
          <p:nvPr>
            <p:ph type="body" sz="half" idx="1"/>
          </p:nvPr>
        </p:nvSpPr>
        <p:spPr>
          <a:prstGeom prst="rect">
            <a:avLst/>
          </a:prstGeom>
        </p:spPr>
        <p:txBody>
          <a:bodyPr/>
          <a:lstStyle/>
          <a:p>
            <a:pPr/>
            <a:r>
              <a:t>Chi-Square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The Chi-square test is a non-parametric test used to determine if there is a significant difference between observed and expected frequencies in categorical data. It is commonly applied in hypothesis testing to see if the distribution of data aligns with"/>
          <p:cNvSpPr txBox="1"/>
          <p:nvPr/>
        </p:nvSpPr>
        <p:spPr>
          <a:xfrm>
            <a:off x="3068303" y="3152648"/>
            <a:ext cx="18247394" cy="7410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The Chi-square test is a non-parametric test used to determine if there is a significant difference between observed and expected frequencies in categorical data. It is commonly applied in hypothesis testing to see if the distribution of data aligns with expectations under the null hypothesis. By comparing observed values against expected values, the test quantifies the discrepancies and helps evaluate whether they are due to random variation or if they suggest a meaningful association or pattern.</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And a lot more…"/>
          <p:cNvSpPr txBox="1"/>
          <p:nvPr>
            <p:ph type="body" sz="half" idx="1"/>
          </p:nvPr>
        </p:nvSpPr>
        <p:spPr>
          <a:prstGeom prst="rect">
            <a:avLst/>
          </a:prstGeom>
        </p:spPr>
        <p:txBody>
          <a:bodyPr/>
          <a:lstStyle/>
          <a:p>
            <a:pPr/>
            <a:r>
              <a:t>And a lot more…</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Live coding!"/>
          <p:cNvSpPr txBox="1"/>
          <p:nvPr>
            <p:ph type="title"/>
          </p:nvPr>
        </p:nvSpPr>
        <p:spPr>
          <a:prstGeom prst="rect">
            <a:avLst/>
          </a:prstGeom>
        </p:spPr>
        <p:txBody>
          <a:bodyPr/>
          <a:lstStyle/>
          <a:p>
            <a:pPr/>
            <a:r>
              <a:t>Live coding!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Normal Distribution"/>
          <p:cNvSpPr txBox="1"/>
          <p:nvPr>
            <p:ph type="title"/>
          </p:nvPr>
        </p:nvSpPr>
        <p:spPr>
          <a:prstGeom prst="rect">
            <a:avLst/>
          </a:prstGeom>
        </p:spPr>
        <p:txBody>
          <a:bodyPr/>
          <a:lstStyle/>
          <a:p>
            <a:pPr/>
            <a:r>
              <a:t>Normal Distribution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It is fundamental concept in statistics. It's a probability distribution that is symmetric about the mean, meaning that data points closer to the mean are more frequent than those farther away."/>
          <p:cNvSpPr txBox="1"/>
          <p:nvPr/>
        </p:nvSpPr>
        <p:spPr>
          <a:xfrm>
            <a:off x="3068303" y="5184647"/>
            <a:ext cx="18247394" cy="334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2438400">
              <a:spcBef>
                <a:spcPts val="2400"/>
              </a:spcBef>
              <a:defRPr sz="4800"/>
            </a:lvl1pPr>
          </a:lstStyle>
          <a:p>
            <a:pPr/>
            <a:r>
              <a:t>It is fundamental concept in statistics. It's a probability distribution that is symmetric about the mean, meaning that data points closer to the mean are more frequent than those farther away.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Two jellyfish touching against a dark blue background" descr="Two jellyfish touching against a dark blue background"/>
          <p:cNvPicPr>
            <a:picLocks noChangeAspect="1"/>
          </p:cNvPicPr>
          <p:nvPr>
            <p:ph type="pic" idx="21"/>
          </p:nvPr>
        </p:nvPicPr>
        <p:blipFill>
          <a:blip r:embed="rId2">
            <a:extLst/>
          </a:blip>
          <a:srcRect l="7264" t="0" r="10846" b="0"/>
          <a:stretch>
            <a:fillRect/>
          </a:stretch>
        </p:blipFill>
        <p:spPr>
          <a:xfrm>
            <a:off x="0" y="0"/>
            <a:ext cx="24384000" cy="13716000"/>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