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2"/>
  </p:notesMasterIdLst>
  <p:sldIdLst>
    <p:sldId id="256" r:id="rId2"/>
    <p:sldId id="257" r:id="rId3"/>
    <p:sldId id="258" r:id="rId4"/>
    <p:sldId id="259" r:id="rId5"/>
    <p:sldId id="330" r:id="rId6"/>
    <p:sldId id="332" r:id="rId7"/>
    <p:sldId id="333" r:id="rId8"/>
    <p:sldId id="334" r:id="rId9"/>
    <p:sldId id="335" r:id="rId10"/>
    <p:sldId id="260" r:id="rId11"/>
    <p:sldId id="337" r:id="rId12"/>
    <p:sldId id="336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27" r:id="rId54"/>
    <p:sldId id="328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24c4f4f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e24c4f4f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24c4f4f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e24c4f4f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e24c4f4fb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e24c4f4fb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e24c4f4fb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e24c4f4fb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e24c4f4f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e24c4f4f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24c4f4f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e24c4f4f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e24c4f4fb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e24c4f4fb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e24c4f4f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e24c4f4f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e24c4f4f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e24c4f4f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e24c4f4fb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e24c4f4fb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e24c4f4f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e24c4f4f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cd17bb57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cd17bb57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cd17bb57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cd17bb57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cc7dbb75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cc7dbb75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d17bb57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cd17bb57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d17bb57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d17bb57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d17bb5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cd17bb5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cd17bb57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cd17bb57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cd17bb5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cd17bb5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cd17bb57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cd17bb57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cd17bb57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cd17bb57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e24c4f4f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e24c4f4f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cd17bb57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cd17bb57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cd17bb57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0cd17bb57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0cd17bb57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0cd17bb57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cd17bb57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cd17bb57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cd17bb5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cd17bb5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cc7dbb75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cc7dbb75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cc7dbb75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cc7dbb75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cc7dbb75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cc7dbb75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cc7dbb75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0cc7dbb75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cc7dbb75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cc7dbb75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1ccaf97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1ccaf97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cc7dbb75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cc7dbb75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cc7dbb7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0cc7dbb7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cc7dbb75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0cc7dbb75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cc7dbb75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cc7dbb75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cc7dbb75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cc7dbb75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cc7dbb75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cc7dbb75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0cc7dbb75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0cc7dbb75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e24c4f4f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ee24c4f4f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ee24c4f4f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ee24c4f4f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e24c4f4f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e24c4f4f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e24c4f4f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e24c4f4f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e24c4f4f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ee24c4f4f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ee24c4f4fb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ee24c4f4fb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e24c4f4fb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ee24c4f4fb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ee24c4f4f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ee24c4f4f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ee24c4f4f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ee24c4f4fb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ee24c4f4fb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ee24c4f4fb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ee24c4f4fb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ee24c4f4fb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ee24c4f4fb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ee24c4f4fb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ee24c4f4fb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ee24c4f4fb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ee24c4f4fb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ee24c4f4fb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8A9472B8-8EF1-3975-F8C2-C1F05B062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e24c4f4fb_0_34:notes">
            <a:extLst>
              <a:ext uri="{FF2B5EF4-FFF2-40B4-BE49-F238E27FC236}">
                <a16:creationId xmlns:a16="http://schemas.microsoft.com/office/drawing/2014/main" id="{84393E06-42FC-8E68-24C6-7D33CB635C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e24c4f4fb_0_34:notes">
            <a:extLst>
              <a:ext uri="{FF2B5EF4-FFF2-40B4-BE49-F238E27FC236}">
                <a16:creationId xmlns:a16="http://schemas.microsoft.com/office/drawing/2014/main" id="{D12DA0FF-B012-427B-3096-65D96080C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822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1c071ec57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1c071ec57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1c071ec5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1c071ec5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c071ec57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1c071ec57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1c071ec57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1c071ec57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1c071ec57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1c071ec57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1c071ec57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1c071ec57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1c071ec57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1c071ec57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1c071ec57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1c071ec57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1c071ec57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1c071ec57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1c071ec57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1c071ec57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24c4f4f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24c4f4f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1c071ec57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1c071ec57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1c071ec57b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1c071ec57b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41ccaf97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d41ccaf97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e24c4f4f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e24c4f4f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e24c4f4f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e24c4f4f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5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brendan45774/test-file" TargetMode="External"/><Relationship Id="rId3" Type="http://schemas.openxmlformats.org/officeDocument/2006/relationships/hyperlink" Target="https://wesmckinney.com/book/" TargetMode="External"/><Relationship Id="rId7" Type="http://schemas.openxmlformats.org/officeDocument/2006/relationships/hyperlink" Target="https://www.youtube.com/watch?v=yVykqCayV1M&amp;ab_channel=RevealBI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cy8r7WSuT1I" TargetMode="External"/><Relationship Id="rId11" Type="http://schemas.openxmlformats.org/officeDocument/2006/relationships/hyperlink" Target="https://github.com/Skamlo/Visualization-Techniques-in-Python" TargetMode="External"/><Relationship Id="rId5" Type="http://schemas.openxmlformats.org/officeDocument/2006/relationships/hyperlink" Target="https://towardsdatascience.com/kernel-density-estimation-explained-step-by-step-7cc5b5bc4517" TargetMode="External"/><Relationship Id="rId10" Type="http://schemas.openxmlformats.org/officeDocument/2006/relationships/hyperlink" Target="https://www.kaggle.com/datasets/aleksandrglotov/car-prices-poland" TargetMode="External"/><Relationship Id="rId4" Type="http://schemas.openxmlformats.org/officeDocument/2006/relationships/hyperlink" Target="https://clauswilke.com/dataviz/" TargetMode="External"/><Relationship Id="rId9" Type="http://schemas.openxmlformats.org/officeDocument/2006/relationships/hyperlink" Target="https://stat.gov.pl/sygnalne/komunikaty-i-obwieszczenia/lista-komunikatow-i-obwieszczen/obwieszczenie-w-sprawie-wysokosci-przecietnego-miesiecznego-wynagrodzenia-brutto-w-gospodarce-narodowej-w-wojewodztwach-w-2022-roku,295,9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Visualizations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Directory of </a:t>
            </a:r>
            <a:r>
              <a:rPr lang="pl-PL" dirty="0" err="1"/>
              <a:t>visualizations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az 15" descr="Obraz zawierający Prostokąt, zrzut ekranu, diagram, design&#10;&#10;Opis wygenerowany automatycznie">
            <a:extLst>
              <a:ext uri="{FF2B5EF4-FFF2-40B4-BE49-F238E27FC236}">
                <a16:creationId xmlns:a16="http://schemas.microsoft.com/office/drawing/2014/main" id="{9398A705-87CA-2571-9294-683DB6EC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409" y="722288"/>
            <a:ext cx="1721181" cy="1721181"/>
          </a:xfrm>
          <a:prstGeom prst="rect">
            <a:avLst/>
          </a:prstGeom>
        </p:spPr>
      </p:pic>
      <p:pic>
        <p:nvPicPr>
          <p:cNvPr id="18" name="Obraz 17" descr="Obraz zawierający tekst, diagram, linia, zrzut ekranu&#10;&#10;Opis wygenerowany automatycznie">
            <a:extLst>
              <a:ext uri="{FF2B5EF4-FFF2-40B4-BE49-F238E27FC236}">
                <a16:creationId xmlns:a16="http://schemas.microsoft.com/office/drawing/2014/main" id="{450A8DC2-9E9C-0AF2-778F-A8BF02453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03" y="722289"/>
            <a:ext cx="1721181" cy="1721181"/>
          </a:xfrm>
          <a:prstGeom prst="rect">
            <a:avLst/>
          </a:prstGeom>
        </p:spPr>
      </p:pic>
      <p:pic>
        <p:nvPicPr>
          <p:cNvPr id="20" name="Obraz 19" descr="Obraz zawierający mapa, diagram, Plan, design&#10;&#10;Opis wygenerowany automatycznie">
            <a:extLst>
              <a:ext uri="{FF2B5EF4-FFF2-40B4-BE49-F238E27FC236}">
                <a16:creationId xmlns:a16="http://schemas.microsoft.com/office/drawing/2014/main" id="{31F9E99F-26B2-EFE8-AA6E-B7667273F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485" y="3169727"/>
            <a:ext cx="1715611" cy="1715611"/>
          </a:xfrm>
          <a:prstGeom prst="rect">
            <a:avLst/>
          </a:prstGeom>
        </p:spPr>
      </p:pic>
      <p:pic>
        <p:nvPicPr>
          <p:cNvPr id="22" name="Obraz 21" descr="Obraz zawierający Czcionka, krąg, Grafika, logo&#10;&#10;Opis wygenerowany automatycznie">
            <a:extLst>
              <a:ext uri="{FF2B5EF4-FFF2-40B4-BE49-F238E27FC236}">
                <a16:creationId xmlns:a16="http://schemas.microsoft.com/office/drawing/2014/main" id="{A0B71AAB-A0D9-22F8-E20C-009987CC3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915" y="722288"/>
            <a:ext cx="1721181" cy="1721181"/>
          </a:xfrm>
          <a:prstGeom prst="rect">
            <a:avLst/>
          </a:prstGeom>
        </p:spPr>
      </p:pic>
      <p:pic>
        <p:nvPicPr>
          <p:cNvPr id="24" name="Obraz 23" descr="Obraz zawierający zrzut ekranu, diagram, linia, Czcionka&#10;&#10;Opis wygenerowany automatycznie">
            <a:extLst>
              <a:ext uri="{FF2B5EF4-FFF2-40B4-BE49-F238E27FC236}">
                <a16:creationId xmlns:a16="http://schemas.microsoft.com/office/drawing/2014/main" id="{95DFF7B8-99E1-A089-220E-970F4DA1A0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1409" y="3164157"/>
            <a:ext cx="1721181" cy="1721181"/>
          </a:xfrm>
          <a:prstGeom prst="rect">
            <a:avLst/>
          </a:prstGeom>
        </p:spPr>
      </p:pic>
      <p:pic>
        <p:nvPicPr>
          <p:cNvPr id="26" name="Obraz 25" descr="Obraz zawierający zrzut ekranu, diagram, Jaskrawoniebieski, linia&#10;&#10;Opis wygenerowany automatycznie">
            <a:extLst>
              <a:ext uri="{FF2B5EF4-FFF2-40B4-BE49-F238E27FC236}">
                <a16:creationId xmlns:a16="http://schemas.microsoft.com/office/drawing/2014/main" id="{11FA4893-6B56-7FC9-7580-8DC67E5A7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903" y="3164156"/>
            <a:ext cx="1721181" cy="1721181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BD11810A-5C45-468C-BEB0-6B8B74B411B6}"/>
              </a:ext>
            </a:extLst>
          </p:cNvPr>
          <p:cNvSpPr txBox="1"/>
          <p:nvPr/>
        </p:nvSpPr>
        <p:spPr>
          <a:xfrm>
            <a:off x="561109" y="23552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Distributions</a:t>
            </a:r>
            <a:endParaRPr lang="pl-PL" sz="2400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097D56A-2B88-EE5B-26D9-0C8B768344A5}"/>
              </a:ext>
            </a:extLst>
          </p:cNvPr>
          <p:cNvSpPr txBox="1"/>
          <p:nvPr/>
        </p:nvSpPr>
        <p:spPr>
          <a:xfrm>
            <a:off x="3543299" y="235527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Amounts</a:t>
            </a:r>
            <a:endParaRPr lang="pl-PL" sz="2400" dirty="0"/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354C0267-C79C-0C19-297C-43F5ADE42932}"/>
              </a:ext>
            </a:extLst>
          </p:cNvPr>
          <p:cNvSpPr txBox="1"/>
          <p:nvPr/>
        </p:nvSpPr>
        <p:spPr>
          <a:xfrm>
            <a:off x="6503610" y="235526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Proportions</a:t>
            </a:r>
            <a:endParaRPr lang="pl-PL" sz="2400" dirty="0"/>
          </a:p>
        </p:txBody>
      </p:sp>
      <p:sp>
        <p:nvSpPr>
          <p:cNvPr id="30" name="pole tekstowe 29">
            <a:extLst>
              <a:ext uri="{FF2B5EF4-FFF2-40B4-BE49-F238E27FC236}">
                <a16:creationId xmlns:a16="http://schemas.microsoft.com/office/drawing/2014/main" id="{1C92822C-F42B-2D95-9FFB-9B034E6E3958}"/>
              </a:ext>
            </a:extLst>
          </p:cNvPr>
          <p:cNvSpPr txBox="1"/>
          <p:nvPr/>
        </p:nvSpPr>
        <p:spPr>
          <a:xfrm>
            <a:off x="210430" y="2680600"/>
            <a:ext cx="2750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/>
              <a:t>x-y </a:t>
            </a:r>
            <a:r>
              <a:rPr lang="pl-PL" sz="2400" dirty="0" err="1"/>
              <a:t>relationships</a:t>
            </a:r>
            <a:endParaRPr lang="pl-PL" sz="2400" dirty="0"/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9E3A74F0-759F-DDE4-8DC6-D7B1666ACD92}"/>
              </a:ext>
            </a:extLst>
          </p:cNvPr>
          <p:cNvSpPr txBox="1"/>
          <p:nvPr/>
        </p:nvSpPr>
        <p:spPr>
          <a:xfrm>
            <a:off x="3500637" y="270003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Uncertainty</a:t>
            </a:r>
            <a:endParaRPr lang="pl-PL" sz="2400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9430BD68-41B2-6180-12D9-5A853DC0B2BE}"/>
              </a:ext>
            </a:extLst>
          </p:cNvPr>
          <p:cNvSpPr txBox="1"/>
          <p:nvPr/>
        </p:nvSpPr>
        <p:spPr>
          <a:xfrm>
            <a:off x="6529809" y="2675279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 err="1"/>
              <a:t>Geospatial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12338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73314E7F-2812-B645-3ADE-FABA87092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>
            <a:extLst>
              <a:ext uri="{FF2B5EF4-FFF2-40B4-BE49-F238E27FC236}">
                <a16:creationId xmlns:a16="http://schemas.microsoft.com/office/drawing/2014/main" id="{34A3726D-BC00-367B-8EFE-8E5CD603738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2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573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1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pic>
        <p:nvPicPr>
          <p:cNvPr id="83" name="Google Shape;83;p18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pic>
        <p:nvPicPr>
          <p:cNvPr id="90" name="Google Shape;90;p19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98" name="Google Shape;98;p20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99" name="Google Shape;99;p20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108" name="Google Shape;108;p21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1"/>
          </p:nvPr>
        </p:nvSpPr>
        <p:spPr>
          <a:xfrm>
            <a:off x="596962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Geospatial</a:t>
            </a:r>
            <a:endParaRPr sz="2000"/>
          </a:p>
        </p:txBody>
      </p:sp>
      <p:pic>
        <p:nvPicPr>
          <p:cNvPr id="110" name="Google Shape;110;p21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 title="geoplo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499" y="1546768"/>
            <a:ext cx="1233749" cy="12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7228400" y="1799488"/>
            <a:ext cx="1638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 b="1">
                <a:solidFill>
                  <a:schemeClr val="dk1"/>
                </a:solidFill>
              </a:rPr>
              <a:t>Geoplot</a:t>
            </a:r>
            <a:endParaRPr sz="2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Main libraries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31177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Fundamental</a:t>
            </a:r>
            <a:endParaRPr sz="2000"/>
          </a:p>
        </p:txBody>
      </p:sp>
      <p:sp>
        <p:nvSpPr>
          <p:cNvPr id="121" name="Google Shape;121;p22"/>
          <p:cNvSpPr txBox="1"/>
          <p:nvPr/>
        </p:nvSpPr>
        <p:spPr>
          <a:xfrm>
            <a:off x="3174225" y="971875"/>
            <a:ext cx="2795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>
                <a:solidFill>
                  <a:schemeClr val="dk2"/>
                </a:solidFill>
              </a:rPr>
              <a:t>Interactive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5969625" y="971875"/>
            <a:ext cx="2862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Geospatial</a:t>
            </a:r>
            <a:endParaRPr sz="2000"/>
          </a:p>
        </p:txBody>
      </p:sp>
      <p:pic>
        <p:nvPicPr>
          <p:cNvPr id="123" name="Google Shape;123;p22" title="matplotli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96" y="1575646"/>
            <a:ext cx="1504950" cy="142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 title="seabo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0600" y="3068150"/>
            <a:ext cx="1504950" cy="1808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 title="plotl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2375" y="1341225"/>
            <a:ext cx="2219273" cy="166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title="foliu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9500" y="3441962"/>
            <a:ext cx="2722850" cy="9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geoplot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9499" y="1546768"/>
            <a:ext cx="1233749" cy="125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7228400" y="1799488"/>
            <a:ext cx="16383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900" b="1">
                <a:solidFill>
                  <a:schemeClr val="dk1"/>
                </a:solidFill>
              </a:rPr>
              <a:t>Geoplot</a:t>
            </a:r>
            <a:endParaRPr sz="29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311700" y="1305275"/>
            <a:ext cx="8520600" cy="14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Other visualization apps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ctrTitle"/>
          </p:nvPr>
        </p:nvSpPr>
        <p:spPr>
          <a:xfrm>
            <a:off x="311700" y="224275"/>
            <a:ext cx="8520600" cy="7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Other visualization apps</a:t>
            </a:r>
            <a:endParaRPr/>
          </a:p>
        </p:txBody>
      </p:sp>
      <p:pic>
        <p:nvPicPr>
          <p:cNvPr id="139" name="Google Shape;139;p24" title="Tableau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977" y="2943335"/>
            <a:ext cx="2428017" cy="1483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 title="powerBI-Logo-2048x5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00" y="1396388"/>
            <a:ext cx="3229650" cy="9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title="exce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8425" y="1771813"/>
            <a:ext cx="3229650" cy="19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311700" y="979350"/>
            <a:ext cx="8520600" cy="24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Why do we need visualizations?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ctrTitle"/>
          </p:nvPr>
        </p:nvSpPr>
        <p:spPr>
          <a:xfrm>
            <a:off x="311700" y="1305275"/>
            <a:ext cx="8520600" cy="22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How to visualize data distribution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D2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 title="titanic_datas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75" y="52325"/>
            <a:ext cx="7465825" cy="5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7" title="titanic_mem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159875"/>
            <a:ext cx="47625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 title="Zrzut ekranu 2024-07-24 1432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9525"/>
            <a:ext cx="8839200" cy="256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 title="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475" y="1027524"/>
            <a:ext cx="6791049" cy="38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Histogram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73" name="Google Shape;173;p30" title="dens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00" y="1241025"/>
            <a:ext cx="7141325" cy="35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-43500" y="2146050"/>
            <a:ext cx="91440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KDE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/>
        </p:nvSpPr>
        <p:spPr>
          <a:xfrm>
            <a:off x="-43500" y="2146050"/>
            <a:ext cx="914400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KDE - </a:t>
            </a:r>
            <a:r>
              <a:rPr lang="pl" sz="4500">
                <a:solidFill>
                  <a:schemeClr val="dk1"/>
                </a:solidFill>
                <a:highlight>
                  <a:srgbClr val="FFFFFF"/>
                </a:highlight>
              </a:rPr>
              <a:t>Kernel Density Estimator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5900" y="2106626"/>
            <a:ext cx="7592200" cy="30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3" title="1_X7mzgCVhd6mCDshCfYdsog.png"/>
          <p:cNvPicPr preferRelativeResize="0"/>
          <p:nvPr/>
        </p:nvPicPr>
        <p:blipFill rotWithShape="1">
          <a:blip r:embed="rId4">
            <a:alphaModFix/>
          </a:blip>
          <a:srcRect l="23944" r="26015"/>
          <a:stretch/>
        </p:blipFill>
        <p:spPr>
          <a:xfrm>
            <a:off x="2728812" y="1209825"/>
            <a:ext cx="3686374" cy="11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96" name="Google Shape;196;p34" title="1_9obULl-lPPC9npJzmfPuXg.png"/>
          <p:cNvPicPr preferRelativeResize="0"/>
          <p:nvPr/>
        </p:nvPicPr>
        <p:blipFill rotWithShape="1">
          <a:blip r:embed="rId3">
            <a:alphaModFix/>
          </a:blip>
          <a:srcRect l="34634" r="35859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vis_befo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725" y="1596875"/>
            <a:ext cx="592455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3190950" y="417575"/>
            <a:ext cx="27621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800">
                <a:solidFill>
                  <a:schemeClr val="dk1"/>
                </a:solidFill>
              </a:rPr>
              <a:t>Before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02" name="Google Shape;202;p35" title="1_9obULl-lPPC9npJzmfPuXg.png"/>
          <p:cNvPicPr preferRelativeResize="0"/>
          <p:nvPr/>
        </p:nvPicPr>
        <p:blipFill rotWithShape="1">
          <a:blip r:embed="rId3">
            <a:alphaModFix/>
          </a:blip>
          <a:srcRect l="34634" r="35859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5" title="1_HXdNtNDelrcEeOqnl818Sg.png"/>
          <p:cNvPicPr preferRelativeResize="0"/>
          <p:nvPr/>
        </p:nvPicPr>
        <p:blipFill rotWithShape="1">
          <a:blip r:embed="rId4">
            <a:alphaModFix/>
          </a:blip>
          <a:srcRect l="31322" r="34207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09" name="Google Shape;209;p36" title="1_9obULl-lPPC9npJzmfPuXg.png"/>
          <p:cNvPicPr preferRelativeResize="0"/>
          <p:nvPr/>
        </p:nvPicPr>
        <p:blipFill rotWithShape="1">
          <a:blip r:embed="rId3">
            <a:alphaModFix/>
          </a:blip>
          <a:srcRect l="34634" r="35859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 title="1_HXdNtNDelrcEeOqnl818Sg.png"/>
          <p:cNvPicPr preferRelativeResize="0"/>
          <p:nvPr/>
        </p:nvPicPr>
        <p:blipFill rotWithShape="1">
          <a:blip r:embed="rId4">
            <a:alphaModFix/>
          </a:blip>
          <a:srcRect l="31322" r="34207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350150" y="461075"/>
            <a:ext cx="3207900" cy="16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h - </a:t>
            </a:r>
            <a:r>
              <a:rPr lang="pl" sz="1800">
                <a:solidFill>
                  <a:srgbClr val="242424"/>
                </a:solidFill>
                <a:highlight>
                  <a:srgbClr val="FFFFFF"/>
                </a:highlight>
              </a:rPr>
              <a:t>kernel bandwidth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17" name="Google Shape;217;p37" title="1_9obULl-lPPC9npJzmfPuXg.png"/>
          <p:cNvPicPr preferRelativeResize="0"/>
          <p:nvPr/>
        </p:nvPicPr>
        <p:blipFill rotWithShape="1">
          <a:blip r:embed="rId3">
            <a:alphaModFix/>
          </a:blip>
          <a:srcRect l="34634" r="35859"/>
          <a:stretch/>
        </p:blipFill>
        <p:spPr>
          <a:xfrm>
            <a:off x="3408463" y="1144575"/>
            <a:ext cx="2327075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 title="1_HXdNtNDelrcEeOqnl818Sg.png"/>
          <p:cNvPicPr preferRelativeResize="0"/>
          <p:nvPr/>
        </p:nvPicPr>
        <p:blipFill rotWithShape="1">
          <a:blip r:embed="rId4">
            <a:alphaModFix/>
          </a:blip>
          <a:srcRect l="31322" r="34207"/>
          <a:stretch/>
        </p:blipFill>
        <p:spPr>
          <a:xfrm>
            <a:off x="3212725" y="1943100"/>
            <a:ext cx="27185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7" title="1_3DpCSNd8X-dltjclCU0HbQ.png"/>
          <p:cNvPicPr preferRelativeResize="0"/>
          <p:nvPr/>
        </p:nvPicPr>
        <p:blipFill rotWithShape="1">
          <a:blip r:embed="rId5">
            <a:alphaModFix/>
          </a:blip>
          <a:srcRect l="29945" r="32688"/>
          <a:stretch/>
        </p:blipFill>
        <p:spPr>
          <a:xfrm>
            <a:off x="3098550" y="3510600"/>
            <a:ext cx="294690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7"/>
          <p:cNvSpPr txBox="1"/>
          <p:nvPr/>
        </p:nvSpPr>
        <p:spPr>
          <a:xfrm>
            <a:off x="350150" y="461075"/>
            <a:ext cx="3207900" cy="16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h - </a:t>
            </a:r>
            <a:r>
              <a:rPr lang="pl" sz="1800">
                <a:solidFill>
                  <a:srgbClr val="242424"/>
                </a:solidFill>
                <a:highlight>
                  <a:srgbClr val="FFFFFF"/>
                </a:highlight>
              </a:rPr>
              <a:t>kernel bandwidth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26" name="Google Shape;226;p38" title="vector_formul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 rotWithShape="1">
          <a:blip r:embed="rId3">
            <a:alphaModFix/>
          </a:blip>
          <a:srcRect l="30228" r="30232"/>
          <a:stretch/>
        </p:blipFill>
        <p:spPr>
          <a:xfrm>
            <a:off x="2092900" y="2514525"/>
            <a:ext cx="2457574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9" title="vector_formul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 rotWithShape="1">
          <a:blip r:embed="rId3">
            <a:alphaModFix/>
          </a:blip>
          <a:srcRect l="30228" r="30232"/>
          <a:stretch/>
        </p:blipFill>
        <p:spPr>
          <a:xfrm>
            <a:off x="1815350" y="2503650"/>
            <a:ext cx="2457574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0" title="1_z30pZyUqcWBdh-UchCu1VQ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950" y="2503650"/>
            <a:ext cx="6602598" cy="94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0" title="vector_formul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6675" y="1035850"/>
            <a:ext cx="1430650" cy="8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1" title="1_3jznr7DfqunLKbNLCFrnCg.png"/>
          <p:cNvPicPr preferRelativeResize="0"/>
          <p:nvPr/>
        </p:nvPicPr>
        <p:blipFill rotWithShape="1">
          <a:blip r:embed="rId3">
            <a:alphaModFix/>
          </a:blip>
          <a:srcRect r="10112" b="75365"/>
          <a:stretch/>
        </p:blipFill>
        <p:spPr>
          <a:xfrm>
            <a:off x="466125" y="899275"/>
            <a:ext cx="7528602" cy="10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2" title="1_3jznr7DfqunLKbNLCFrnCg.png"/>
          <p:cNvPicPr preferRelativeResize="0"/>
          <p:nvPr/>
        </p:nvPicPr>
        <p:blipFill rotWithShape="1">
          <a:blip r:embed="rId3">
            <a:alphaModFix/>
          </a:blip>
          <a:srcRect b="42146"/>
          <a:stretch/>
        </p:blipFill>
        <p:spPr>
          <a:xfrm>
            <a:off x="466125" y="899275"/>
            <a:ext cx="8375350" cy="236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54" name="Google Shape;254;p42"/>
          <p:cNvSpPr/>
          <p:nvPr/>
        </p:nvSpPr>
        <p:spPr>
          <a:xfrm>
            <a:off x="7712000" y="2385800"/>
            <a:ext cx="630600" cy="56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43" title="1_3jznr7DfqunLKbNLCFrnC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13" y="899275"/>
            <a:ext cx="8375374" cy="409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66" name="Google Shape;266;p44" title="1_g92RLL-Tw7Hn6kweo2mz_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00" y="1970250"/>
            <a:ext cx="6385176" cy="120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 title="vis_af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425" y="696100"/>
            <a:ext cx="564515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190950" y="417575"/>
            <a:ext cx="27621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800">
                <a:solidFill>
                  <a:schemeClr val="dk1"/>
                </a:solidFill>
              </a:rPr>
              <a:t>After</a:t>
            </a:r>
            <a:endParaRPr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72" name="Google Shape;272;p45" title="graph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84" name="Google Shape;284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90" name="Google Shape;290;p48" title="graph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296" name="Google Shape;29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26" name="Google Shape;32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CF9B2-7A14-A56F-4253-9E655116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731FEACF-9C64-9335-9FCF-6A0608A1D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9" y="771332"/>
            <a:ext cx="2448130" cy="36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36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32" name="Google Shape;332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38" name="Google Shape;338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44" name="Google Shape;344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50975"/>
            <a:ext cx="8839200" cy="353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9;p58">
            <a:extLst>
              <a:ext uri="{FF2B5EF4-FFF2-40B4-BE49-F238E27FC236}">
                <a16:creationId xmlns:a16="http://schemas.microsoft.com/office/drawing/2014/main" id="{696999F6-75BF-9F4B-BA6D-25DFFE99E027}"/>
              </a:ext>
            </a:extLst>
          </p:cNvPr>
          <p:cNvSpPr txBox="1"/>
          <p:nvPr/>
        </p:nvSpPr>
        <p:spPr>
          <a:xfrm>
            <a:off x="650850" y="2038327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 dirty="0">
                <a:solidFill>
                  <a:schemeClr val="dk1"/>
                </a:solidFill>
              </a:rPr>
              <a:t>Kernel Bandwidth</a:t>
            </a:r>
            <a:endParaRPr sz="45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6052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1E370-E83F-EBBC-49A7-15CC97174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Wykres&#10;&#10;Opis wygenerowany automatycznie">
            <a:extLst>
              <a:ext uri="{FF2B5EF4-FFF2-40B4-BE49-F238E27FC236}">
                <a16:creationId xmlns:a16="http://schemas.microsoft.com/office/drawing/2014/main" id="{251547DE-6611-FC00-7862-B1EF7376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6" y="158127"/>
            <a:ext cx="3508922" cy="2339281"/>
          </a:xfrm>
          <a:prstGeom prst="rect">
            <a:avLst/>
          </a:prstGeom>
        </p:spPr>
      </p:pic>
      <p:pic>
        <p:nvPicPr>
          <p:cNvPr id="6" name="Obraz 5" descr="Obraz zawierający tekst, diagram, Wykres&#10;&#10;Opis wygenerowany automatycznie">
            <a:extLst>
              <a:ext uri="{FF2B5EF4-FFF2-40B4-BE49-F238E27FC236}">
                <a16:creationId xmlns:a16="http://schemas.microsoft.com/office/drawing/2014/main" id="{4108D123-72EF-7FFF-246E-A617D868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702" y="158127"/>
            <a:ext cx="3508922" cy="2339281"/>
          </a:xfrm>
          <a:prstGeom prst="rect">
            <a:avLst/>
          </a:prstGeom>
        </p:spPr>
      </p:pic>
      <p:pic>
        <p:nvPicPr>
          <p:cNvPr id="8" name="Obraz 7" descr="Obraz zawierający tekst, diagram, Wykres&#10;&#10;Opis wygenerowany automatycznie">
            <a:extLst>
              <a:ext uri="{FF2B5EF4-FFF2-40B4-BE49-F238E27FC236}">
                <a16:creationId xmlns:a16="http://schemas.microsoft.com/office/drawing/2014/main" id="{CA85EE2F-FD3E-1407-2727-3A19CE5A3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76" y="2497408"/>
            <a:ext cx="3508922" cy="2339281"/>
          </a:xfrm>
          <a:prstGeom prst="rect">
            <a:avLst/>
          </a:prstGeom>
        </p:spPr>
      </p:pic>
      <p:pic>
        <p:nvPicPr>
          <p:cNvPr id="10" name="Obraz 9" descr="Obraz zawierający tekst, diagram, Wykres, linia&#10;&#10;Opis wygenerowany automatycznie">
            <a:extLst>
              <a:ext uri="{FF2B5EF4-FFF2-40B4-BE49-F238E27FC236}">
                <a16:creationId xmlns:a16="http://schemas.microsoft.com/office/drawing/2014/main" id="{E4E76D9C-6FD5-6AEA-F785-E20BBF4B9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702" y="2423066"/>
            <a:ext cx="3508922" cy="23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4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8"/>
          <p:cNvSpPr txBox="1"/>
          <p:nvPr/>
        </p:nvSpPr>
        <p:spPr>
          <a:xfrm>
            <a:off x="650850" y="15699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 dirty="0">
                <a:solidFill>
                  <a:schemeClr val="dk1"/>
                </a:solidFill>
              </a:rPr>
              <a:t>Comparing multiple distributions</a:t>
            </a:r>
            <a:endParaRPr sz="4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histogram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55" name="Google Shape;355;p59" title="histogram_stack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238" y="985550"/>
            <a:ext cx="7333126" cy="40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Stacked 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61" name="Google Shape;361;p60" title="density_stack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87" y="1114228"/>
            <a:ext cx="7146024" cy="3891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Overlapping 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67" name="Google Shape;367;p61" title="ovelaped_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11" y="1250375"/>
            <a:ext cx="7003375" cy="37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Overlapping density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73" name="Google Shape;373;p62" title="distribution_overlap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075" y="1091175"/>
            <a:ext cx="7713849" cy="39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3F751-EA44-10FE-42E2-1427C5BA0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DCB377F3-1273-D5F9-67C4-BAA7B6A8C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79" y="771332"/>
            <a:ext cx="2448130" cy="3600836"/>
          </a:xfrm>
          <a:prstGeom prst="rect">
            <a:avLst/>
          </a:prstGeom>
        </p:spPr>
      </p:pic>
      <p:pic>
        <p:nvPicPr>
          <p:cNvPr id="6" name="Obraz 5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59780E35-E96D-DC6D-8315-C0164776E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673" y="1134378"/>
            <a:ext cx="5168631" cy="287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5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Box plots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79" name="Google Shape;379;p63" title="bo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88" y="948150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Violin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85" name="Google Shape;385;p64" title="viol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388" y="1003375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Strip plot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91" name="Google Shape;391;p65" title="stri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88" y="910775"/>
            <a:ext cx="5421221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Logarithmic scale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Logarithmic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02" name="Google Shape;402;p67" title="logarithmic_sc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400" y="1175325"/>
            <a:ext cx="7301199" cy="35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Real vs theoretical distribution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Real vs theoretical distribution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13" name="Google Shape;413;p69" title="pre_qq_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775" y="1218575"/>
            <a:ext cx="6576049" cy="36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Real vs theoretical distribution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19" name="Google Shape;419;p70" title="qq-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5787" y="858450"/>
            <a:ext cx="3872418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1"/>
          <p:cNvSpPr txBox="1"/>
          <p:nvPr/>
        </p:nvSpPr>
        <p:spPr>
          <a:xfrm>
            <a:off x="650850" y="2033475"/>
            <a:ext cx="78423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500">
                <a:solidFill>
                  <a:schemeClr val="dk1"/>
                </a:solidFill>
              </a:rPr>
              <a:t>Frequently made mistakes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Incorrect color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30" name="Google Shape;430;p72" title="color_in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900" y="850975"/>
            <a:ext cx="4420751" cy="370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72" title="color_correct.png"/>
          <p:cNvPicPr preferRelativeResize="0"/>
          <p:nvPr/>
        </p:nvPicPr>
        <p:blipFill rotWithShape="1">
          <a:blip r:embed="rId4">
            <a:alphaModFix/>
          </a:blip>
          <a:srcRect l="1020" r="-1020"/>
          <a:stretch/>
        </p:blipFill>
        <p:spPr>
          <a:xfrm>
            <a:off x="151250" y="850975"/>
            <a:ext cx="4420751" cy="3702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7ED71-6C42-B623-F294-76B4E86E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tekst, zrzut ekranu, diagram, Wykres&#10;&#10;Opis wygenerowany automatycznie">
            <a:extLst>
              <a:ext uri="{FF2B5EF4-FFF2-40B4-BE49-F238E27FC236}">
                <a16:creationId xmlns:a16="http://schemas.microsoft.com/office/drawing/2014/main" id="{703CF3CB-38D5-B757-EB1F-04981767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596" y="1134379"/>
            <a:ext cx="5170708" cy="2874742"/>
          </a:xfrm>
          <a:prstGeom prst="rect">
            <a:avLst/>
          </a:prstGeom>
        </p:spPr>
      </p:pic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4D06F396-60A6-F8D2-65B2-B63DE73B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79" y="771332"/>
            <a:ext cx="2448130" cy="360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276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3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37" name="Google Shape;437;p73" title="fiat_punto_ba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25"/>
            <a:ext cx="7022325" cy="36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74" title="fiat_punto_missing_ba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43"/>
            <a:ext cx="7022325" cy="367948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4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5" title="fiat_punto_no_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125" y="1150026"/>
            <a:ext cx="7022281" cy="36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75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Informing about missing data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6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55" name="Google Shape;455;p76" title="opinion_manipu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400" y="1081500"/>
            <a:ext cx="6049849" cy="38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7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61" name="Google Shape;461;p77" title="msft_stock_b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38" y="843500"/>
            <a:ext cx="4122730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78" title="msft_stock_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50" y="843522"/>
            <a:ext cx="4122725" cy="4140106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78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9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73" name="Google Shape;473;p79" title="wykres_z_TV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888" y="865925"/>
            <a:ext cx="7360221" cy="414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0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Manipulating scale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79" name="Google Shape;479;p80" title="wykres_z_19_3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688" y="865925"/>
            <a:ext cx="7360223" cy="41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1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>
                <a:solidFill>
                  <a:schemeClr val="dk1"/>
                </a:solidFill>
              </a:rPr>
              <a:t>Too many informations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485" name="Google Shape;485;p81" title="too_many_data_c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25" y="977000"/>
            <a:ext cx="8417949" cy="612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2"/>
          <p:cNvSpPr txBox="1"/>
          <p:nvPr/>
        </p:nvSpPr>
        <p:spPr>
          <a:xfrm>
            <a:off x="1390550" y="134575"/>
            <a:ext cx="65265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3200">
                <a:solidFill>
                  <a:schemeClr val="dk1"/>
                </a:solidFill>
              </a:rPr>
              <a:t>Too many informations</a:t>
            </a:r>
            <a:endParaRPr sz="3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</p:txBody>
      </p:sp>
      <p:pic>
        <p:nvPicPr>
          <p:cNvPr id="491" name="Google Shape;491;p82" title="many_data_but__corre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475" y="1025090"/>
            <a:ext cx="7764650" cy="389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4B50EF9D-1B6B-0172-F4DB-C9D70C72102A}"/>
              </a:ext>
            </a:extLst>
          </p:cNvPr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rgbClr val="525659"/>
          </a:solidFill>
          <a:ln>
            <a:solidFill>
              <a:srgbClr val="5256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050FCAB1-5549-9048-2978-F7F6D5CB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22" y="2119745"/>
            <a:ext cx="7348955" cy="302375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CC8CDB85-68DE-5F00-A9A4-43AACC926A62}"/>
              </a:ext>
            </a:extLst>
          </p:cNvPr>
          <p:cNvSpPr/>
          <p:nvPr/>
        </p:nvSpPr>
        <p:spPr>
          <a:xfrm>
            <a:off x="756586" y="1"/>
            <a:ext cx="7736250" cy="2763982"/>
          </a:xfrm>
          <a:prstGeom prst="rect">
            <a:avLst/>
          </a:prstGeom>
          <a:solidFill>
            <a:srgbClr val="525659"/>
          </a:solidFill>
          <a:ln>
            <a:solidFill>
              <a:srgbClr val="5256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49360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3200"/>
              <a:t>References</a:t>
            </a:r>
            <a:endParaRPr sz="3200"/>
          </a:p>
        </p:txBody>
      </p:sp>
      <p:sp>
        <p:nvSpPr>
          <p:cNvPr id="497" name="Google Shape;497;p83"/>
          <p:cNvSpPr txBox="1"/>
          <p:nvPr/>
        </p:nvSpPr>
        <p:spPr>
          <a:xfrm>
            <a:off x="493425" y="1158775"/>
            <a:ext cx="8156400" cy="3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b="1" dirty="0"/>
              <a:t>Information sources: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[1] Wes McKinney, </a:t>
            </a:r>
            <a:r>
              <a:rPr lang="pl" sz="1100" u="sng" dirty="0">
                <a:solidFill>
                  <a:schemeClr val="hlink"/>
                </a:solidFill>
                <a:hlinkClick r:id="rId3"/>
              </a:rPr>
              <a:t>Python for Data Analysis, 3E</a:t>
            </a:r>
            <a:r>
              <a:rPr lang="pl" sz="1100" dirty="0"/>
              <a:t> (2022), Wes’s Blog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[2] Claus O. Wilke, </a:t>
            </a:r>
            <a:r>
              <a:rPr lang="pl" sz="1100" u="sng" dirty="0">
                <a:solidFill>
                  <a:schemeClr val="hlink"/>
                </a:solidFill>
                <a:hlinkClick r:id="rId4"/>
              </a:rPr>
              <a:t>Fundamentals of Data Visualization </a:t>
            </a:r>
            <a:r>
              <a:rPr lang="pl" sz="1100" dirty="0"/>
              <a:t>(2019), Claus Website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[3] Jarosław Drapala, </a:t>
            </a:r>
            <a:r>
              <a:rPr lang="pl" sz="1100" u="sng" dirty="0">
                <a:solidFill>
                  <a:schemeClr val="hlink"/>
                </a:solidFill>
                <a:hlinkClick r:id="rId5"/>
              </a:rPr>
              <a:t>Kernel Density Estimator explained step by step</a:t>
            </a:r>
            <a:r>
              <a:rPr lang="pl" sz="1100" dirty="0"/>
              <a:t> (2023), Medium - Towards Data Science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[4] 3Blue1Brown (Grant Sanderson), </a:t>
            </a:r>
            <a:r>
              <a:rPr lang="pl" sz="1100" u="sng" dirty="0">
                <a:solidFill>
                  <a:schemeClr val="hlink"/>
                </a:solidFill>
                <a:hlinkClick r:id="rId6"/>
              </a:rPr>
              <a:t>Why π is in the normal distribution (beyond integral tricks)</a:t>
            </a:r>
            <a:r>
              <a:rPr lang="pl" sz="1100" dirty="0"/>
              <a:t> (2023), Youtube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 dirty="0"/>
              <a:t>[5] </a:t>
            </a:r>
            <a:r>
              <a:rPr lang="pl-PL" sz="1100" dirty="0" err="1"/>
              <a:t>Reveal</a:t>
            </a:r>
            <a:r>
              <a:rPr lang="pl-PL" sz="1100" dirty="0"/>
              <a:t> BI, </a:t>
            </a:r>
            <a:r>
              <a:rPr lang="pl-PL" sz="1100" dirty="0">
                <a:hlinkClick r:id="rId7"/>
              </a:rPr>
              <a:t>The </a:t>
            </a:r>
            <a:r>
              <a:rPr lang="pl-PL" sz="1100" dirty="0" err="1">
                <a:hlinkClick r:id="rId7"/>
              </a:rPr>
              <a:t>Importance</a:t>
            </a:r>
            <a:r>
              <a:rPr lang="pl-PL" sz="1100" dirty="0">
                <a:hlinkClick r:id="rId7"/>
              </a:rPr>
              <a:t> of Data </a:t>
            </a:r>
            <a:r>
              <a:rPr lang="pl-PL" sz="1100" dirty="0" err="1">
                <a:hlinkClick r:id="rId7"/>
              </a:rPr>
              <a:t>Visualizations</a:t>
            </a:r>
            <a:r>
              <a:rPr lang="pl-PL" sz="1100" dirty="0"/>
              <a:t> (2020), </a:t>
            </a:r>
            <a:r>
              <a:rPr lang="pl-PL" sz="1100" dirty="0" err="1"/>
              <a:t>Youtube</a:t>
            </a:r>
            <a:endParaRPr lang="pl-PL"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b="1" dirty="0"/>
              <a:t>Data sources: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[5] Brenda N, </a:t>
            </a:r>
            <a:r>
              <a:rPr lang="pl" sz="1100" u="sng" dirty="0">
                <a:solidFill>
                  <a:schemeClr val="hlink"/>
                </a:solidFill>
                <a:hlinkClick r:id="rId8"/>
              </a:rPr>
              <a:t>Titanic dataset</a:t>
            </a:r>
            <a:r>
              <a:rPr lang="pl" sz="1100" dirty="0"/>
              <a:t> (2021), Kaggle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[6] </a:t>
            </a:r>
            <a:r>
              <a:rPr lang="pl" sz="1050" dirty="0">
                <a:solidFill>
                  <a:srgbClr val="222222"/>
                </a:solidFill>
                <a:highlight>
                  <a:srgbClr val="FDFDFD"/>
                </a:highlight>
              </a:rPr>
              <a:t>Główny Urząd Statystyczny, </a:t>
            </a:r>
            <a:r>
              <a:rPr lang="pl" sz="1050" u="sng" dirty="0">
                <a:solidFill>
                  <a:schemeClr val="hlink"/>
                </a:solidFill>
                <a:highlight>
                  <a:srgbClr val="FDFDFD"/>
                </a:highlight>
                <a:hlinkClick r:id="rId9"/>
              </a:rPr>
              <a:t>Obwieszczenie w sprawie wysokości przeciętnego miesięcznego wynagrodzenia brutto w gospodarce narodowej w województwach w 2022 roku</a:t>
            </a:r>
            <a:r>
              <a:rPr lang="pl" sz="1100" dirty="0"/>
              <a:t> (2023), GUS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[7] Aleksandr Glotov, </a:t>
            </a:r>
            <a:r>
              <a:rPr lang="pl" sz="1100" u="sng" dirty="0">
                <a:solidFill>
                  <a:schemeClr val="hlink"/>
                </a:solidFill>
                <a:hlinkClick r:id="rId10"/>
              </a:rPr>
              <a:t>Car Prices Poland</a:t>
            </a:r>
            <a:r>
              <a:rPr lang="pl" sz="1100" dirty="0"/>
              <a:t> (2021), Kaggle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b="1" dirty="0"/>
              <a:t>Other: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 dirty="0"/>
              <a:t>[8] </a:t>
            </a:r>
            <a:r>
              <a:rPr lang="pl" sz="1100" u="sng" dirty="0">
                <a:solidFill>
                  <a:schemeClr val="hlink"/>
                </a:solidFill>
                <a:hlinkClick r:id="rId11"/>
              </a:rPr>
              <a:t>My private notes about data visualization an examples</a:t>
            </a:r>
            <a:endParaRPr sz="1100" dirty="0"/>
          </a:p>
        </p:txBody>
      </p:sp>
      <p:sp>
        <p:nvSpPr>
          <p:cNvPr id="498" name="Google Shape;498;p83"/>
          <p:cNvSpPr txBox="1"/>
          <p:nvPr/>
        </p:nvSpPr>
        <p:spPr>
          <a:xfrm>
            <a:off x="493425" y="4590275"/>
            <a:ext cx="83388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solidFill>
                  <a:schemeClr val="dk2"/>
                </a:solidFill>
              </a:rPr>
              <a:t>Presentation author: Maksymilian Norkiewicz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D0AF1-40E2-816B-5633-4566720C8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07C1DDCF-BD22-1379-1E07-997EEDB67154}"/>
              </a:ext>
            </a:extLst>
          </p:cNvPr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rgbClr val="525659"/>
          </a:solidFill>
          <a:ln>
            <a:solidFill>
              <a:srgbClr val="5256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Obraz 3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9B607BCA-2F08-AED8-8BED-49C8B7C25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22" y="2119745"/>
            <a:ext cx="7348955" cy="3023755"/>
          </a:xfrm>
          <a:prstGeom prst="rect">
            <a:avLst/>
          </a:prstGeom>
        </p:spPr>
      </p:pic>
      <p:sp>
        <p:nvSpPr>
          <p:cNvPr id="6" name="Prostokąt 5">
            <a:extLst>
              <a:ext uri="{FF2B5EF4-FFF2-40B4-BE49-F238E27FC236}">
                <a16:creationId xmlns:a16="http://schemas.microsoft.com/office/drawing/2014/main" id="{6FB9FE4B-162C-8BFA-1B1A-EF032C2B40D1}"/>
              </a:ext>
            </a:extLst>
          </p:cNvPr>
          <p:cNvSpPr/>
          <p:nvPr/>
        </p:nvSpPr>
        <p:spPr>
          <a:xfrm>
            <a:off x="756586" y="1"/>
            <a:ext cx="7736250" cy="2763982"/>
          </a:xfrm>
          <a:prstGeom prst="rect">
            <a:avLst/>
          </a:prstGeom>
          <a:solidFill>
            <a:srgbClr val="525659"/>
          </a:solidFill>
          <a:ln>
            <a:solidFill>
              <a:srgbClr val="5256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61C91E55-31C9-27BE-7336-38E59680E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41" y="949841"/>
            <a:ext cx="2222859" cy="985606"/>
          </a:xfrm>
          <a:prstGeom prst="rect">
            <a:avLst/>
          </a:prstGeom>
        </p:spPr>
      </p:pic>
      <p:pic>
        <p:nvPicPr>
          <p:cNvPr id="11" name="Obraz 10" descr="Obraz zawierający uśmieszek, emotikona, kreskówka, krąg&#10;&#10;Opis wygenerowany automatycznie">
            <a:extLst>
              <a:ext uri="{FF2B5EF4-FFF2-40B4-BE49-F238E27FC236}">
                <a16:creationId xmlns:a16="http://schemas.microsoft.com/office/drawing/2014/main" id="{CC4B427E-5ED1-F550-9A7E-1B6FD1C1F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090" y="806142"/>
            <a:ext cx="1151699" cy="115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903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365</Words>
  <Application>Microsoft Office PowerPoint</Application>
  <PresentationFormat>Pokaz na ekranie (16:9)</PresentationFormat>
  <Paragraphs>105</Paragraphs>
  <Slides>80</Slides>
  <Notes>72</Notes>
  <HiddenSlides>0</HiddenSlides>
  <MMClips>0</MMClips>
  <ScaleCrop>false</ScaleCrop>
  <HeadingPairs>
    <vt:vector size="6" baseType="variant">
      <vt:variant>
        <vt:lpstr>Używane czcionki</vt:lpstr>
      </vt:variant>
      <vt:variant>
        <vt:i4>1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80</vt:i4>
      </vt:variant>
    </vt:vector>
  </HeadingPairs>
  <TitlesOfParts>
    <vt:vector size="82" baseType="lpstr">
      <vt:lpstr>Arial</vt:lpstr>
      <vt:lpstr>Simple Light</vt:lpstr>
      <vt:lpstr>Data Visualizations</vt:lpstr>
      <vt:lpstr>Why do we need visualizations?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Directory of visualizations</vt:lpstr>
      <vt:lpstr>Prezentacja programu PowerPoint</vt:lpstr>
      <vt:lpstr>Main libraries</vt:lpstr>
      <vt:lpstr>Main libraries</vt:lpstr>
      <vt:lpstr>Main libraries</vt:lpstr>
      <vt:lpstr>Main libraries</vt:lpstr>
      <vt:lpstr>Main libraries</vt:lpstr>
      <vt:lpstr>Main libraries</vt:lpstr>
      <vt:lpstr>Other visualization apps</vt:lpstr>
      <vt:lpstr>Other visualization apps</vt:lpstr>
      <vt:lpstr>How to visualize data distribution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Maksymilian Norkiewicz</cp:lastModifiedBy>
  <cp:revision>3</cp:revision>
  <dcterms:modified xsi:type="dcterms:W3CDTF">2024-11-21T14:48:38Z</dcterms:modified>
</cp:coreProperties>
</file>